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0" d="100"/>
          <a:sy n="100" d="100"/>
        </p:scale>
        <p:origin x="156"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113236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317267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82785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14252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115719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79703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239330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340392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421521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35736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52595-7960-406D-AF4F-EC35864B7C35}" type="datetimeFigureOut">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EFB06-C764-45E6-864E-42E4E3469446}" type="slidenum">
              <a:rPr lang="en-US" smtClean="0"/>
              <a:t>‹#›</a:t>
            </a:fld>
            <a:endParaRPr lang="en-US" dirty="0"/>
          </a:p>
        </p:txBody>
      </p:sp>
    </p:spTree>
    <p:extLst>
      <p:ext uri="{BB962C8B-B14F-4D97-AF65-F5344CB8AC3E}">
        <p14:creationId xmlns:p14="http://schemas.microsoft.com/office/powerpoint/2010/main" val="209578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52595-7960-406D-AF4F-EC35864B7C35}" type="datetimeFigureOut">
              <a:rPr lang="en-US" smtClean="0"/>
              <a:t>9/5/2017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EFB06-C764-45E6-864E-42E4E3469446}" type="slidenum">
              <a:rPr lang="en-US" smtClean="0"/>
              <a:t>‹#›</a:t>
            </a:fld>
            <a:endParaRPr lang="en-US" dirty="0"/>
          </a:p>
        </p:txBody>
      </p:sp>
    </p:spTree>
    <p:extLst>
      <p:ext uri="{BB962C8B-B14F-4D97-AF65-F5344CB8AC3E}">
        <p14:creationId xmlns:p14="http://schemas.microsoft.com/office/powerpoint/2010/main" val="181901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968" y="288758"/>
            <a:ext cx="1010653" cy="261610"/>
          </a:xfrm>
          <a:prstGeom prst="rect">
            <a:avLst/>
          </a:prstGeom>
          <a:noFill/>
        </p:spPr>
        <p:txBody>
          <a:bodyPr wrap="square" rtlCol="0">
            <a:spAutoFit/>
          </a:bodyPr>
          <a:lstStyle/>
          <a:p>
            <a:r>
              <a:rPr lang="en-US" sz="1100" dirty="0" smtClean="0"/>
              <a:t>Cards 25-32</a:t>
            </a:r>
            <a:endParaRPr lang="en-US" sz="1100" dirty="0"/>
          </a:p>
        </p:txBody>
      </p:sp>
      <p:sp>
        <p:nvSpPr>
          <p:cNvPr id="5" name="TextBox 4"/>
          <p:cNvSpPr txBox="1"/>
          <p:nvPr/>
        </p:nvSpPr>
        <p:spPr>
          <a:xfrm>
            <a:off x="1772653" y="288758"/>
            <a:ext cx="9737558" cy="523220"/>
          </a:xfrm>
          <a:prstGeom prst="rect">
            <a:avLst/>
          </a:prstGeom>
          <a:noFill/>
        </p:spPr>
        <p:txBody>
          <a:bodyPr wrap="square" rtlCol="0">
            <a:spAutoFit/>
          </a:bodyPr>
          <a:lstStyle/>
          <a:p>
            <a:r>
              <a:rPr lang="en-US" sz="2800" b="1" dirty="0" smtClean="0"/>
              <a:t>                        PARENTS OF JOHN THE BAPTIST</a:t>
            </a:r>
            <a:endParaRPr lang="en-US"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9812" y="811978"/>
            <a:ext cx="2583219" cy="29288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811978"/>
            <a:ext cx="2401864" cy="2949772"/>
          </a:xfrm>
          <a:prstGeom prst="rect">
            <a:avLst/>
          </a:prstGeom>
        </p:spPr>
      </p:pic>
      <p:sp>
        <p:nvSpPr>
          <p:cNvPr id="8" name="TextBox 7"/>
          <p:cNvSpPr txBox="1"/>
          <p:nvPr/>
        </p:nvSpPr>
        <p:spPr>
          <a:xfrm>
            <a:off x="3023938" y="874295"/>
            <a:ext cx="5983704" cy="3046988"/>
          </a:xfrm>
          <a:prstGeom prst="rect">
            <a:avLst/>
          </a:prstGeom>
          <a:noFill/>
        </p:spPr>
        <p:txBody>
          <a:bodyPr wrap="square" rtlCol="0">
            <a:spAutoFit/>
          </a:bodyPr>
          <a:lstStyle/>
          <a:p>
            <a:r>
              <a:rPr lang="en-US" sz="1600" dirty="0" smtClean="0"/>
              <a:t> Some little time before Jesus was born; there lived an old priest of the temple named </a:t>
            </a:r>
            <a:r>
              <a:rPr lang="en-US" sz="1600" u="sng" dirty="0" smtClean="0"/>
              <a:t>Zacharias</a:t>
            </a:r>
            <a:r>
              <a:rPr lang="en-US" sz="1600" dirty="0" smtClean="0"/>
              <a:t>.  (sometimes written Zachariah).  His wife was named </a:t>
            </a:r>
            <a:r>
              <a:rPr lang="en-US" sz="1600" u="sng" dirty="0" smtClean="0"/>
              <a:t>Elisabeth</a:t>
            </a:r>
            <a:r>
              <a:rPr lang="en-US" sz="1600" dirty="0" smtClean="0"/>
              <a:t> and she was related to Mary, Jesus’ mother.  Both were good people, obeying God’s laws, but they did not have any children and would have liked one very much.  They had prayed for a child, but felt they were now too old.</a:t>
            </a:r>
          </a:p>
          <a:p>
            <a:r>
              <a:rPr lang="en-US" sz="1600" dirty="0"/>
              <a:t> </a:t>
            </a:r>
            <a:r>
              <a:rPr lang="en-US" sz="1600" dirty="0" smtClean="0"/>
              <a:t>    Once a year Zacharias had to go to the temple at Jerusalem for two weeks to carry out his special duties as a priest.  In this particular year, he received an honor which only occurred once in a lifetime.  He was chosen to offer the incense in the temple, the most solemn part of the day’s service.  It was done every morning and evening on the golden altar of incense which stood before the veil of the Holy of </a:t>
            </a:r>
            <a:endParaRPr lang="en-US" sz="1600" dirty="0"/>
          </a:p>
        </p:txBody>
      </p:sp>
      <p:sp>
        <p:nvSpPr>
          <p:cNvPr id="9" name="TextBox 8"/>
          <p:cNvSpPr txBox="1"/>
          <p:nvPr/>
        </p:nvSpPr>
        <p:spPr>
          <a:xfrm flipH="1">
            <a:off x="368966" y="4023360"/>
            <a:ext cx="11566357" cy="1815882"/>
          </a:xfrm>
          <a:prstGeom prst="rect">
            <a:avLst/>
          </a:prstGeom>
          <a:noFill/>
        </p:spPr>
        <p:txBody>
          <a:bodyPr wrap="square" rtlCol="0">
            <a:spAutoFit/>
          </a:bodyPr>
          <a:lstStyle/>
          <a:p>
            <a:r>
              <a:rPr lang="en-US" sz="1600" dirty="0" smtClean="0"/>
              <a:t>Holies inside the temple.  The priest, whose duty and privilege it was, went alone within the temple to offer the incense, and the other priest and people worshipped outside in the temple courts during the hour when the incense was burnt.</a:t>
            </a:r>
          </a:p>
          <a:p>
            <a:r>
              <a:rPr lang="en-US" sz="1600" dirty="0"/>
              <a:t> </a:t>
            </a:r>
            <a:r>
              <a:rPr lang="en-US" sz="1600" dirty="0" smtClean="0"/>
              <a:t>    As Zacharias was doing his turn of duty, he suddenly looked up and saw an angel at the right-hand side of the altar.  He was alarmed and afraid at this strange sight.</a:t>
            </a:r>
          </a:p>
          <a:p>
            <a:r>
              <a:rPr lang="en-US" sz="1600" dirty="0"/>
              <a:t> </a:t>
            </a:r>
            <a:r>
              <a:rPr lang="en-US" sz="1600" dirty="0" smtClean="0"/>
              <a:t>    “Don’t be afraid, Zacharias,” said the angel, “God has heard your prayers and you and Elizabeth will have a son.  You will name him John and he will be a great man in God’s sight, filled with the Holy Spirit.  How happy you and many other will be when </a:t>
            </a:r>
            <a:r>
              <a:rPr lang="en-US" sz="1600" dirty="0"/>
              <a:t>h</a:t>
            </a:r>
            <a:r>
              <a:rPr lang="en-US" sz="1600" dirty="0" smtClean="0"/>
              <a:t>e is born!  He will go before the Lord, full of power, like the mighty prophet Elijah.  He will prepare the way for the coming of the Lord.”</a:t>
            </a:r>
            <a:endParaRPr lang="en-US" sz="1600" dirty="0"/>
          </a:p>
        </p:txBody>
      </p:sp>
    </p:spTree>
    <p:extLst>
      <p:ext uri="{BB962C8B-B14F-4D97-AF65-F5344CB8AC3E}">
        <p14:creationId xmlns:p14="http://schemas.microsoft.com/office/powerpoint/2010/main" val="100274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117" y="380245"/>
            <a:ext cx="10855105" cy="584775"/>
          </a:xfrm>
          <a:prstGeom prst="rect">
            <a:avLst/>
          </a:prstGeom>
          <a:noFill/>
        </p:spPr>
        <p:txBody>
          <a:bodyPr wrap="square" rtlCol="0">
            <a:spAutoFit/>
          </a:bodyPr>
          <a:lstStyle/>
          <a:p>
            <a:pPr algn="ctr"/>
            <a:r>
              <a:rPr lang="en-US" sz="3200" b="1" dirty="0" smtClean="0"/>
              <a:t>BAPTIZED JESUS</a:t>
            </a:r>
            <a:endParaRPr lang="en-US" sz="3200" b="1" dirty="0"/>
          </a:p>
        </p:txBody>
      </p:sp>
      <p:sp>
        <p:nvSpPr>
          <p:cNvPr id="5" name="TextBox 4"/>
          <p:cNvSpPr txBox="1"/>
          <p:nvPr/>
        </p:nvSpPr>
        <p:spPr>
          <a:xfrm>
            <a:off x="733331" y="1394234"/>
            <a:ext cx="11018067" cy="4062651"/>
          </a:xfrm>
          <a:prstGeom prst="rect">
            <a:avLst/>
          </a:prstGeom>
          <a:noFill/>
        </p:spPr>
        <p:txBody>
          <a:bodyPr wrap="square" rtlCol="0">
            <a:spAutoFit/>
          </a:bodyPr>
          <a:lstStyle/>
          <a:p>
            <a:r>
              <a:rPr lang="en-US" dirty="0" smtClean="0"/>
              <a:t>                                                                                      </a:t>
            </a:r>
            <a:r>
              <a:rPr lang="en-US" sz="2000" dirty="0" smtClean="0"/>
              <a:t>A.  A priest</a:t>
            </a:r>
          </a:p>
          <a:p>
            <a:r>
              <a:rPr lang="en-US" sz="2000" dirty="0"/>
              <a:t> </a:t>
            </a:r>
            <a:r>
              <a:rPr lang="en-US" sz="2000" dirty="0" smtClean="0"/>
              <a:t>                                                                              B.  A Levite</a:t>
            </a:r>
          </a:p>
          <a:p>
            <a:r>
              <a:rPr lang="en-US" sz="2000" dirty="0"/>
              <a:t> </a:t>
            </a:r>
            <a:r>
              <a:rPr lang="en-US" sz="2000" dirty="0" smtClean="0"/>
              <a:t>                                                                              C.  John the Baptist</a:t>
            </a:r>
          </a:p>
          <a:p>
            <a:endParaRPr lang="en-US" sz="2000" dirty="0"/>
          </a:p>
          <a:p>
            <a:pPr marL="342900" indent="-342900">
              <a:buAutoNum type="arabicPeriod"/>
            </a:pPr>
            <a:endParaRPr lang="en-US" sz="2000" dirty="0" smtClean="0"/>
          </a:p>
          <a:p>
            <a:pPr marL="342900" indent="-342900">
              <a:buAutoNum type="arabicPeriod"/>
            </a:pPr>
            <a:r>
              <a:rPr lang="en-US" sz="2000" dirty="0" smtClean="0"/>
              <a:t>John pointed Jesus out to the people as the one who will take away our s_______?</a:t>
            </a:r>
          </a:p>
          <a:p>
            <a:pPr marL="342900" indent="-342900">
              <a:buAutoNum type="arabicPeriod"/>
            </a:pPr>
            <a:r>
              <a:rPr lang="en-US" sz="2000" dirty="0" smtClean="0"/>
              <a:t>Was Jesus the one John referred to as the “One much greater than me”?</a:t>
            </a:r>
          </a:p>
          <a:p>
            <a:pPr marL="342900" indent="-342900">
              <a:buAutoNum type="arabicPeriod"/>
            </a:pPr>
            <a:r>
              <a:rPr lang="en-US" sz="2000" dirty="0" smtClean="0"/>
              <a:t>John called Jesus “the </a:t>
            </a:r>
            <a:r>
              <a:rPr lang="en-US" sz="2000" dirty="0" err="1" smtClean="0"/>
              <a:t>L________of</a:t>
            </a:r>
            <a:r>
              <a:rPr lang="en-US" sz="2000" dirty="0" smtClean="0"/>
              <a:t> G_________?</a:t>
            </a:r>
          </a:p>
          <a:p>
            <a:pPr marL="342900" indent="-342900">
              <a:buAutoNum type="arabicPeriod"/>
            </a:pPr>
            <a:r>
              <a:rPr lang="en-US" sz="2000" dirty="0" smtClean="0"/>
              <a:t>Was John surprised when Jesus came forward to the river to be baptized?</a:t>
            </a:r>
          </a:p>
          <a:p>
            <a:pPr marL="342900" indent="-342900">
              <a:buAutoNum type="arabicPeriod"/>
            </a:pPr>
            <a:r>
              <a:rPr lang="en-US" sz="2000" dirty="0" smtClean="0"/>
              <a:t>Did John feel that this was something he could not do?</a:t>
            </a:r>
          </a:p>
          <a:p>
            <a:pPr marL="342900" indent="-342900">
              <a:buAutoNum type="arabicPeriod"/>
            </a:pPr>
            <a:r>
              <a:rPr lang="en-US" sz="2000" dirty="0" smtClean="0"/>
              <a:t>John felt the Jesus should be baptizing him?  True or False</a:t>
            </a:r>
          </a:p>
          <a:p>
            <a:pPr marL="342900" indent="-342900">
              <a:buAutoNum type="arabicPeriod"/>
            </a:pPr>
            <a:r>
              <a:rPr lang="en-US" sz="2000" dirty="0" smtClean="0"/>
              <a:t>Did John baptize Jesus?</a:t>
            </a:r>
            <a:endParaRPr lang="en-US" sz="2000" dirty="0"/>
          </a:p>
          <a:p>
            <a:pPr marL="342900" indent="-342900">
              <a:buAutoNum type="arabicPeriod"/>
            </a:pPr>
            <a:endParaRPr lang="en-US" dirty="0"/>
          </a:p>
        </p:txBody>
      </p:sp>
    </p:spTree>
    <p:extLst>
      <p:ext uri="{BB962C8B-B14F-4D97-AF65-F5344CB8AC3E}">
        <p14:creationId xmlns:p14="http://schemas.microsoft.com/office/powerpoint/2010/main" val="383351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184" y="586609"/>
            <a:ext cx="4525149" cy="5519954"/>
          </a:xfrm>
          <a:prstGeom prst="rect">
            <a:avLst/>
          </a:prstGeom>
        </p:spPr>
      </p:pic>
      <p:sp>
        <p:nvSpPr>
          <p:cNvPr id="5" name="TextBox 4"/>
          <p:cNvSpPr txBox="1"/>
          <p:nvPr/>
        </p:nvSpPr>
        <p:spPr>
          <a:xfrm>
            <a:off x="389299" y="307818"/>
            <a:ext cx="6418907" cy="3108543"/>
          </a:xfrm>
          <a:prstGeom prst="rect">
            <a:avLst/>
          </a:prstGeom>
          <a:noFill/>
        </p:spPr>
        <p:txBody>
          <a:bodyPr wrap="square" rtlCol="0">
            <a:spAutoFit/>
          </a:bodyPr>
          <a:lstStyle/>
          <a:p>
            <a:pPr algn="ctr"/>
            <a:r>
              <a:rPr lang="en-US" sz="4000" b="1" dirty="0" smtClean="0"/>
              <a:t>WHY JESUS WAS BAPTIZED </a:t>
            </a:r>
          </a:p>
          <a:p>
            <a:pPr algn="ctr"/>
            <a:endParaRPr lang="en-US" sz="4000" b="1" dirty="0"/>
          </a:p>
          <a:p>
            <a:r>
              <a:rPr lang="en-US" sz="3200" b="1" dirty="0" smtClean="0"/>
              <a:t>     </a:t>
            </a:r>
          </a:p>
          <a:p>
            <a:r>
              <a:rPr lang="en-US" sz="2800" b="1" dirty="0" smtClean="0"/>
              <a:t>In being baptized, Jesus showed that He was ready to do His Father’s work.  </a:t>
            </a:r>
            <a:r>
              <a:rPr lang="en-US" sz="2800" b="1" u="sng" dirty="0" smtClean="0"/>
              <a:t>TO FULFILL ALL RIGHTEOUSNESS</a:t>
            </a:r>
            <a:endParaRPr lang="en-US" sz="2800" b="1" dirty="0"/>
          </a:p>
        </p:txBody>
      </p:sp>
    </p:spTree>
    <p:extLst>
      <p:ext uri="{BB962C8B-B14F-4D97-AF65-F5344CB8AC3E}">
        <p14:creationId xmlns:p14="http://schemas.microsoft.com/office/powerpoint/2010/main" val="314383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349" y="354347"/>
            <a:ext cx="5157776" cy="5941678"/>
          </a:xfrm>
          <a:prstGeom prst="rect">
            <a:avLst/>
          </a:prstGeom>
        </p:spPr>
      </p:pic>
      <p:sp>
        <p:nvSpPr>
          <p:cNvPr id="5" name="TextBox 4"/>
          <p:cNvSpPr txBox="1"/>
          <p:nvPr/>
        </p:nvSpPr>
        <p:spPr>
          <a:xfrm>
            <a:off x="5924550" y="1123949"/>
            <a:ext cx="5934075" cy="3108543"/>
          </a:xfrm>
          <a:prstGeom prst="rect">
            <a:avLst/>
          </a:prstGeom>
          <a:noFill/>
        </p:spPr>
        <p:txBody>
          <a:bodyPr wrap="square" rtlCol="0">
            <a:spAutoFit/>
          </a:bodyPr>
          <a:lstStyle/>
          <a:p>
            <a:pPr algn="ctr"/>
            <a:r>
              <a:rPr lang="en-US" sz="3200" b="1" dirty="0" smtClean="0"/>
              <a:t>WHERE WAS JESUS BAPTIZED?</a:t>
            </a:r>
          </a:p>
          <a:p>
            <a:pPr algn="ctr"/>
            <a:endParaRPr lang="en-US" sz="3200" b="1" dirty="0"/>
          </a:p>
          <a:p>
            <a:r>
              <a:rPr lang="en-US" sz="2000" dirty="0" smtClean="0"/>
              <a:t>     </a:t>
            </a:r>
          </a:p>
          <a:p>
            <a:r>
              <a:rPr lang="en-US" sz="2000" b="1" dirty="0"/>
              <a:t> </a:t>
            </a:r>
            <a:r>
              <a:rPr lang="en-US" sz="2000" b="1" dirty="0" smtClean="0"/>
              <a:t>    </a:t>
            </a:r>
            <a:r>
              <a:rPr lang="en-US" sz="2800" b="1" dirty="0" smtClean="0"/>
              <a:t>After talking to Jesus, John agreed to baptize Him, so they went down into the </a:t>
            </a:r>
            <a:r>
              <a:rPr lang="en-US" sz="2800" b="1" u="sng" dirty="0" smtClean="0"/>
              <a:t>river Jordan.</a:t>
            </a:r>
            <a:r>
              <a:rPr lang="en-US" sz="2800" b="1" dirty="0" smtClean="0"/>
              <a:t>  In Bible times this was the best place available.</a:t>
            </a:r>
            <a:endParaRPr lang="en-US" sz="2800" b="1" dirty="0"/>
          </a:p>
        </p:txBody>
      </p:sp>
    </p:spTree>
    <p:extLst>
      <p:ext uri="{BB962C8B-B14F-4D97-AF65-F5344CB8AC3E}">
        <p14:creationId xmlns:p14="http://schemas.microsoft.com/office/powerpoint/2010/main" val="56572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950" y="200575"/>
            <a:ext cx="5172075" cy="6216436"/>
          </a:xfrm>
          <a:prstGeom prst="rect">
            <a:avLst/>
          </a:prstGeom>
        </p:spPr>
      </p:pic>
      <p:sp>
        <p:nvSpPr>
          <p:cNvPr id="5" name="TextBox 4"/>
          <p:cNvSpPr txBox="1"/>
          <p:nvPr/>
        </p:nvSpPr>
        <p:spPr>
          <a:xfrm>
            <a:off x="209550" y="428625"/>
            <a:ext cx="3000375" cy="5324535"/>
          </a:xfrm>
          <a:prstGeom prst="rect">
            <a:avLst/>
          </a:prstGeom>
          <a:noFill/>
        </p:spPr>
        <p:txBody>
          <a:bodyPr wrap="square" rtlCol="0">
            <a:spAutoFit/>
          </a:bodyPr>
          <a:lstStyle/>
          <a:p>
            <a:pPr algn="ctr"/>
            <a:r>
              <a:rPr lang="en-US" sz="3600" b="1" dirty="0" smtClean="0"/>
              <a:t>EVENTS FOLLOWING JESUS’ BAPTISM</a:t>
            </a:r>
          </a:p>
          <a:p>
            <a:pPr algn="ctr"/>
            <a:endParaRPr lang="en-US" sz="2800" b="1" dirty="0"/>
          </a:p>
          <a:p>
            <a:endParaRPr lang="en-US" sz="2800" b="1" dirty="0" smtClean="0"/>
          </a:p>
          <a:p>
            <a:r>
              <a:rPr lang="en-US" sz="2800" b="1" dirty="0" smtClean="0"/>
              <a:t>THE FATHER SPOKE FROM HEAVEN, THE HOLY SPIRITY DESCENDED LIKE A DOVE UPON JESUS</a:t>
            </a:r>
            <a:endParaRPr lang="en-US" sz="2800" b="1" dirty="0"/>
          </a:p>
        </p:txBody>
      </p:sp>
      <p:sp>
        <p:nvSpPr>
          <p:cNvPr id="6" name="TextBox 5"/>
          <p:cNvSpPr txBox="1"/>
          <p:nvPr/>
        </p:nvSpPr>
        <p:spPr>
          <a:xfrm>
            <a:off x="8877299" y="352425"/>
            <a:ext cx="3048001" cy="6217087"/>
          </a:xfrm>
          <a:prstGeom prst="rect">
            <a:avLst/>
          </a:prstGeom>
          <a:noFill/>
        </p:spPr>
        <p:txBody>
          <a:bodyPr wrap="square" rtlCol="0">
            <a:spAutoFit/>
          </a:bodyPr>
          <a:lstStyle/>
          <a:p>
            <a:r>
              <a:rPr lang="en-US" sz="2000" dirty="0" smtClean="0"/>
              <a:t>     </a:t>
            </a:r>
            <a:r>
              <a:rPr lang="en-US" dirty="0" smtClean="0"/>
              <a:t>As soon as Jesus came up out of the river Jordan, it seemed that the </a:t>
            </a:r>
            <a:r>
              <a:rPr lang="en-US" u="sng" dirty="0" smtClean="0"/>
              <a:t>heavens opened, and John saw the Holy Spirit in the form of a dove, come down and alight on Jesus.  At the same time a voice from heaven was heard saying.  “This is my beloved Son, in whom I am well pleased.”</a:t>
            </a:r>
            <a:r>
              <a:rPr lang="en-US" dirty="0" smtClean="0"/>
              <a:t>  </a:t>
            </a:r>
          </a:p>
          <a:p>
            <a:r>
              <a:rPr lang="en-US" dirty="0"/>
              <a:t> </a:t>
            </a:r>
            <a:r>
              <a:rPr lang="en-US" dirty="0" smtClean="0"/>
              <a:t>    These words showed that the baptism of Jesus did not mean that Jesus was a sinner who needed baptizing to wash away former sins like everyone else.  God’s words showed that Jesus was without sin but that He was now ready to identify Himself will all men and to take on the responsibility for their sin.</a:t>
            </a:r>
            <a:endParaRPr lang="en-US" dirty="0"/>
          </a:p>
        </p:txBody>
      </p:sp>
    </p:spTree>
    <p:extLst>
      <p:ext uri="{BB962C8B-B14F-4D97-AF65-F5344CB8AC3E}">
        <p14:creationId xmlns:p14="http://schemas.microsoft.com/office/powerpoint/2010/main" val="159313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7726" y="473242"/>
            <a:ext cx="10571748" cy="523220"/>
          </a:xfrm>
          <a:prstGeom prst="rect">
            <a:avLst/>
          </a:prstGeom>
          <a:noFill/>
        </p:spPr>
        <p:txBody>
          <a:bodyPr wrap="square" rtlCol="0">
            <a:spAutoFit/>
          </a:bodyPr>
          <a:lstStyle/>
          <a:p>
            <a:pPr algn="ctr"/>
            <a:r>
              <a:rPr lang="en-US" sz="2800" b="1" dirty="0" smtClean="0"/>
              <a:t>PARENTS OF JOHN THE BAPTIST</a:t>
            </a:r>
            <a:endParaRPr lang="en-US" sz="2800" b="1" dirty="0"/>
          </a:p>
        </p:txBody>
      </p:sp>
      <p:sp>
        <p:nvSpPr>
          <p:cNvPr id="6" name="TextBox 5"/>
          <p:cNvSpPr txBox="1"/>
          <p:nvPr/>
        </p:nvSpPr>
        <p:spPr>
          <a:xfrm>
            <a:off x="986588" y="1299411"/>
            <a:ext cx="10627895" cy="3785652"/>
          </a:xfrm>
          <a:prstGeom prst="rect">
            <a:avLst/>
          </a:prstGeom>
          <a:noFill/>
        </p:spPr>
        <p:txBody>
          <a:bodyPr wrap="square" rtlCol="0">
            <a:spAutoFit/>
          </a:bodyPr>
          <a:lstStyle/>
          <a:p>
            <a:r>
              <a:rPr lang="en-US" sz="2000" dirty="0" smtClean="0"/>
              <a:t>                                                          A.  Mary and Joseph</a:t>
            </a:r>
          </a:p>
          <a:p>
            <a:r>
              <a:rPr lang="en-US" sz="2000" dirty="0"/>
              <a:t> </a:t>
            </a:r>
            <a:r>
              <a:rPr lang="en-US" sz="2000" dirty="0" smtClean="0"/>
              <a:t>                                                         B.  Abraham and Sarah</a:t>
            </a:r>
          </a:p>
          <a:p>
            <a:r>
              <a:rPr lang="en-US" sz="2000" dirty="0"/>
              <a:t> </a:t>
            </a:r>
            <a:r>
              <a:rPr lang="en-US" sz="2000" dirty="0" smtClean="0"/>
              <a:t>                                                         C. Zacharias and Elisabeth</a:t>
            </a:r>
          </a:p>
          <a:p>
            <a:endParaRPr lang="en-US" sz="2000" dirty="0"/>
          </a:p>
          <a:p>
            <a:pPr marL="457200" indent="-457200">
              <a:buAutoNum type="arabicPeriod"/>
            </a:pPr>
            <a:endParaRPr lang="en-US" sz="2000" dirty="0" smtClean="0"/>
          </a:p>
          <a:p>
            <a:pPr marL="457200" indent="-457200">
              <a:buAutoNum type="arabicPeriod"/>
            </a:pPr>
            <a:r>
              <a:rPr lang="en-US" sz="2000" dirty="0" smtClean="0"/>
              <a:t>Zacharias was an old priest of the T______________?</a:t>
            </a:r>
          </a:p>
          <a:p>
            <a:pPr marL="457200" indent="-457200">
              <a:buAutoNum type="arabicPeriod"/>
            </a:pPr>
            <a:r>
              <a:rPr lang="en-US" sz="2000" dirty="0" smtClean="0"/>
              <a:t>Elisabeth was a relative of </a:t>
            </a:r>
            <a:r>
              <a:rPr lang="en-US" sz="2000" dirty="0" err="1" smtClean="0"/>
              <a:t>M__________mother</a:t>
            </a:r>
            <a:r>
              <a:rPr lang="en-US" sz="2000" dirty="0" smtClean="0"/>
              <a:t> of Jesus?</a:t>
            </a:r>
          </a:p>
          <a:p>
            <a:pPr marL="457200" indent="-457200">
              <a:buAutoNum type="arabicPeriod"/>
            </a:pPr>
            <a:r>
              <a:rPr lang="en-US" sz="2000" dirty="0" smtClean="0"/>
              <a:t>Did they have any children?</a:t>
            </a:r>
          </a:p>
          <a:p>
            <a:pPr marL="457200" indent="-457200">
              <a:buAutoNum type="arabicPeriod"/>
            </a:pPr>
            <a:r>
              <a:rPr lang="en-US" sz="2000" dirty="0" smtClean="0"/>
              <a:t>Who appeared to Zacharias as he was offering the incense in the Holy of Holies?</a:t>
            </a:r>
          </a:p>
          <a:p>
            <a:pPr marL="457200" indent="-457200">
              <a:buAutoNum type="arabicPeriod"/>
            </a:pPr>
            <a:r>
              <a:rPr lang="en-US" sz="2000" dirty="0" smtClean="0"/>
              <a:t>What did this angel tell him?</a:t>
            </a:r>
          </a:p>
          <a:p>
            <a:pPr marL="457200" indent="-457200">
              <a:buAutoNum type="arabicPeriod"/>
            </a:pPr>
            <a:r>
              <a:rPr lang="en-US" sz="2000" dirty="0" smtClean="0"/>
              <a:t>What did the angel tell him the name of his son would be?</a:t>
            </a:r>
          </a:p>
          <a:p>
            <a:pPr marL="457200" indent="-457200">
              <a:buAutoNum type="arabicPeriod"/>
            </a:pPr>
            <a:r>
              <a:rPr lang="en-US" sz="2000" dirty="0" smtClean="0"/>
              <a:t>What was the special duty his son would do for the Lord?</a:t>
            </a:r>
            <a:endParaRPr lang="en-US" sz="2000" dirty="0"/>
          </a:p>
        </p:txBody>
      </p:sp>
    </p:spTree>
    <p:extLst>
      <p:ext uri="{BB962C8B-B14F-4D97-AF65-F5344CB8AC3E}">
        <p14:creationId xmlns:p14="http://schemas.microsoft.com/office/powerpoint/2010/main" val="142781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485" y="309833"/>
            <a:ext cx="2638926" cy="31554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8" y="248377"/>
            <a:ext cx="2361929" cy="3216948"/>
          </a:xfrm>
          <a:prstGeom prst="rect">
            <a:avLst/>
          </a:prstGeom>
        </p:spPr>
      </p:pic>
      <p:sp>
        <p:nvSpPr>
          <p:cNvPr id="6" name="TextBox 5"/>
          <p:cNvSpPr txBox="1"/>
          <p:nvPr/>
        </p:nvSpPr>
        <p:spPr>
          <a:xfrm>
            <a:off x="3168316" y="376989"/>
            <a:ext cx="5791200" cy="3354765"/>
          </a:xfrm>
          <a:prstGeom prst="rect">
            <a:avLst/>
          </a:prstGeom>
          <a:noFill/>
        </p:spPr>
        <p:txBody>
          <a:bodyPr wrap="square" rtlCol="0">
            <a:spAutoFit/>
          </a:bodyPr>
          <a:lstStyle/>
          <a:p>
            <a:pPr algn="ctr"/>
            <a:r>
              <a:rPr lang="en-US" sz="3600" b="1" dirty="0" smtClean="0"/>
              <a:t>SIGN TO ZACHARIAS</a:t>
            </a:r>
          </a:p>
          <a:p>
            <a:r>
              <a:rPr lang="en-US" sz="1600" dirty="0"/>
              <a:t> </a:t>
            </a:r>
            <a:r>
              <a:rPr lang="en-US" sz="1600" dirty="0" smtClean="0"/>
              <a:t>    </a:t>
            </a:r>
          </a:p>
          <a:p>
            <a:endParaRPr lang="en-US" sz="1600" dirty="0"/>
          </a:p>
          <a:p>
            <a:r>
              <a:rPr lang="en-US" sz="1600" dirty="0" smtClean="0"/>
              <a:t>After the angel told Zacharias that he and Elizabeth would have a son, he questioned the angel.  “But I am an old man,” said Zacharias, “and my wife is old too.  How can I know that what you say is so?</a:t>
            </a:r>
          </a:p>
          <a:p>
            <a:r>
              <a:rPr lang="en-US" sz="1600" dirty="0"/>
              <a:t> </a:t>
            </a:r>
            <a:r>
              <a:rPr lang="en-US" sz="1600" dirty="0" smtClean="0"/>
              <a:t>    “I am Gabriel,” the angel answered.  “I stand in God’s presence, and it is He who has sent me to bring you this good news.  However, since you have not believed me you will </a:t>
            </a:r>
            <a:r>
              <a:rPr lang="en-US" sz="1600" u="sng" dirty="0" smtClean="0"/>
              <a:t>remain dumb, unable to speak,</a:t>
            </a:r>
            <a:r>
              <a:rPr lang="en-US" sz="1600" dirty="0" smtClean="0"/>
              <a:t> until the day when these things which God has promised come true.”</a:t>
            </a:r>
            <a:endParaRPr lang="en-US" sz="1600" dirty="0"/>
          </a:p>
        </p:txBody>
      </p:sp>
      <p:sp>
        <p:nvSpPr>
          <p:cNvPr id="7" name="TextBox 6"/>
          <p:cNvSpPr txBox="1"/>
          <p:nvPr/>
        </p:nvSpPr>
        <p:spPr>
          <a:xfrm>
            <a:off x="385008" y="3761874"/>
            <a:ext cx="11582403" cy="2800767"/>
          </a:xfrm>
          <a:prstGeom prst="rect">
            <a:avLst/>
          </a:prstGeom>
          <a:noFill/>
        </p:spPr>
        <p:txBody>
          <a:bodyPr wrap="square" rtlCol="0">
            <a:spAutoFit/>
          </a:bodyPr>
          <a:lstStyle/>
          <a:p>
            <a:r>
              <a:rPr lang="en-US" sz="1600" dirty="0" smtClean="0"/>
              <a:t>     Meanwhile, the people were waiting outside for Zacharias to come out of the temple, and they were wondering why he took so long.</a:t>
            </a:r>
          </a:p>
          <a:p>
            <a:r>
              <a:rPr lang="en-US" sz="1600" dirty="0" smtClean="0"/>
              <a:t>When at last he did come out, he was unable to speak and to give the people his priestly blessing; he could only make signs to them, and so they realized that something had happened to him in the temple.</a:t>
            </a:r>
          </a:p>
          <a:p>
            <a:r>
              <a:rPr lang="en-US" sz="1600" dirty="0"/>
              <a:t> </a:t>
            </a:r>
            <a:r>
              <a:rPr lang="en-US" sz="1600" dirty="0" smtClean="0"/>
              <a:t>    In due time, Elisabeth had a baby boy, just as God had promised through the angel.  All her relatives and friends were delighted that God had been so good to her and had sent her a son in her old age, and they all rejoiced with her.</a:t>
            </a:r>
          </a:p>
          <a:p>
            <a:r>
              <a:rPr lang="en-US" sz="1600" dirty="0"/>
              <a:t> </a:t>
            </a:r>
            <a:r>
              <a:rPr lang="en-US" sz="1600" dirty="0" smtClean="0"/>
              <a:t>    The time came for the baby to be given his name.  Everyone thought he would be called Zachariah, after his father, and they were very surprised when Elisabeth shook her head and said, “No, he is going to be named John.”</a:t>
            </a:r>
          </a:p>
          <a:p>
            <a:r>
              <a:rPr lang="en-US" sz="1600" dirty="0"/>
              <a:t> </a:t>
            </a:r>
            <a:r>
              <a:rPr lang="en-US" sz="1600" dirty="0" smtClean="0"/>
              <a:t>    “John?” questioned the relatives and friends.  “But why? There is no one in your family called by that name.”  Then they made signs to Zacharias, who was still dumb, asking him what he would like the baby to be called.  Zacharias signaled back, asking for a writing tablet and, when it was brought to him, he wrote on it, “His name is John.”  Immediately he found he was dumb no longer and could speak again.      </a:t>
            </a:r>
            <a:endParaRPr lang="en-US" sz="1600" dirty="0"/>
          </a:p>
        </p:txBody>
      </p:sp>
    </p:spTree>
    <p:extLst>
      <p:ext uri="{BB962C8B-B14F-4D97-AF65-F5344CB8AC3E}">
        <p14:creationId xmlns:p14="http://schemas.microsoft.com/office/powerpoint/2010/main" val="359333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412" y="577516"/>
            <a:ext cx="9833810" cy="646331"/>
          </a:xfrm>
          <a:prstGeom prst="rect">
            <a:avLst/>
          </a:prstGeom>
          <a:noFill/>
        </p:spPr>
        <p:txBody>
          <a:bodyPr wrap="square" rtlCol="0">
            <a:spAutoFit/>
          </a:bodyPr>
          <a:lstStyle/>
          <a:p>
            <a:pPr algn="ctr"/>
            <a:r>
              <a:rPr lang="en-US" sz="3600" b="1" dirty="0" smtClean="0"/>
              <a:t>SIGN TO ZACHARIAS</a:t>
            </a:r>
            <a:endParaRPr lang="en-US" sz="3600" b="1" dirty="0"/>
          </a:p>
        </p:txBody>
      </p:sp>
      <p:sp>
        <p:nvSpPr>
          <p:cNvPr id="5" name="TextBox 4"/>
          <p:cNvSpPr txBox="1"/>
          <p:nvPr/>
        </p:nvSpPr>
        <p:spPr>
          <a:xfrm>
            <a:off x="537412" y="1371599"/>
            <a:ext cx="11229472" cy="4093428"/>
          </a:xfrm>
          <a:prstGeom prst="rect">
            <a:avLst/>
          </a:prstGeom>
          <a:noFill/>
        </p:spPr>
        <p:txBody>
          <a:bodyPr wrap="square" rtlCol="0">
            <a:spAutoFit/>
          </a:bodyPr>
          <a:lstStyle/>
          <a:p>
            <a:r>
              <a:rPr lang="en-US" sz="2000" dirty="0" smtClean="0"/>
              <a:t>                                                       A.  Rainbow in the sky</a:t>
            </a:r>
          </a:p>
          <a:p>
            <a:r>
              <a:rPr lang="en-US" sz="2000" dirty="0"/>
              <a:t> </a:t>
            </a:r>
            <a:r>
              <a:rPr lang="en-US" sz="2000" dirty="0" smtClean="0"/>
              <a:t>                                                      B.  Unable to speak until John was born</a:t>
            </a:r>
          </a:p>
          <a:p>
            <a:r>
              <a:rPr lang="en-US" sz="2000" dirty="0"/>
              <a:t> </a:t>
            </a:r>
            <a:r>
              <a:rPr lang="en-US" sz="2000" dirty="0" smtClean="0"/>
              <a:t>                                                      C.  Cloud from Heaven</a:t>
            </a:r>
          </a:p>
          <a:p>
            <a:endParaRPr lang="en-US" sz="2000" dirty="0"/>
          </a:p>
          <a:p>
            <a:pPr marL="457200" indent="-457200">
              <a:buAutoNum type="arabicPeriod"/>
            </a:pPr>
            <a:endParaRPr lang="en-US" sz="2000" dirty="0" smtClean="0"/>
          </a:p>
          <a:p>
            <a:pPr marL="457200" indent="-457200">
              <a:buAutoNum type="arabicPeriod"/>
            </a:pPr>
            <a:r>
              <a:rPr lang="en-US" sz="2000" dirty="0" smtClean="0"/>
              <a:t>After Zacharias was told by the angel that he and Elisabeth would have a son, what did he do?</a:t>
            </a:r>
          </a:p>
          <a:p>
            <a:pPr marL="457200" indent="-457200">
              <a:buAutoNum type="arabicPeriod"/>
            </a:pPr>
            <a:r>
              <a:rPr lang="en-US" sz="2000" dirty="0" smtClean="0"/>
              <a:t>What was the angel’s name that spoke to Zacharias?</a:t>
            </a:r>
          </a:p>
          <a:p>
            <a:pPr marL="457200" indent="-457200">
              <a:buAutoNum type="arabicPeriod"/>
            </a:pPr>
            <a:r>
              <a:rPr lang="en-US" sz="2000" dirty="0" smtClean="0"/>
              <a:t>Since he did not believe the angel what happened to him?</a:t>
            </a:r>
          </a:p>
          <a:p>
            <a:pPr marL="457200" indent="-457200">
              <a:buAutoNum type="arabicPeriod"/>
            </a:pPr>
            <a:r>
              <a:rPr lang="en-US" sz="2000" dirty="0" smtClean="0"/>
              <a:t>When Elisabeth had a baby boy and it came time to name him what did she tell everyone?</a:t>
            </a:r>
          </a:p>
          <a:p>
            <a:pPr marL="457200" indent="-457200">
              <a:buAutoNum type="arabicPeriod"/>
            </a:pPr>
            <a:r>
              <a:rPr lang="en-US" sz="2000" dirty="0" smtClean="0"/>
              <a:t>Did the relatives and friends questioned the name?</a:t>
            </a:r>
          </a:p>
          <a:p>
            <a:pPr marL="457200" indent="-457200">
              <a:buAutoNum type="arabicPeriod"/>
            </a:pPr>
            <a:r>
              <a:rPr lang="en-US" sz="2000" dirty="0" smtClean="0"/>
              <a:t>What did Zacharias ask for when they ask him what he would like the baby to be called?</a:t>
            </a:r>
          </a:p>
          <a:p>
            <a:pPr marL="457200" indent="-457200">
              <a:buAutoNum type="arabicPeriod"/>
            </a:pPr>
            <a:r>
              <a:rPr lang="en-US" sz="2000" dirty="0" smtClean="0"/>
              <a:t>What did he write on the tablet?</a:t>
            </a:r>
          </a:p>
          <a:p>
            <a:pPr marL="457200" indent="-457200">
              <a:buAutoNum type="arabicPeriod"/>
            </a:pPr>
            <a:r>
              <a:rPr lang="en-US" sz="2000" dirty="0" smtClean="0"/>
              <a:t>Immediately what was changed for him?</a:t>
            </a:r>
            <a:endParaRPr lang="en-US" sz="2000" dirty="0"/>
          </a:p>
        </p:txBody>
      </p:sp>
    </p:spTree>
    <p:extLst>
      <p:ext uri="{BB962C8B-B14F-4D97-AF65-F5344CB8AC3E}">
        <p14:creationId xmlns:p14="http://schemas.microsoft.com/office/powerpoint/2010/main" val="17553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8" y="285462"/>
            <a:ext cx="5101390" cy="6198945"/>
          </a:xfrm>
          <a:prstGeom prst="rect">
            <a:avLst/>
          </a:prstGeom>
        </p:spPr>
      </p:pic>
      <p:sp>
        <p:nvSpPr>
          <p:cNvPr id="5" name="TextBox 4"/>
          <p:cNvSpPr txBox="1"/>
          <p:nvPr/>
        </p:nvSpPr>
        <p:spPr>
          <a:xfrm>
            <a:off x="5702968" y="285462"/>
            <a:ext cx="6296527" cy="5816977"/>
          </a:xfrm>
          <a:prstGeom prst="rect">
            <a:avLst/>
          </a:prstGeom>
          <a:noFill/>
        </p:spPr>
        <p:txBody>
          <a:bodyPr wrap="square" rtlCol="0">
            <a:spAutoFit/>
          </a:bodyPr>
          <a:lstStyle/>
          <a:p>
            <a:pPr algn="ctr"/>
            <a:r>
              <a:rPr lang="en-US" sz="2000" b="1" dirty="0" smtClean="0"/>
              <a:t>JOHN’S WORK</a:t>
            </a:r>
          </a:p>
          <a:p>
            <a:r>
              <a:rPr lang="en-US" sz="1600" dirty="0"/>
              <a:t> </a:t>
            </a:r>
            <a:r>
              <a:rPr lang="en-US" sz="1600" dirty="0" smtClean="0"/>
              <a:t>    </a:t>
            </a:r>
          </a:p>
          <a:p>
            <a:r>
              <a:rPr lang="en-US" sz="1600" dirty="0"/>
              <a:t> </a:t>
            </a:r>
            <a:r>
              <a:rPr lang="en-US" sz="1600" dirty="0" smtClean="0"/>
              <a:t>    </a:t>
            </a:r>
            <a:r>
              <a:rPr lang="en-US" sz="1400" dirty="0" smtClean="0"/>
              <a:t>As the boy John grew up he lived in the desert until the time came for him to begin his special work as a prophet among the people of Israel; the work for which God had sent him.</a:t>
            </a:r>
          </a:p>
          <a:p>
            <a:r>
              <a:rPr lang="en-US" sz="1400" dirty="0"/>
              <a:t> </a:t>
            </a:r>
            <a:r>
              <a:rPr lang="en-US" sz="1400" dirty="0" smtClean="0"/>
              <a:t>    He was a strange, rugged-looking man, dressed in a garment made of cloth woven from camel’s hair, with a leather belt round his waist.  His food was strange too, for he ate locusts and wild honey.  In that land the poorer people often ate locusts, after the wings and legs had been removed and the remaining parts either boiled or roasted.  Honey was plentiful in the desert, being found in honey combs in the crevices of rocks.</a:t>
            </a:r>
          </a:p>
          <a:p>
            <a:r>
              <a:rPr lang="en-US" sz="1400" dirty="0"/>
              <a:t> </a:t>
            </a:r>
            <a:r>
              <a:rPr lang="en-US" sz="1400" dirty="0" smtClean="0"/>
              <a:t>    Out of the desert came John, a stern, fiery prophet, calling upon the people to repent, to turn away from their sins and to begin a new way of life, because the Kingdom of God was near.  News of him travelled fast, and crowds flocked to hear this strange new preacher.  They came from Jerusalem and from all the surrounding country of Judea.</a:t>
            </a:r>
          </a:p>
          <a:p>
            <a:r>
              <a:rPr lang="en-US" sz="1400" dirty="0"/>
              <a:t> </a:t>
            </a:r>
            <a:r>
              <a:rPr lang="en-US" sz="1400" dirty="0" smtClean="0"/>
              <a:t>    </a:t>
            </a:r>
            <a:r>
              <a:rPr lang="en-US" sz="1400" u="sng" dirty="0" smtClean="0"/>
              <a:t>“Prepare the way of the Lord,” </a:t>
            </a:r>
            <a:r>
              <a:rPr lang="en-US" sz="1400" dirty="0" smtClean="0"/>
              <a:t> cried John.  “Make a straight path for Him; fill up the valleys and level off the hill-tops; make the crooked places straight and the rough places smooth.  Then everyone will see God’s salvation.”</a:t>
            </a:r>
          </a:p>
          <a:p>
            <a:r>
              <a:rPr lang="en-US" sz="1400" dirty="0"/>
              <a:t> </a:t>
            </a:r>
            <a:r>
              <a:rPr lang="en-US" sz="1400" dirty="0" smtClean="0"/>
              <a:t>    This was a colorful way of saying, “Get rid of unbelief and the things you have neglected to do (valleys); fill the spaces with new grace; get rid of pride and haughtiness (hills), cast them down and become humble; straighten out all deceit and untruthfulness (crooked places), and get rid of anger, hatred and malice (rough places).”</a:t>
            </a:r>
          </a:p>
          <a:p>
            <a:r>
              <a:rPr lang="en-US" sz="1400" dirty="0"/>
              <a:t> </a:t>
            </a:r>
            <a:r>
              <a:rPr lang="en-US" sz="1400" dirty="0" smtClean="0"/>
              <a:t>    “Confess your sins, be truly sorry and come and be baptized,” called John, and hundreds of people came out to be baptized in the River Jordan.</a:t>
            </a:r>
            <a:endParaRPr lang="en-US" sz="1400" dirty="0"/>
          </a:p>
        </p:txBody>
      </p:sp>
    </p:spTree>
    <p:extLst>
      <p:ext uri="{BB962C8B-B14F-4D97-AF65-F5344CB8AC3E}">
        <p14:creationId xmlns:p14="http://schemas.microsoft.com/office/powerpoint/2010/main" val="8934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768" y="368968"/>
            <a:ext cx="9721516" cy="646331"/>
          </a:xfrm>
          <a:prstGeom prst="rect">
            <a:avLst/>
          </a:prstGeom>
          <a:noFill/>
        </p:spPr>
        <p:txBody>
          <a:bodyPr wrap="square" rtlCol="0">
            <a:spAutoFit/>
          </a:bodyPr>
          <a:lstStyle/>
          <a:p>
            <a:pPr algn="ctr"/>
            <a:r>
              <a:rPr lang="en-US" sz="3600" b="1" dirty="0" smtClean="0"/>
              <a:t>JOHN’S WORK</a:t>
            </a:r>
            <a:endParaRPr lang="en-US" sz="3600" b="1" dirty="0"/>
          </a:p>
        </p:txBody>
      </p:sp>
      <p:sp>
        <p:nvSpPr>
          <p:cNvPr id="5" name="TextBox 4"/>
          <p:cNvSpPr txBox="1"/>
          <p:nvPr/>
        </p:nvSpPr>
        <p:spPr>
          <a:xfrm>
            <a:off x="1106905" y="1443789"/>
            <a:ext cx="10411327" cy="3477875"/>
          </a:xfrm>
          <a:prstGeom prst="rect">
            <a:avLst/>
          </a:prstGeom>
          <a:noFill/>
        </p:spPr>
        <p:txBody>
          <a:bodyPr wrap="square" rtlCol="0">
            <a:spAutoFit/>
          </a:bodyPr>
          <a:lstStyle/>
          <a:p>
            <a:r>
              <a:rPr lang="en-US" sz="2000" dirty="0" smtClean="0"/>
              <a:t>                                                                 A. Forerunner of Jesus</a:t>
            </a:r>
          </a:p>
          <a:p>
            <a:r>
              <a:rPr lang="en-US" sz="2000" dirty="0"/>
              <a:t> </a:t>
            </a:r>
            <a:r>
              <a:rPr lang="en-US" sz="2000" dirty="0" smtClean="0"/>
              <a:t>                                                                B.  A beekeeper</a:t>
            </a:r>
          </a:p>
          <a:p>
            <a:r>
              <a:rPr lang="en-US" sz="2000" dirty="0"/>
              <a:t> </a:t>
            </a:r>
            <a:r>
              <a:rPr lang="en-US" sz="2000" dirty="0" smtClean="0"/>
              <a:t>                                                                C.  A fisherman</a:t>
            </a:r>
          </a:p>
          <a:p>
            <a:endParaRPr lang="en-US" sz="2000" dirty="0"/>
          </a:p>
          <a:p>
            <a:pPr marL="457200" indent="-457200">
              <a:buAutoNum type="arabicPeriod"/>
            </a:pPr>
            <a:endParaRPr lang="en-US" sz="2000" dirty="0" smtClean="0"/>
          </a:p>
          <a:p>
            <a:pPr marL="457200" indent="-457200">
              <a:buAutoNum type="arabicPeriod"/>
            </a:pPr>
            <a:r>
              <a:rPr lang="en-US" sz="2000" dirty="0" smtClean="0"/>
              <a:t>Where did John live?</a:t>
            </a:r>
          </a:p>
          <a:p>
            <a:pPr marL="457200" indent="-457200">
              <a:buAutoNum type="arabicPeriod"/>
            </a:pPr>
            <a:r>
              <a:rPr lang="en-US" sz="2000" dirty="0" smtClean="0"/>
              <a:t>Describe his clothes</a:t>
            </a:r>
          </a:p>
          <a:p>
            <a:pPr marL="457200" indent="-457200">
              <a:buAutoNum type="arabicPeriod"/>
            </a:pPr>
            <a:r>
              <a:rPr lang="en-US" sz="2000" dirty="0" smtClean="0"/>
              <a:t>What did he eat?</a:t>
            </a:r>
          </a:p>
          <a:p>
            <a:pPr marL="457200" indent="-457200">
              <a:buAutoNum type="arabicPeriod"/>
            </a:pPr>
            <a:r>
              <a:rPr lang="en-US" sz="2000" dirty="0" smtClean="0"/>
              <a:t>John cried to the people==“Prepare the way of the __________?”</a:t>
            </a:r>
          </a:p>
          <a:p>
            <a:pPr marL="457200" indent="-457200">
              <a:buAutoNum type="arabicPeriod"/>
            </a:pPr>
            <a:r>
              <a:rPr lang="en-US" sz="2000" dirty="0" smtClean="0"/>
              <a:t>After John preached to the people to confess their sins what did they do?</a:t>
            </a:r>
          </a:p>
          <a:p>
            <a:pPr marL="457200" indent="-457200">
              <a:buAutoNum type="arabicPeriod"/>
            </a:pPr>
            <a:r>
              <a:rPr lang="en-US" sz="2000" dirty="0" smtClean="0"/>
              <a:t>In what river were they baptized?</a:t>
            </a:r>
            <a:endParaRPr lang="en-US" sz="2000" dirty="0"/>
          </a:p>
        </p:txBody>
      </p:sp>
    </p:spTree>
    <p:extLst>
      <p:ext uri="{BB962C8B-B14F-4D97-AF65-F5344CB8AC3E}">
        <p14:creationId xmlns:p14="http://schemas.microsoft.com/office/powerpoint/2010/main" val="384489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4085" y="409073"/>
            <a:ext cx="10924674" cy="523220"/>
          </a:xfrm>
          <a:prstGeom prst="rect">
            <a:avLst/>
          </a:prstGeom>
          <a:noFill/>
        </p:spPr>
        <p:txBody>
          <a:bodyPr wrap="square" rtlCol="0">
            <a:spAutoFit/>
          </a:bodyPr>
          <a:lstStyle/>
          <a:p>
            <a:pPr algn="ctr"/>
            <a:r>
              <a:rPr lang="en-US" sz="2800" b="1" dirty="0" smtClean="0"/>
              <a:t>PURPOSE OF JOHN’S BAPTISM</a:t>
            </a:r>
            <a:endParaRPr lang="en-US" sz="2800" b="1" dirty="0"/>
          </a:p>
        </p:txBody>
      </p:sp>
      <p:pic>
        <p:nvPicPr>
          <p:cNvPr id="5" name="Picture 4"/>
          <p:cNvPicPr>
            <a:picLocks noChangeAspect="1"/>
          </p:cNvPicPr>
          <p:nvPr/>
        </p:nvPicPr>
        <p:blipFill>
          <a:blip r:embed="rId2"/>
          <a:stretch>
            <a:fillRect/>
          </a:stretch>
        </p:blipFill>
        <p:spPr>
          <a:xfrm>
            <a:off x="7654759" y="1087606"/>
            <a:ext cx="4064000" cy="5195446"/>
          </a:xfrm>
          <a:prstGeom prst="rect">
            <a:avLst/>
          </a:prstGeom>
        </p:spPr>
      </p:pic>
      <p:sp>
        <p:nvSpPr>
          <p:cNvPr id="6" name="TextBox 5"/>
          <p:cNvSpPr txBox="1"/>
          <p:nvPr/>
        </p:nvSpPr>
        <p:spPr>
          <a:xfrm>
            <a:off x="561315" y="1176950"/>
            <a:ext cx="6907794" cy="5016758"/>
          </a:xfrm>
          <a:prstGeom prst="rect">
            <a:avLst/>
          </a:prstGeom>
          <a:noFill/>
        </p:spPr>
        <p:txBody>
          <a:bodyPr wrap="square" rtlCol="0">
            <a:spAutoFit/>
          </a:bodyPr>
          <a:lstStyle/>
          <a:p>
            <a:r>
              <a:rPr lang="en-US" dirty="0" smtClean="0"/>
              <a:t>     </a:t>
            </a:r>
            <a:r>
              <a:rPr lang="en-US" sz="2000" dirty="0" smtClean="0"/>
              <a:t>As stated on the last slide John told the people to; “Confess your sins, be truly sorry and come and be baptized, and hundreds of people came out to be baptized in the River Jordan.  Being baptized meant being “washed” and was a symbol of the cleaning up of the previous life—</a:t>
            </a:r>
            <a:r>
              <a:rPr lang="en-US" sz="2000" u="sng" dirty="0" smtClean="0"/>
              <a:t>For remission of sins</a:t>
            </a:r>
            <a:r>
              <a:rPr lang="en-US" sz="2000" dirty="0" smtClean="0"/>
              <a:t> (Mark 1:4).  This was a sign that all earlier wrongs were washed away and that a new and better life could be started.  Because of this baptizing work, John came to be known as John the Baptist.</a:t>
            </a:r>
          </a:p>
          <a:p>
            <a:r>
              <a:rPr lang="en-US" sz="2000" dirty="0"/>
              <a:t> </a:t>
            </a:r>
            <a:r>
              <a:rPr lang="en-US" sz="2000" dirty="0" smtClean="0"/>
              <a:t>    People began to wonder about this new prophet.  Was he perhaps the expected Messiah?  The Jewish authorities in Jerusalem sent some priests and Levites to ask John who he was.</a:t>
            </a:r>
          </a:p>
          <a:p>
            <a:r>
              <a:rPr lang="en-US" sz="2000" dirty="0"/>
              <a:t> </a:t>
            </a:r>
            <a:r>
              <a:rPr lang="en-US" sz="2000" dirty="0" smtClean="0"/>
              <a:t>    But John answered, “No, I am not the Messiah.  I baptize with water, but there is One coming who is much greater than I am.  I am not even good enough to untie His sandals.  He will baptize you with the Holy Spirit and with fire.”  By “fire” John meant holy fervor and zeal in God’s service.” </a:t>
            </a:r>
            <a:endParaRPr lang="en-US" sz="2000" dirty="0"/>
          </a:p>
        </p:txBody>
      </p:sp>
    </p:spTree>
    <p:extLst>
      <p:ext uri="{BB962C8B-B14F-4D97-AF65-F5344CB8AC3E}">
        <p14:creationId xmlns:p14="http://schemas.microsoft.com/office/powerpoint/2010/main" val="360250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438" y="470780"/>
            <a:ext cx="10664982" cy="584775"/>
          </a:xfrm>
          <a:prstGeom prst="rect">
            <a:avLst/>
          </a:prstGeom>
          <a:noFill/>
        </p:spPr>
        <p:txBody>
          <a:bodyPr wrap="square" rtlCol="0">
            <a:spAutoFit/>
          </a:bodyPr>
          <a:lstStyle/>
          <a:p>
            <a:pPr algn="ctr"/>
            <a:r>
              <a:rPr lang="en-US" sz="3200" b="1" dirty="0" smtClean="0"/>
              <a:t>PURPOSE OF JOHN’S BAPTISM</a:t>
            </a:r>
            <a:endParaRPr lang="en-US" sz="3200" b="1" dirty="0"/>
          </a:p>
        </p:txBody>
      </p:sp>
      <p:sp>
        <p:nvSpPr>
          <p:cNvPr id="5" name="TextBox 4"/>
          <p:cNvSpPr txBox="1"/>
          <p:nvPr/>
        </p:nvSpPr>
        <p:spPr>
          <a:xfrm>
            <a:off x="742384" y="1530035"/>
            <a:ext cx="10574448" cy="4093428"/>
          </a:xfrm>
          <a:prstGeom prst="rect">
            <a:avLst/>
          </a:prstGeom>
          <a:noFill/>
        </p:spPr>
        <p:txBody>
          <a:bodyPr wrap="square" rtlCol="0">
            <a:spAutoFit/>
          </a:bodyPr>
          <a:lstStyle/>
          <a:p>
            <a:r>
              <a:rPr lang="en-US" sz="2000" dirty="0" smtClean="0"/>
              <a:t>                                                         A.  To wash the dirt off</a:t>
            </a:r>
          </a:p>
          <a:p>
            <a:r>
              <a:rPr lang="en-US" sz="2000" dirty="0"/>
              <a:t> </a:t>
            </a:r>
            <a:r>
              <a:rPr lang="en-US" sz="2000" dirty="0" smtClean="0"/>
              <a:t>                                                        B.   Have fun in the water</a:t>
            </a:r>
          </a:p>
          <a:p>
            <a:r>
              <a:rPr lang="en-US" sz="2000" dirty="0"/>
              <a:t> </a:t>
            </a:r>
            <a:r>
              <a:rPr lang="en-US" sz="2000" dirty="0" smtClean="0"/>
              <a:t>                                                        C.  For remission of sins</a:t>
            </a:r>
          </a:p>
          <a:p>
            <a:endParaRPr lang="en-US" sz="2000" dirty="0"/>
          </a:p>
          <a:p>
            <a:pPr marL="457200" indent="-457200">
              <a:buAutoNum type="arabicPeriod"/>
            </a:pPr>
            <a:endParaRPr lang="en-US" sz="2000" dirty="0" smtClean="0"/>
          </a:p>
          <a:p>
            <a:pPr marL="457200" indent="-457200">
              <a:buAutoNum type="arabicPeriod"/>
            </a:pPr>
            <a:r>
              <a:rPr lang="en-US" sz="2000" dirty="0" smtClean="0"/>
              <a:t>John told the people to confess their s_______?</a:t>
            </a:r>
          </a:p>
          <a:p>
            <a:pPr marL="457200" indent="-457200">
              <a:buAutoNum type="arabicPeriod"/>
            </a:pPr>
            <a:r>
              <a:rPr lang="en-US" sz="2000" dirty="0" smtClean="0"/>
              <a:t>John also told them to come and be b___________?</a:t>
            </a:r>
          </a:p>
          <a:p>
            <a:pPr marL="457200" indent="-457200">
              <a:buAutoNum type="arabicPeriod"/>
            </a:pPr>
            <a:r>
              <a:rPr lang="en-US" sz="2000" dirty="0" smtClean="0"/>
              <a:t>Because of this baptizing work, John came to be known as John the B__________?</a:t>
            </a:r>
          </a:p>
          <a:p>
            <a:pPr marL="457200" indent="-457200">
              <a:buAutoNum type="arabicPeriod"/>
            </a:pPr>
            <a:r>
              <a:rPr lang="en-US" sz="2000" dirty="0" smtClean="0"/>
              <a:t>What was John’s answer when some priests and Levites ask John if he was the Messiah?</a:t>
            </a:r>
          </a:p>
          <a:p>
            <a:pPr marL="457200" indent="-457200">
              <a:buAutoNum type="arabicPeriod"/>
            </a:pPr>
            <a:r>
              <a:rPr lang="en-US" sz="2000" dirty="0" smtClean="0"/>
              <a:t>John said “I am not good enough to untie Jesus’ s_____________?</a:t>
            </a:r>
          </a:p>
          <a:p>
            <a:pPr marL="457200" indent="-457200">
              <a:buAutoNum type="arabicPeriod"/>
            </a:pPr>
            <a:r>
              <a:rPr lang="en-US" sz="2000" dirty="0" smtClean="0"/>
              <a:t>Jesus will baptize with the H________S_________?</a:t>
            </a:r>
          </a:p>
          <a:p>
            <a:pPr marL="457200" indent="-457200">
              <a:buAutoNum type="arabicPeriod"/>
            </a:pPr>
            <a:r>
              <a:rPr lang="en-US" sz="2000" dirty="0" smtClean="0"/>
              <a:t>Where there many people who came to be baptized by John in the River Jordan?</a:t>
            </a:r>
          </a:p>
          <a:p>
            <a:r>
              <a:rPr lang="en-US" sz="2000" dirty="0"/>
              <a:t> </a:t>
            </a:r>
            <a:r>
              <a:rPr lang="en-US" sz="2000" dirty="0" smtClean="0"/>
              <a:t>                                                         </a:t>
            </a:r>
            <a:endParaRPr lang="en-US" sz="2000" dirty="0"/>
          </a:p>
        </p:txBody>
      </p:sp>
    </p:spTree>
    <p:extLst>
      <p:ext uri="{BB962C8B-B14F-4D97-AF65-F5344CB8AC3E}">
        <p14:creationId xmlns:p14="http://schemas.microsoft.com/office/powerpoint/2010/main" val="21582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620" y="517990"/>
            <a:ext cx="4334274" cy="5896390"/>
          </a:xfrm>
          <a:prstGeom prst="rect">
            <a:avLst/>
          </a:prstGeom>
        </p:spPr>
      </p:pic>
      <p:sp>
        <p:nvSpPr>
          <p:cNvPr id="5" name="TextBox 4"/>
          <p:cNvSpPr txBox="1"/>
          <p:nvPr/>
        </p:nvSpPr>
        <p:spPr>
          <a:xfrm>
            <a:off x="5223850" y="353085"/>
            <a:ext cx="6618083" cy="5970865"/>
          </a:xfrm>
          <a:prstGeom prst="rect">
            <a:avLst/>
          </a:prstGeom>
          <a:noFill/>
        </p:spPr>
        <p:txBody>
          <a:bodyPr wrap="square" rtlCol="0">
            <a:spAutoFit/>
          </a:bodyPr>
          <a:lstStyle/>
          <a:p>
            <a:pPr algn="ctr"/>
            <a:r>
              <a:rPr lang="en-US" sz="2800" b="1" dirty="0" smtClean="0"/>
              <a:t>WHO BAPTIZED JESUS?</a:t>
            </a:r>
          </a:p>
          <a:p>
            <a:r>
              <a:rPr lang="en-US" sz="1600" dirty="0" smtClean="0"/>
              <a:t>     </a:t>
            </a:r>
          </a:p>
          <a:p>
            <a:r>
              <a:rPr lang="en-US" sz="1600" dirty="0"/>
              <a:t> </a:t>
            </a:r>
            <a:r>
              <a:rPr lang="en-US" sz="1600" dirty="0" smtClean="0"/>
              <a:t>    The next day after talking with the priests and Levites John saw Jesus coming toward him.  John pointed Him out to the people and said, “Look, there He is!  That is the One who will take away the sins of the world.  It was He whom I was talking about when I said there was One coming who was much greater than me.  I did not know who He was, but I came to baptize you with water, so that He might be known to the Israel.”</a:t>
            </a:r>
          </a:p>
          <a:p>
            <a:r>
              <a:rPr lang="en-US" sz="1600" dirty="0"/>
              <a:t> </a:t>
            </a:r>
            <a:r>
              <a:rPr lang="en-US" sz="1600" dirty="0" smtClean="0"/>
              <a:t>    John called Jesus “the Lamb of God”.  This is a phrase which comes from Old Testament sacrifices.  Sin meant that people were separated from God and therefore under a death-sentence.  In Old Testament days it was customary to offer, as a sacrifice, the death of an animal in place of the death of a person, and often this was a lamb.  But when Jesus came, He came to save the world.  He was to die, giving His life once and for all, on behalf of sinners, just like a lamb being sacrificed for human sin.</a:t>
            </a:r>
          </a:p>
          <a:p>
            <a:r>
              <a:rPr lang="en-US" sz="1600" dirty="0"/>
              <a:t> </a:t>
            </a:r>
            <a:r>
              <a:rPr lang="en-US" sz="1600" dirty="0" smtClean="0"/>
              <a:t>    John was very surprised when Jesus came forward to the river to be baptized and felt that this was something which he could not do.  Surely Jesus should be baptizing him instead, he thought.  So he tried to prevent Jesus from being baptized, but Jesus told him it was God’s will.</a:t>
            </a:r>
          </a:p>
          <a:p>
            <a:r>
              <a:rPr lang="en-US" sz="1600" dirty="0"/>
              <a:t> </a:t>
            </a:r>
            <a:r>
              <a:rPr lang="en-US" sz="1600" dirty="0" smtClean="0"/>
              <a:t>    </a:t>
            </a:r>
            <a:r>
              <a:rPr lang="en-US" sz="1600" u="sng" dirty="0" smtClean="0"/>
              <a:t>John agreed, and went into the river with Jesus to baptize Him.  </a:t>
            </a:r>
            <a:r>
              <a:rPr lang="en-US" sz="1600" dirty="0"/>
              <a:t>J</a:t>
            </a:r>
            <a:r>
              <a:rPr lang="en-US" sz="1600" dirty="0" smtClean="0"/>
              <a:t>ohn devoted all his energy from youth to prepare himself to honor Jesus.  In sprite of his greatness, he humbled himself before Jesus. </a:t>
            </a:r>
          </a:p>
          <a:p>
            <a:r>
              <a:rPr lang="en-US" dirty="0"/>
              <a:t> </a:t>
            </a:r>
            <a:r>
              <a:rPr lang="en-US" dirty="0" smtClean="0"/>
              <a:t>    </a:t>
            </a:r>
            <a:endParaRPr lang="en-US" dirty="0"/>
          </a:p>
        </p:txBody>
      </p:sp>
    </p:spTree>
    <p:extLst>
      <p:ext uri="{BB962C8B-B14F-4D97-AF65-F5344CB8AC3E}">
        <p14:creationId xmlns:p14="http://schemas.microsoft.com/office/powerpoint/2010/main" val="236651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2331</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26</cp:revision>
  <dcterms:created xsi:type="dcterms:W3CDTF">2017-09-05T14:41:06Z</dcterms:created>
  <dcterms:modified xsi:type="dcterms:W3CDTF">2017-09-05T19:27:02Z</dcterms:modified>
</cp:coreProperties>
</file>