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C3E640-3F5C-42A4-A05F-29F4FBD567A6}"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236658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3E640-3F5C-42A4-A05F-29F4FBD567A6}"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113213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3E640-3F5C-42A4-A05F-29F4FBD567A6}"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363865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3E640-3F5C-42A4-A05F-29F4FBD567A6}"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67683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3E640-3F5C-42A4-A05F-29F4FBD567A6}"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329421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C3E640-3F5C-42A4-A05F-29F4FBD567A6}"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71602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C3E640-3F5C-42A4-A05F-29F4FBD567A6}"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404344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C3E640-3F5C-42A4-A05F-29F4FBD567A6}"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338848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3E640-3F5C-42A4-A05F-29F4FBD567A6}"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250742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3E640-3F5C-42A4-A05F-29F4FBD567A6}"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197100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3E640-3F5C-42A4-A05F-29F4FBD567A6}"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1E9A0-FCEF-4EF2-9AEA-0FABCC4A3AEB}" type="slidenum">
              <a:rPr lang="en-US" smtClean="0"/>
              <a:t>‹#›</a:t>
            </a:fld>
            <a:endParaRPr lang="en-US"/>
          </a:p>
        </p:txBody>
      </p:sp>
    </p:spTree>
    <p:extLst>
      <p:ext uri="{BB962C8B-B14F-4D97-AF65-F5344CB8AC3E}">
        <p14:creationId xmlns:p14="http://schemas.microsoft.com/office/powerpoint/2010/main" val="99127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3E640-3F5C-42A4-A05F-29F4FBD567A6}"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1E9A0-FCEF-4EF2-9AEA-0FABCC4A3AEB}" type="slidenum">
              <a:rPr lang="en-US" smtClean="0"/>
              <a:t>‹#›</a:t>
            </a:fld>
            <a:endParaRPr lang="en-US"/>
          </a:p>
        </p:txBody>
      </p:sp>
    </p:spTree>
    <p:extLst>
      <p:ext uri="{BB962C8B-B14F-4D97-AF65-F5344CB8AC3E}">
        <p14:creationId xmlns:p14="http://schemas.microsoft.com/office/powerpoint/2010/main" val="2796971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674" y="264695"/>
            <a:ext cx="1018673" cy="261610"/>
          </a:xfrm>
          <a:prstGeom prst="rect">
            <a:avLst/>
          </a:prstGeom>
          <a:noFill/>
        </p:spPr>
        <p:txBody>
          <a:bodyPr wrap="square" rtlCol="0">
            <a:spAutoFit/>
          </a:bodyPr>
          <a:lstStyle/>
          <a:p>
            <a:r>
              <a:rPr lang="en-US" sz="1100" dirty="0" smtClean="0"/>
              <a:t>Cards 49-52</a:t>
            </a:r>
            <a:endParaRPr lang="en-US" sz="1100" dirty="0"/>
          </a:p>
        </p:txBody>
      </p:sp>
      <p:sp>
        <p:nvSpPr>
          <p:cNvPr id="5" name="TextBox 4"/>
          <p:cNvSpPr txBox="1"/>
          <p:nvPr/>
        </p:nvSpPr>
        <p:spPr>
          <a:xfrm>
            <a:off x="1836821" y="395500"/>
            <a:ext cx="7900737" cy="584775"/>
          </a:xfrm>
          <a:prstGeom prst="rect">
            <a:avLst/>
          </a:prstGeom>
          <a:noFill/>
        </p:spPr>
        <p:txBody>
          <a:bodyPr wrap="square" rtlCol="0">
            <a:spAutoFit/>
          </a:bodyPr>
          <a:lstStyle/>
          <a:p>
            <a:pPr algn="ctr"/>
            <a:r>
              <a:rPr lang="en-US" sz="3200" b="1" dirty="0" smtClean="0"/>
              <a:t>THE LIMITED COMMISSION</a:t>
            </a:r>
            <a:endParaRPr lang="en-US"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68" y="1570521"/>
            <a:ext cx="4165739" cy="4669858"/>
          </a:xfrm>
          <a:prstGeom prst="rect">
            <a:avLst/>
          </a:prstGeom>
        </p:spPr>
      </p:pic>
      <p:sp>
        <p:nvSpPr>
          <p:cNvPr id="7" name="TextBox 6"/>
          <p:cNvSpPr txBox="1"/>
          <p:nvPr/>
        </p:nvSpPr>
        <p:spPr>
          <a:xfrm>
            <a:off x="4900863" y="1273960"/>
            <a:ext cx="7002379" cy="5262979"/>
          </a:xfrm>
          <a:prstGeom prst="rect">
            <a:avLst/>
          </a:prstGeom>
          <a:noFill/>
        </p:spPr>
        <p:txBody>
          <a:bodyPr wrap="square" rtlCol="0">
            <a:spAutoFit/>
          </a:bodyPr>
          <a:lstStyle/>
          <a:p>
            <a:r>
              <a:rPr lang="en-US" sz="1600" dirty="0" smtClean="0"/>
              <a:t>     As we learned on our last card Jesus sent His Apostles on a mission.  Jesus called His twelve apostles to Him, and gave them authority to cast out evil spirits and to heal every kind of sickness and disease.  </a:t>
            </a:r>
          </a:p>
          <a:p>
            <a:pPr algn="ctr"/>
            <a:r>
              <a:rPr lang="en-US" sz="1600" dirty="0" smtClean="0"/>
              <a:t>Here are the names of His twelve apostles:</a:t>
            </a:r>
          </a:p>
          <a:p>
            <a:pPr algn="ctr"/>
            <a:r>
              <a:rPr lang="en-US" sz="1600" dirty="0" smtClean="0"/>
              <a:t>Simon (also called Peter),</a:t>
            </a:r>
          </a:p>
          <a:p>
            <a:pPr algn="ctr"/>
            <a:r>
              <a:rPr lang="en-US" sz="1600" dirty="0" smtClean="0"/>
              <a:t>Andrew (Peter’s brother),</a:t>
            </a:r>
          </a:p>
          <a:p>
            <a:pPr algn="ctr"/>
            <a:r>
              <a:rPr lang="en-US" sz="1600" dirty="0" smtClean="0"/>
              <a:t>James (Zebedee’s son),</a:t>
            </a:r>
          </a:p>
          <a:p>
            <a:pPr algn="ctr"/>
            <a:r>
              <a:rPr lang="en-US" sz="1600" dirty="0" smtClean="0"/>
              <a:t>John (James’ brother),</a:t>
            </a:r>
          </a:p>
          <a:p>
            <a:pPr algn="ctr"/>
            <a:r>
              <a:rPr lang="en-US" sz="1600" dirty="0" smtClean="0"/>
              <a:t>Philip</a:t>
            </a:r>
          </a:p>
          <a:p>
            <a:pPr algn="ctr"/>
            <a:r>
              <a:rPr lang="en-US" sz="1600" dirty="0" smtClean="0"/>
              <a:t>Bartholomew,</a:t>
            </a:r>
          </a:p>
          <a:p>
            <a:pPr algn="ctr"/>
            <a:r>
              <a:rPr lang="en-US" sz="1600" dirty="0" smtClean="0"/>
              <a:t>Thomas,</a:t>
            </a:r>
          </a:p>
          <a:p>
            <a:pPr algn="ctr"/>
            <a:r>
              <a:rPr lang="en-US" sz="1600" dirty="0" smtClean="0"/>
              <a:t>Matthew (the tax collector),</a:t>
            </a:r>
          </a:p>
          <a:p>
            <a:pPr algn="ctr"/>
            <a:r>
              <a:rPr lang="en-US" sz="1600" dirty="0" smtClean="0"/>
              <a:t>James (</a:t>
            </a:r>
            <a:r>
              <a:rPr lang="en-US" sz="1600" dirty="0" err="1" smtClean="0"/>
              <a:t>Alphaeus</a:t>
            </a:r>
            <a:r>
              <a:rPr lang="en-US" sz="1600" dirty="0" smtClean="0"/>
              <a:t>’ son),</a:t>
            </a:r>
          </a:p>
          <a:p>
            <a:pPr algn="ctr"/>
            <a:r>
              <a:rPr lang="en-US" sz="1600" dirty="0" smtClean="0"/>
              <a:t>Thaddaeus,</a:t>
            </a:r>
          </a:p>
          <a:p>
            <a:pPr algn="ctr"/>
            <a:r>
              <a:rPr lang="en-US" sz="1600" dirty="0" smtClean="0"/>
              <a:t>Simon (a member of “The Zealots,”</a:t>
            </a:r>
          </a:p>
          <a:p>
            <a:pPr algn="ctr"/>
            <a:r>
              <a:rPr lang="en-US" sz="1600" dirty="0" smtClean="0"/>
              <a:t>A subversive political party),</a:t>
            </a:r>
          </a:p>
          <a:p>
            <a:pPr algn="ctr"/>
            <a:r>
              <a:rPr lang="en-US" sz="1600" dirty="0" smtClean="0"/>
              <a:t>Juda Iscariot (the one who betrayed Him)</a:t>
            </a:r>
          </a:p>
          <a:p>
            <a:r>
              <a:rPr lang="en-US" sz="1600" dirty="0"/>
              <a:t> </a:t>
            </a:r>
            <a:r>
              <a:rPr lang="en-US" sz="1600" dirty="0" smtClean="0"/>
              <a:t>    Jesus sent them out with these instructions:  </a:t>
            </a:r>
            <a:r>
              <a:rPr lang="en-US" sz="1600" b="1" u="sng" dirty="0" smtClean="0">
                <a:solidFill>
                  <a:srgbClr val="FF0000"/>
                </a:solidFill>
              </a:rPr>
              <a:t>Don’t go to the Gentiles or the Samaritans, but only to the people of Israel (Jews)—God’s lost sheep.</a:t>
            </a:r>
            <a:r>
              <a:rPr lang="en-US" sz="1600" dirty="0" smtClean="0"/>
              <a:t>  Go and announce to them that the Kingdom of Heaven is near.  Heal the sick, raise the dead, cure the lepers, and cast out demons.  Give as freely as you have received!</a:t>
            </a:r>
            <a:endParaRPr lang="en-US" sz="1600" dirty="0"/>
          </a:p>
        </p:txBody>
      </p:sp>
    </p:spTree>
    <p:extLst>
      <p:ext uri="{BB962C8B-B14F-4D97-AF65-F5344CB8AC3E}">
        <p14:creationId xmlns:p14="http://schemas.microsoft.com/office/powerpoint/2010/main" val="362612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5347" y="497305"/>
            <a:ext cx="9529011" cy="461665"/>
          </a:xfrm>
          <a:prstGeom prst="rect">
            <a:avLst/>
          </a:prstGeom>
          <a:noFill/>
        </p:spPr>
        <p:txBody>
          <a:bodyPr wrap="square" rtlCol="0">
            <a:spAutoFit/>
          </a:bodyPr>
          <a:lstStyle/>
          <a:p>
            <a:pPr algn="ctr"/>
            <a:r>
              <a:rPr lang="en-US" sz="2400" b="1" dirty="0" smtClean="0"/>
              <a:t>LIMITED COMMISION</a:t>
            </a:r>
            <a:endParaRPr lang="en-US" sz="2400" b="1" dirty="0"/>
          </a:p>
        </p:txBody>
      </p:sp>
      <p:sp>
        <p:nvSpPr>
          <p:cNvPr id="5" name="TextBox 4"/>
          <p:cNvSpPr txBox="1"/>
          <p:nvPr/>
        </p:nvSpPr>
        <p:spPr>
          <a:xfrm>
            <a:off x="521368" y="1363579"/>
            <a:ext cx="11197390" cy="3477875"/>
          </a:xfrm>
          <a:prstGeom prst="rect">
            <a:avLst/>
          </a:prstGeom>
          <a:noFill/>
        </p:spPr>
        <p:txBody>
          <a:bodyPr wrap="square" rtlCol="0">
            <a:spAutoFit/>
          </a:bodyPr>
          <a:lstStyle/>
          <a:p>
            <a:r>
              <a:rPr lang="en-US" sz="2000" dirty="0" smtClean="0"/>
              <a:t>                                                                  A.  Just preach to the Gentiles</a:t>
            </a:r>
          </a:p>
          <a:p>
            <a:r>
              <a:rPr lang="en-US" sz="2000" dirty="0"/>
              <a:t> </a:t>
            </a:r>
            <a:r>
              <a:rPr lang="en-US" sz="2000" dirty="0" smtClean="0"/>
              <a:t>                                                                 B.  Just preach to the Samaritans</a:t>
            </a:r>
          </a:p>
          <a:p>
            <a:r>
              <a:rPr lang="en-US" sz="2000" dirty="0"/>
              <a:t> </a:t>
            </a:r>
            <a:r>
              <a:rPr lang="en-US" sz="2000" dirty="0" smtClean="0"/>
              <a:t>                                                                 C.  Go preach to the people of Israel (Jews) God’s lost sheep</a:t>
            </a:r>
          </a:p>
          <a:p>
            <a:endParaRPr lang="en-US" sz="2000" dirty="0"/>
          </a:p>
          <a:p>
            <a:pPr marL="457200" indent="-457200">
              <a:buAutoNum type="arabicPeriod"/>
            </a:pPr>
            <a:endParaRPr lang="en-US" sz="2000" dirty="0" smtClean="0"/>
          </a:p>
          <a:p>
            <a:pPr marL="457200" indent="-457200">
              <a:buAutoNum type="arabicPeriod"/>
            </a:pPr>
            <a:r>
              <a:rPr lang="en-US" sz="2000" dirty="0" smtClean="0"/>
              <a:t>Name the 12 Apostles</a:t>
            </a:r>
          </a:p>
          <a:p>
            <a:pPr marL="457200" indent="-457200">
              <a:buAutoNum type="arabicPeriod" startAt="2"/>
            </a:pPr>
            <a:r>
              <a:rPr lang="en-US" sz="2000" dirty="0" smtClean="0"/>
              <a:t>Jesus gave them authority to cast out evil s_________ and to heal every find of d___________?</a:t>
            </a:r>
          </a:p>
          <a:p>
            <a:pPr marL="457200" indent="-457200">
              <a:buAutoNum type="arabicPeriod" startAt="2"/>
            </a:pPr>
            <a:r>
              <a:rPr lang="en-US" sz="2000" dirty="0" smtClean="0"/>
              <a:t>Jesus sent them out with specific instructions they were not to go the </a:t>
            </a:r>
            <a:r>
              <a:rPr lang="en-US" sz="2000" dirty="0" err="1" smtClean="0"/>
              <a:t>G________or</a:t>
            </a:r>
            <a:r>
              <a:rPr lang="en-US" sz="2000" dirty="0" smtClean="0"/>
              <a:t> S_________?</a:t>
            </a:r>
          </a:p>
          <a:p>
            <a:pPr marL="457200" indent="-457200">
              <a:buAutoNum type="arabicPeriod" startAt="2"/>
            </a:pPr>
            <a:r>
              <a:rPr lang="en-US" sz="2000" dirty="0" smtClean="0"/>
              <a:t>Jesus told them to go to Israel and announce to them what?</a:t>
            </a:r>
          </a:p>
          <a:p>
            <a:pPr marL="457200" indent="-457200">
              <a:buAutoNum type="arabicPeriod" startAt="2"/>
            </a:pPr>
            <a:r>
              <a:rPr lang="en-US" sz="2000" dirty="0" smtClean="0"/>
              <a:t>Jesus told them to heal the sick, raise the dead, and cast out demons?   True or False</a:t>
            </a:r>
          </a:p>
          <a:p>
            <a:pPr marL="457200" indent="-457200">
              <a:buAutoNum type="arabicPeriod" startAt="2"/>
            </a:pPr>
            <a:r>
              <a:rPr lang="en-US" sz="2000" dirty="0" smtClean="0"/>
              <a:t>Jesus told them to give as freely as they had received?    True or False</a:t>
            </a:r>
            <a:endParaRPr lang="en-US" sz="2000" dirty="0"/>
          </a:p>
        </p:txBody>
      </p:sp>
    </p:spTree>
    <p:extLst>
      <p:ext uri="{BB962C8B-B14F-4D97-AF65-F5344CB8AC3E}">
        <p14:creationId xmlns:p14="http://schemas.microsoft.com/office/powerpoint/2010/main" val="373593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8148" y="368968"/>
            <a:ext cx="6729664" cy="584775"/>
          </a:xfrm>
          <a:prstGeom prst="rect">
            <a:avLst/>
          </a:prstGeom>
          <a:noFill/>
        </p:spPr>
        <p:txBody>
          <a:bodyPr wrap="square" rtlCol="0">
            <a:spAutoFit/>
          </a:bodyPr>
          <a:lstStyle/>
          <a:p>
            <a:r>
              <a:rPr lang="en-US" sz="2800" b="1" dirty="0" smtClean="0"/>
              <a:t>               </a:t>
            </a:r>
            <a:r>
              <a:rPr lang="en-US" sz="3200" b="1" dirty="0" smtClean="0"/>
              <a:t>SERMON ON THE MOUNT</a:t>
            </a:r>
            <a:endParaRPr lang="en-US"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653" y="1299411"/>
            <a:ext cx="4114800" cy="4716379"/>
          </a:xfrm>
          <a:prstGeom prst="rect">
            <a:avLst/>
          </a:prstGeom>
        </p:spPr>
      </p:pic>
      <p:sp>
        <p:nvSpPr>
          <p:cNvPr id="6" name="TextBox 5"/>
          <p:cNvSpPr txBox="1"/>
          <p:nvPr/>
        </p:nvSpPr>
        <p:spPr>
          <a:xfrm>
            <a:off x="385011" y="1108757"/>
            <a:ext cx="7162800" cy="5293757"/>
          </a:xfrm>
          <a:prstGeom prst="rect">
            <a:avLst/>
          </a:prstGeom>
          <a:noFill/>
        </p:spPr>
        <p:txBody>
          <a:bodyPr wrap="square" rtlCol="0">
            <a:spAutoFit/>
          </a:bodyPr>
          <a:lstStyle/>
          <a:p>
            <a:r>
              <a:rPr lang="en-US" dirty="0" smtClean="0"/>
              <a:t>     </a:t>
            </a:r>
            <a:r>
              <a:rPr lang="en-US" sz="1600" dirty="0" smtClean="0"/>
              <a:t>Jesus visited the towns scattered through the countryside of Galilee, speaking in each about the kingdom of heaven.  News of Jesus spread, and people traveled long distances, bringing the sick to be healed.</a:t>
            </a:r>
          </a:p>
          <a:p>
            <a:r>
              <a:rPr lang="en-US" sz="1600" dirty="0"/>
              <a:t> </a:t>
            </a:r>
            <a:r>
              <a:rPr lang="en-US" sz="1600" dirty="0" smtClean="0"/>
              <a:t>    But as Jesus looked into the faces gathered around Him, He saw much more than sickness and disease.  He saw the fear and sin that kept people from feeling close to God.  He wanted to tell them how to live so that each day might be filled with joy and contentment.  So Jesus went up on a hillside and began to speak.  A huge crowd gathered.  The people stayed to listen for hours.</a:t>
            </a:r>
          </a:p>
          <a:p>
            <a:r>
              <a:rPr lang="en-US" sz="1600" dirty="0"/>
              <a:t> </a:t>
            </a:r>
            <a:r>
              <a:rPr lang="en-US" sz="1600" dirty="0" smtClean="0"/>
              <a:t>    “Don’t worry all the time,”  Jesus said.  “How you live your life is much more important than what you eat or what you wear.  If you think first of what God wants, He will take care of you, just as He takes care of the flowers and the birds.</a:t>
            </a:r>
          </a:p>
          <a:p>
            <a:r>
              <a:rPr lang="en-US" sz="1600" dirty="0"/>
              <a:t> </a:t>
            </a:r>
            <a:r>
              <a:rPr lang="en-US" sz="1600" dirty="0" smtClean="0"/>
              <a:t>    “God is more important than money.  Don’t pile up money here on earth where robbers can steal it.  Make serving God your treasure, and He will store it in heaven for you.”</a:t>
            </a:r>
          </a:p>
          <a:p>
            <a:r>
              <a:rPr lang="en-US" sz="1600" dirty="0"/>
              <a:t> </a:t>
            </a:r>
            <a:r>
              <a:rPr lang="en-US" sz="1600" dirty="0" smtClean="0"/>
              <a:t>    These teachings are part of Jesus’ </a:t>
            </a:r>
            <a:r>
              <a:rPr lang="en-US" sz="1600" b="1" u="sng" dirty="0" smtClean="0"/>
              <a:t>Sermon on the Mount. </a:t>
            </a:r>
            <a:r>
              <a:rPr lang="en-US" sz="1600" dirty="0" smtClean="0"/>
              <a:t> The words are as true today as they were for the people on that hillside in Galilee so many years ago.  God told Matthew, who had been a tax-collector when Jesus called him, to write down Jesus’ words, so that this wonderful Sermon on the Mount would not be forgotten.  God helped him to write it without a mistake.  So, you see Jesus spoke those words not only to the great crowd of people who were sitting on the mountain-side before him, but to us and to all the people in the world</a:t>
            </a:r>
            <a:endParaRPr lang="en-US" sz="1600" dirty="0"/>
          </a:p>
        </p:txBody>
      </p:sp>
    </p:spTree>
    <p:extLst>
      <p:ext uri="{BB962C8B-B14F-4D97-AF65-F5344CB8AC3E}">
        <p14:creationId xmlns:p14="http://schemas.microsoft.com/office/powerpoint/2010/main" val="58699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2948" y="457200"/>
            <a:ext cx="10299032" cy="523220"/>
          </a:xfrm>
          <a:prstGeom prst="rect">
            <a:avLst/>
          </a:prstGeom>
          <a:noFill/>
        </p:spPr>
        <p:txBody>
          <a:bodyPr wrap="square" rtlCol="0">
            <a:spAutoFit/>
          </a:bodyPr>
          <a:lstStyle/>
          <a:p>
            <a:pPr algn="ctr"/>
            <a:r>
              <a:rPr lang="en-US" sz="2800" b="1" dirty="0" smtClean="0"/>
              <a:t>SERMON ON THE MOUNT           </a:t>
            </a:r>
            <a:endParaRPr lang="en-US" sz="2800" b="1" dirty="0"/>
          </a:p>
        </p:txBody>
      </p:sp>
      <p:sp>
        <p:nvSpPr>
          <p:cNvPr id="5" name="TextBox 4"/>
          <p:cNvSpPr txBox="1"/>
          <p:nvPr/>
        </p:nvSpPr>
        <p:spPr>
          <a:xfrm>
            <a:off x="441158" y="1243263"/>
            <a:ext cx="11173326" cy="5292269"/>
          </a:xfrm>
          <a:prstGeom prst="rect">
            <a:avLst/>
          </a:prstGeom>
          <a:noFill/>
        </p:spPr>
        <p:txBody>
          <a:bodyPr wrap="square" rtlCol="0">
            <a:spAutoFit/>
          </a:bodyPr>
          <a:lstStyle/>
          <a:p>
            <a:r>
              <a:rPr lang="en-US" dirty="0" smtClean="0"/>
              <a:t>                                                                                  A.  Matthew 5-7</a:t>
            </a:r>
          </a:p>
          <a:p>
            <a:r>
              <a:rPr lang="en-US" dirty="0"/>
              <a:t> </a:t>
            </a:r>
            <a:r>
              <a:rPr lang="en-US" dirty="0" smtClean="0"/>
              <a:t>                                                                                 B.  Genesis 1:1</a:t>
            </a:r>
          </a:p>
          <a:p>
            <a:r>
              <a:rPr lang="en-US" dirty="0"/>
              <a:t> </a:t>
            </a:r>
            <a:r>
              <a:rPr lang="en-US" dirty="0" smtClean="0"/>
              <a:t>                                                                                 C.  Revelation 22:21</a:t>
            </a:r>
          </a:p>
          <a:p>
            <a:endParaRPr lang="en-US" dirty="0"/>
          </a:p>
          <a:p>
            <a:pPr marL="342900" indent="-342900">
              <a:buAutoNum type="arabicPeriod"/>
            </a:pPr>
            <a:r>
              <a:rPr lang="en-US" sz="1600" dirty="0" smtClean="0"/>
              <a:t>Did Jesus visit towns through the country side of Galilee speaking in each?</a:t>
            </a:r>
          </a:p>
          <a:p>
            <a:pPr marL="342900" indent="-342900">
              <a:buAutoNum type="arabicPeriod"/>
            </a:pPr>
            <a:r>
              <a:rPr lang="en-US" sz="1600" dirty="0" smtClean="0"/>
              <a:t>He talked to them about the </a:t>
            </a:r>
            <a:r>
              <a:rPr lang="en-US" sz="1600" dirty="0" err="1" smtClean="0"/>
              <a:t>k______________of</a:t>
            </a:r>
            <a:r>
              <a:rPr lang="en-US" sz="1600" dirty="0" smtClean="0"/>
              <a:t> H_____________?</a:t>
            </a:r>
          </a:p>
          <a:p>
            <a:pPr marL="342900" indent="-342900">
              <a:buAutoNum type="arabicPeriod"/>
            </a:pPr>
            <a:r>
              <a:rPr lang="en-US" sz="1600" dirty="0" smtClean="0"/>
              <a:t>Did news of Jesus spread?</a:t>
            </a:r>
          </a:p>
          <a:p>
            <a:pPr marL="342900" indent="-342900">
              <a:buAutoNum type="arabicPeriod"/>
            </a:pPr>
            <a:r>
              <a:rPr lang="en-US" sz="1600" dirty="0" smtClean="0"/>
              <a:t>Who did the people bring to Jesus?</a:t>
            </a:r>
          </a:p>
          <a:p>
            <a:pPr marL="342900" indent="-342900">
              <a:buAutoNum type="arabicPeriod"/>
            </a:pPr>
            <a:r>
              <a:rPr lang="en-US" sz="1600" dirty="0" smtClean="0"/>
              <a:t>Jesus not only wanted to heal the sick but tell them how to live?   True or False</a:t>
            </a:r>
          </a:p>
          <a:p>
            <a:pPr marL="342900" indent="-342900">
              <a:buAutoNum type="arabicPeriod"/>
            </a:pPr>
            <a:r>
              <a:rPr lang="en-US" sz="1600" dirty="0" smtClean="0"/>
              <a:t>Where did Jesus go to talk to the people?</a:t>
            </a:r>
          </a:p>
          <a:p>
            <a:pPr marL="342900" indent="-342900">
              <a:buAutoNum type="arabicPeriod"/>
            </a:pPr>
            <a:r>
              <a:rPr lang="en-US" sz="1600" dirty="0" smtClean="0"/>
              <a:t>Did a huge crowd gather?</a:t>
            </a:r>
          </a:p>
          <a:p>
            <a:pPr marL="342900" indent="-342900">
              <a:buAutoNum type="arabicPeriod"/>
            </a:pPr>
            <a:r>
              <a:rPr lang="en-US" sz="1600" dirty="0" smtClean="0"/>
              <a:t>How long did they stay and listen to Jesus?</a:t>
            </a:r>
          </a:p>
          <a:p>
            <a:pPr marL="342900" indent="-342900">
              <a:buAutoNum type="arabicPeriod"/>
            </a:pPr>
            <a:r>
              <a:rPr lang="en-US" sz="1600" dirty="0" smtClean="0"/>
              <a:t>Did Jesus tell them not to worry about what they eat and wear?</a:t>
            </a:r>
          </a:p>
          <a:p>
            <a:pPr marL="342900" indent="-342900">
              <a:buAutoNum type="arabicPeriod"/>
            </a:pPr>
            <a:r>
              <a:rPr lang="en-US" sz="1600" dirty="0" smtClean="0"/>
              <a:t>Jesus told them if you think first of what God wants, He will do what?</a:t>
            </a:r>
          </a:p>
          <a:p>
            <a:pPr marL="342900" indent="-342900">
              <a:buAutoNum type="arabicPeriod"/>
            </a:pPr>
            <a:r>
              <a:rPr lang="en-US" sz="1600" dirty="0" smtClean="0"/>
              <a:t>Does Jesus take care of the flowers and the birds?</a:t>
            </a:r>
          </a:p>
          <a:p>
            <a:pPr marL="342900" indent="-342900">
              <a:buAutoNum type="arabicPeriod"/>
            </a:pPr>
            <a:r>
              <a:rPr lang="en-US" sz="1600" dirty="0" smtClean="0"/>
              <a:t>Is God more important than money ?</a:t>
            </a:r>
          </a:p>
          <a:p>
            <a:pPr marL="342900" indent="-342900">
              <a:buAutoNum type="arabicPeriod"/>
            </a:pPr>
            <a:r>
              <a:rPr lang="en-US" sz="1600" dirty="0" smtClean="0"/>
              <a:t>What happens to money on the earth?</a:t>
            </a:r>
          </a:p>
          <a:p>
            <a:pPr marL="342900" indent="-342900">
              <a:buAutoNum type="arabicPeriod"/>
            </a:pPr>
            <a:r>
              <a:rPr lang="en-US" sz="1600" dirty="0" smtClean="0"/>
              <a:t>Jesus said we should make serving God our t_______________?</a:t>
            </a:r>
          </a:p>
          <a:p>
            <a:pPr marL="342900" indent="-342900">
              <a:buAutoNum type="arabicPeriod"/>
            </a:pPr>
            <a:r>
              <a:rPr lang="en-US" sz="1600" dirty="0" smtClean="0"/>
              <a:t>Are these words still true today?</a:t>
            </a:r>
          </a:p>
          <a:p>
            <a:pPr marL="342900" indent="-342900">
              <a:buAutoNum type="arabicPeriod"/>
            </a:pPr>
            <a:r>
              <a:rPr lang="en-US" sz="1600" dirty="0" smtClean="0"/>
              <a:t>God told Matthew to write down Jesus’ words, so that this wonderful </a:t>
            </a:r>
            <a:r>
              <a:rPr lang="en-US" sz="1600" b="1" dirty="0" smtClean="0"/>
              <a:t>Sermon on the Mount </a:t>
            </a:r>
            <a:r>
              <a:rPr lang="en-US" sz="1600" dirty="0" smtClean="0"/>
              <a:t>would not be forgotten!   T or F</a:t>
            </a:r>
            <a:endParaRPr lang="en-US" sz="1600" b="1" dirty="0"/>
          </a:p>
        </p:txBody>
      </p:sp>
    </p:spTree>
    <p:extLst>
      <p:ext uri="{BB962C8B-B14F-4D97-AF65-F5344CB8AC3E}">
        <p14:creationId xmlns:p14="http://schemas.microsoft.com/office/powerpoint/2010/main" val="343875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1089" y="240632"/>
            <a:ext cx="5320587" cy="6408821"/>
          </a:xfrm>
          <a:prstGeom prst="rect">
            <a:avLst/>
          </a:prstGeom>
        </p:spPr>
      </p:pic>
      <p:sp>
        <p:nvSpPr>
          <p:cNvPr id="6" name="TextBox 5"/>
          <p:cNvSpPr txBox="1"/>
          <p:nvPr/>
        </p:nvSpPr>
        <p:spPr>
          <a:xfrm>
            <a:off x="6039852" y="240632"/>
            <a:ext cx="5943601" cy="6432530"/>
          </a:xfrm>
          <a:prstGeom prst="rect">
            <a:avLst/>
          </a:prstGeom>
          <a:noFill/>
        </p:spPr>
        <p:txBody>
          <a:bodyPr wrap="square" rtlCol="0">
            <a:spAutoFit/>
          </a:bodyPr>
          <a:lstStyle/>
          <a:p>
            <a:pPr algn="ctr"/>
            <a:r>
              <a:rPr lang="en-US" sz="2400" b="1" dirty="0" smtClean="0"/>
              <a:t>THE LORD’S PRAYER</a:t>
            </a:r>
          </a:p>
          <a:p>
            <a:pPr algn="ctr"/>
            <a:r>
              <a:rPr lang="en-US" dirty="0" smtClean="0"/>
              <a:t>Matthew 6:5-18</a:t>
            </a:r>
          </a:p>
          <a:p>
            <a:r>
              <a:rPr lang="en-US" dirty="0" smtClean="0"/>
              <a:t>     </a:t>
            </a:r>
            <a:r>
              <a:rPr lang="en-US" sz="1600" dirty="0" smtClean="0"/>
              <a:t>When Jesus was on the earth, he showed his love for people by healing and teaching them.  He also taught them how to pray.  He said, “Don’t pray where everyone can see you.”  Jesus told the people to go into a room, shut the door, and pray privately.  He also told them, “When you pray, do not babble on.”</a:t>
            </a:r>
          </a:p>
          <a:p>
            <a:r>
              <a:rPr lang="en-US" sz="1600" dirty="0"/>
              <a:t> </a:t>
            </a:r>
            <a:r>
              <a:rPr lang="en-US" sz="1600" dirty="0" smtClean="0"/>
              <a:t>    Jesus taught the people the words of a special prayer that we still pray today.  It is called the Lord’s Prayer.</a:t>
            </a:r>
          </a:p>
          <a:p>
            <a:pPr algn="ctr"/>
            <a:r>
              <a:rPr lang="en-US" sz="1600" i="1" dirty="0" smtClean="0"/>
              <a:t>Our Father in heaven,</a:t>
            </a:r>
          </a:p>
          <a:p>
            <a:pPr algn="ctr"/>
            <a:r>
              <a:rPr lang="en-US" sz="1600" i="1" dirty="0" smtClean="0"/>
              <a:t>Hallowed be your name,</a:t>
            </a:r>
          </a:p>
          <a:p>
            <a:pPr algn="ctr"/>
            <a:r>
              <a:rPr lang="en-US" sz="1600" i="1" dirty="0" smtClean="0"/>
              <a:t>Your kingdom come,</a:t>
            </a:r>
          </a:p>
          <a:p>
            <a:pPr algn="ctr"/>
            <a:r>
              <a:rPr lang="en-US" sz="1600" i="1" dirty="0" smtClean="0"/>
              <a:t>Your will be done,</a:t>
            </a:r>
          </a:p>
          <a:p>
            <a:pPr algn="ctr"/>
            <a:r>
              <a:rPr lang="en-US" sz="1600" i="1" dirty="0" smtClean="0"/>
              <a:t>On earth as it is in heaven.</a:t>
            </a:r>
          </a:p>
          <a:p>
            <a:pPr algn="ctr"/>
            <a:r>
              <a:rPr lang="en-US" sz="1600" i="1" dirty="0" smtClean="0"/>
              <a:t>Give us today our daily bread.</a:t>
            </a:r>
          </a:p>
          <a:p>
            <a:pPr algn="ctr"/>
            <a:r>
              <a:rPr lang="en-US" sz="1600" i="1" dirty="0" smtClean="0"/>
              <a:t>Forgive us our debts,</a:t>
            </a:r>
          </a:p>
          <a:p>
            <a:pPr algn="ctr"/>
            <a:r>
              <a:rPr lang="en-US" sz="1600" i="1" dirty="0" smtClean="0"/>
              <a:t>As we also have forgiven our debtors.</a:t>
            </a:r>
          </a:p>
          <a:p>
            <a:pPr algn="ctr"/>
            <a:r>
              <a:rPr lang="en-US" sz="1600" i="1" dirty="0" smtClean="0"/>
              <a:t>And lead us not into temptation,</a:t>
            </a:r>
          </a:p>
          <a:p>
            <a:pPr algn="ctr"/>
            <a:r>
              <a:rPr lang="en-US" sz="1600" i="1" dirty="0" smtClean="0"/>
              <a:t>But deliver us from the evil one.</a:t>
            </a:r>
          </a:p>
          <a:p>
            <a:r>
              <a:rPr lang="en-US" sz="1600" dirty="0"/>
              <a:t> </a:t>
            </a:r>
            <a:r>
              <a:rPr lang="en-US" sz="1600" dirty="0" smtClean="0"/>
              <a:t>    Jesus also said that if we forgive people who sin against us, God will forgive us; if we refuse to forgive others, God will not forgive us.</a:t>
            </a:r>
          </a:p>
          <a:p>
            <a:r>
              <a:rPr lang="en-US" sz="1600" dirty="0"/>
              <a:t> </a:t>
            </a:r>
            <a:r>
              <a:rPr lang="en-US" sz="1600" dirty="0" smtClean="0"/>
              <a:t>    Jesus said the way to pray is to ask and keep on asking.  “For everyone who asks receives; he who seeks finds; and to him who knocks, the door will be opened.”</a:t>
            </a:r>
            <a:endParaRPr lang="en-US" i="1" dirty="0"/>
          </a:p>
        </p:txBody>
      </p:sp>
    </p:spTree>
    <p:extLst>
      <p:ext uri="{BB962C8B-B14F-4D97-AF65-F5344CB8AC3E}">
        <p14:creationId xmlns:p14="http://schemas.microsoft.com/office/powerpoint/2010/main" val="166763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832" y="465222"/>
            <a:ext cx="10643936" cy="800219"/>
          </a:xfrm>
          <a:prstGeom prst="rect">
            <a:avLst/>
          </a:prstGeom>
          <a:noFill/>
        </p:spPr>
        <p:txBody>
          <a:bodyPr wrap="square" rtlCol="0">
            <a:spAutoFit/>
          </a:bodyPr>
          <a:lstStyle/>
          <a:p>
            <a:pPr algn="ctr"/>
            <a:r>
              <a:rPr lang="en-US" sz="2800" b="1" dirty="0" smtClean="0"/>
              <a:t>The Lord’s Prayer</a:t>
            </a:r>
          </a:p>
          <a:p>
            <a:pPr algn="ctr"/>
            <a:r>
              <a:rPr lang="en-US" dirty="0" smtClean="0"/>
              <a:t>Matthew 6:5-18 </a:t>
            </a:r>
            <a:endParaRPr lang="en-US" dirty="0"/>
          </a:p>
        </p:txBody>
      </p:sp>
      <p:sp>
        <p:nvSpPr>
          <p:cNvPr id="5" name="TextBox 4"/>
          <p:cNvSpPr txBox="1"/>
          <p:nvPr/>
        </p:nvSpPr>
        <p:spPr>
          <a:xfrm>
            <a:off x="665747" y="1660358"/>
            <a:ext cx="11044990" cy="3970318"/>
          </a:xfrm>
          <a:prstGeom prst="rect">
            <a:avLst/>
          </a:prstGeom>
          <a:noFill/>
        </p:spPr>
        <p:txBody>
          <a:bodyPr wrap="square" rtlCol="0">
            <a:spAutoFit/>
          </a:bodyPr>
          <a:lstStyle/>
          <a:p>
            <a:pPr marL="342900" indent="-342900">
              <a:buAutoNum type="arabicPeriod"/>
            </a:pPr>
            <a:r>
              <a:rPr lang="en-US" dirty="0" smtClean="0"/>
              <a:t>Our Father which </a:t>
            </a:r>
            <a:r>
              <a:rPr lang="en-US" dirty="0" err="1" smtClean="0"/>
              <a:t>a________in</a:t>
            </a:r>
            <a:r>
              <a:rPr lang="en-US" dirty="0" smtClean="0"/>
              <a:t> H_____________</a:t>
            </a:r>
          </a:p>
          <a:p>
            <a:pPr marL="342900" indent="-342900">
              <a:buAutoNum type="arabicPeriod"/>
            </a:pPr>
            <a:r>
              <a:rPr lang="en-US" dirty="0" err="1" smtClean="0"/>
              <a:t>H_____________be</a:t>
            </a:r>
            <a:r>
              <a:rPr lang="en-US" dirty="0" smtClean="0"/>
              <a:t> thy n_______________</a:t>
            </a:r>
          </a:p>
          <a:p>
            <a:pPr marL="342900" indent="-342900">
              <a:buAutoNum type="arabicPeriod"/>
            </a:pPr>
            <a:r>
              <a:rPr lang="en-US" dirty="0" smtClean="0"/>
              <a:t>Thy </a:t>
            </a:r>
            <a:r>
              <a:rPr lang="en-US" dirty="0" err="1" smtClean="0"/>
              <a:t>K___________come</a:t>
            </a:r>
            <a:r>
              <a:rPr lang="en-US" dirty="0" smtClean="0"/>
              <a:t> thy will be d_________</a:t>
            </a:r>
          </a:p>
          <a:p>
            <a:pPr marL="342900" indent="-342900">
              <a:buAutoNum type="arabicPeriod"/>
            </a:pPr>
            <a:r>
              <a:rPr lang="en-US" dirty="0" smtClean="0"/>
              <a:t>On </a:t>
            </a:r>
            <a:r>
              <a:rPr lang="en-US" dirty="0" err="1" smtClean="0"/>
              <a:t>e___________as</a:t>
            </a:r>
            <a:r>
              <a:rPr lang="en-US" dirty="0" smtClean="0"/>
              <a:t> it is in H______________</a:t>
            </a:r>
          </a:p>
          <a:p>
            <a:pPr marL="342900" indent="-342900">
              <a:buAutoNum type="arabicPeriod"/>
            </a:pPr>
            <a:r>
              <a:rPr lang="en-US" dirty="0" smtClean="0"/>
              <a:t>Give us this </a:t>
            </a:r>
            <a:r>
              <a:rPr lang="en-US" dirty="0" err="1" smtClean="0"/>
              <a:t>d_______our</a:t>
            </a:r>
            <a:r>
              <a:rPr lang="en-US" dirty="0" smtClean="0"/>
              <a:t> daily b____________</a:t>
            </a:r>
          </a:p>
          <a:p>
            <a:pPr marL="342900" indent="-342900">
              <a:buAutoNum type="arabicPeriod"/>
            </a:pPr>
            <a:r>
              <a:rPr lang="en-US" dirty="0" err="1" smtClean="0"/>
              <a:t>F____________us</a:t>
            </a:r>
            <a:r>
              <a:rPr lang="en-US" dirty="0" smtClean="0"/>
              <a:t> our d____________</a:t>
            </a:r>
          </a:p>
          <a:p>
            <a:pPr marL="342900" indent="-342900">
              <a:buAutoNum type="arabicPeriod"/>
            </a:pPr>
            <a:r>
              <a:rPr lang="en-US" dirty="0" smtClean="0"/>
              <a:t>As we also have forgiven our d______________</a:t>
            </a:r>
          </a:p>
          <a:p>
            <a:pPr marL="342900" indent="-342900">
              <a:buAutoNum type="arabicPeriod"/>
            </a:pPr>
            <a:r>
              <a:rPr lang="en-US" dirty="0" smtClean="0"/>
              <a:t>And lead us not into t_________________</a:t>
            </a:r>
          </a:p>
          <a:p>
            <a:pPr marL="342900" indent="-342900">
              <a:buAutoNum type="arabicPeriod"/>
            </a:pPr>
            <a:r>
              <a:rPr lang="en-US" dirty="0" smtClean="0"/>
              <a:t>But deliver us from the </a:t>
            </a:r>
            <a:r>
              <a:rPr lang="en-US" dirty="0" err="1" smtClean="0"/>
              <a:t>e__________one</a:t>
            </a:r>
            <a:endParaRPr lang="en-US" dirty="0" smtClean="0"/>
          </a:p>
          <a:p>
            <a:pPr marL="342900" indent="-342900">
              <a:buAutoNum type="arabicPeriod"/>
            </a:pPr>
            <a:r>
              <a:rPr lang="en-US" dirty="0" smtClean="0"/>
              <a:t>For thine is the </a:t>
            </a:r>
            <a:r>
              <a:rPr lang="en-US" dirty="0" err="1" smtClean="0"/>
              <a:t>k_____________and</a:t>
            </a:r>
            <a:r>
              <a:rPr lang="en-US" dirty="0" smtClean="0"/>
              <a:t> the p___________</a:t>
            </a:r>
          </a:p>
          <a:p>
            <a:pPr marL="342900" indent="-342900">
              <a:buAutoNum type="arabicPeriod"/>
            </a:pPr>
            <a:r>
              <a:rPr lang="en-US" dirty="0" smtClean="0"/>
              <a:t>And the </a:t>
            </a:r>
            <a:r>
              <a:rPr lang="en-US" dirty="0" err="1" smtClean="0"/>
              <a:t>g__________forever</a:t>
            </a:r>
            <a:r>
              <a:rPr lang="en-US" dirty="0" smtClean="0"/>
              <a:t>, Amen</a:t>
            </a:r>
          </a:p>
          <a:p>
            <a:pPr marL="342900" indent="-342900">
              <a:buAutoNum type="arabicPeriod"/>
            </a:pPr>
            <a:endParaRPr lang="en-US" dirty="0"/>
          </a:p>
          <a:p>
            <a:pPr marL="342900" indent="-342900">
              <a:buAutoNum type="arabicPeriod"/>
            </a:pPr>
            <a:r>
              <a:rPr lang="en-US" dirty="0" smtClean="0"/>
              <a:t>Are we to pray so everyone can see us?</a:t>
            </a:r>
          </a:p>
          <a:p>
            <a:pPr marL="342900" indent="-342900">
              <a:buAutoNum type="arabicPeriod"/>
            </a:pPr>
            <a:r>
              <a:rPr lang="en-US" dirty="0" smtClean="0"/>
              <a:t>Jesus said the way to pray is to ask and keep on asking?   True or False</a:t>
            </a:r>
            <a:endParaRPr lang="en-US" dirty="0"/>
          </a:p>
        </p:txBody>
      </p:sp>
    </p:spTree>
    <p:extLst>
      <p:ext uri="{BB962C8B-B14F-4D97-AF65-F5344CB8AC3E}">
        <p14:creationId xmlns:p14="http://schemas.microsoft.com/office/powerpoint/2010/main" val="105825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75660" y="2462462"/>
            <a:ext cx="3562613" cy="4090737"/>
          </a:xfrm>
          <a:prstGeom prst="rect">
            <a:avLst/>
          </a:prstGeom>
        </p:spPr>
      </p:pic>
      <p:sp>
        <p:nvSpPr>
          <p:cNvPr id="5" name="Rectangle 4"/>
          <p:cNvSpPr/>
          <p:nvPr/>
        </p:nvSpPr>
        <p:spPr>
          <a:xfrm rot="20885144">
            <a:off x="356131" y="526519"/>
            <a:ext cx="3907865" cy="1754326"/>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MESSAGE TO</a:t>
            </a:r>
          </a:p>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NICODEMUS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p:cNvSpPr txBox="1"/>
          <p:nvPr/>
        </p:nvSpPr>
        <p:spPr>
          <a:xfrm>
            <a:off x="5863389" y="385010"/>
            <a:ext cx="6104021" cy="6278642"/>
          </a:xfrm>
          <a:prstGeom prst="rect">
            <a:avLst/>
          </a:prstGeom>
          <a:noFill/>
        </p:spPr>
        <p:txBody>
          <a:bodyPr wrap="square" rtlCol="0">
            <a:spAutoFit/>
          </a:bodyPr>
          <a:lstStyle/>
          <a:p>
            <a:r>
              <a:rPr lang="en-US" dirty="0" smtClean="0"/>
              <a:t>                </a:t>
            </a:r>
            <a:r>
              <a:rPr lang="en-US" sz="2400" b="1" dirty="0" smtClean="0"/>
              <a:t>A SECRET VISIT BY NIGHT         JOHN 3:3</a:t>
            </a:r>
          </a:p>
          <a:p>
            <a:r>
              <a:rPr lang="en-US" dirty="0"/>
              <a:t> </a:t>
            </a:r>
            <a:r>
              <a:rPr lang="en-US" dirty="0" smtClean="0"/>
              <a:t>    Nicodemus was one of the Pharisee leaders in Jerusalem.  Passing through a crowd one day, he heard Jesus speak about the new life God wants for each of us.  This idea troubled Nicodemus.  He did not dare to speak to Jesus openly, for fear the other Pharisees would scorn him.  But he did want to know more about this teacher who talked so much about God and the Kingdom of God.  He waited until night would hide where he was going and went to see Jesus.</a:t>
            </a:r>
          </a:p>
          <a:p>
            <a:r>
              <a:rPr lang="en-US" dirty="0"/>
              <a:t> </a:t>
            </a:r>
            <a:r>
              <a:rPr lang="en-US" dirty="0" smtClean="0"/>
              <a:t>    He said to Jesus, “Teacher, we know that God sent you, for no one could do these miracles that you do unless God were with him,”</a:t>
            </a:r>
          </a:p>
          <a:p>
            <a:r>
              <a:rPr lang="en-US" dirty="0"/>
              <a:t> </a:t>
            </a:r>
            <a:r>
              <a:rPr lang="en-US" dirty="0" smtClean="0"/>
              <a:t>    Jesus said to him, “No one can see the Kingdom of God unless he is </a:t>
            </a:r>
            <a:r>
              <a:rPr lang="en-US" b="1" u="sng" dirty="0" smtClean="0"/>
              <a:t>born again.”</a:t>
            </a:r>
            <a:r>
              <a:rPr lang="en-US" dirty="0" smtClean="0"/>
              <a:t>  </a:t>
            </a:r>
          </a:p>
          <a:p>
            <a:r>
              <a:rPr lang="en-US" dirty="0" smtClean="0"/>
              <a:t>     That was a strange answer.  Nicodemus did not understand.  Surely, he would like to see the kingdom of God.  But he was a grown man.  Must he be born again?  Must he be a baby again?</a:t>
            </a:r>
          </a:p>
          <a:p>
            <a:r>
              <a:rPr lang="en-US" u="sng" dirty="0"/>
              <a:t> </a:t>
            </a:r>
            <a:r>
              <a:rPr lang="en-US" u="sng" dirty="0" smtClean="0"/>
              <a:t>    </a:t>
            </a:r>
            <a:r>
              <a:rPr lang="en-US" dirty="0" smtClean="0"/>
              <a:t>Jesus said, “Verily, verily, except one be born of water and the Spirit, he cannot enter the Kingdom of God.”</a:t>
            </a:r>
          </a:p>
          <a:p>
            <a:r>
              <a:rPr lang="en-US" dirty="0"/>
              <a:t> </a:t>
            </a:r>
            <a:r>
              <a:rPr lang="en-US" dirty="0" smtClean="0"/>
              <a:t>    We all have a spirit.  It must be brought to life by the water of baptism and by the Holy Spirit.  If a person does not have two births—body and spirit—he cannot enter God’s kingdom.</a:t>
            </a:r>
            <a:endParaRPr lang="en-US" dirty="0"/>
          </a:p>
        </p:txBody>
      </p:sp>
    </p:spTree>
    <p:extLst>
      <p:ext uri="{BB962C8B-B14F-4D97-AF65-F5344CB8AC3E}">
        <p14:creationId xmlns:p14="http://schemas.microsoft.com/office/powerpoint/2010/main" val="30722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32208" y="248198"/>
            <a:ext cx="7695505"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MESSAGE TO NICODEMUS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p:cNvSpPr txBox="1"/>
          <p:nvPr/>
        </p:nvSpPr>
        <p:spPr>
          <a:xfrm>
            <a:off x="521368" y="1564105"/>
            <a:ext cx="11341769" cy="4247317"/>
          </a:xfrm>
          <a:prstGeom prst="rect">
            <a:avLst/>
          </a:prstGeom>
          <a:noFill/>
        </p:spPr>
        <p:txBody>
          <a:bodyPr wrap="square" rtlCol="0">
            <a:spAutoFit/>
          </a:bodyPr>
          <a:lstStyle/>
          <a:p>
            <a:r>
              <a:rPr lang="en-US" dirty="0" smtClean="0"/>
              <a:t>                                                                     A.  Love your neighbor as your self</a:t>
            </a:r>
          </a:p>
          <a:p>
            <a:r>
              <a:rPr lang="en-US" dirty="0"/>
              <a:t> </a:t>
            </a:r>
            <a:r>
              <a:rPr lang="en-US" dirty="0" smtClean="0"/>
              <a:t>                                                                    B.  Lead us not into temptation</a:t>
            </a:r>
          </a:p>
          <a:p>
            <a:r>
              <a:rPr lang="en-US" dirty="0"/>
              <a:t> </a:t>
            </a:r>
            <a:r>
              <a:rPr lang="en-US" dirty="0" smtClean="0"/>
              <a:t>                                                                    C.  Must be born again</a:t>
            </a:r>
          </a:p>
          <a:p>
            <a:endParaRPr lang="en-US" dirty="0"/>
          </a:p>
          <a:p>
            <a:pPr marL="342900" indent="-342900">
              <a:buAutoNum type="arabicPeriod"/>
            </a:pPr>
            <a:r>
              <a:rPr lang="en-US" dirty="0" smtClean="0"/>
              <a:t>Nicodemus was one of the </a:t>
            </a:r>
            <a:r>
              <a:rPr lang="en-US" dirty="0" err="1" smtClean="0"/>
              <a:t>P_____________leaders</a:t>
            </a:r>
            <a:r>
              <a:rPr lang="en-US" dirty="0" smtClean="0"/>
              <a:t> in Jerusalem?</a:t>
            </a:r>
          </a:p>
          <a:p>
            <a:pPr marL="342900" indent="-342900">
              <a:buAutoNum type="arabicPeriod"/>
            </a:pPr>
            <a:r>
              <a:rPr lang="en-US" dirty="0" smtClean="0"/>
              <a:t>Did Nicodemus understand what Jesus said about the new life God wants for each of us?</a:t>
            </a:r>
          </a:p>
          <a:p>
            <a:pPr marL="342900" indent="-342900">
              <a:buAutoNum type="arabicPeriod"/>
            </a:pPr>
            <a:r>
              <a:rPr lang="en-US" dirty="0" smtClean="0"/>
              <a:t>Did he speak to Jesus openly?</a:t>
            </a:r>
          </a:p>
          <a:p>
            <a:pPr marL="342900" indent="-342900">
              <a:buAutoNum type="arabicPeriod"/>
            </a:pPr>
            <a:r>
              <a:rPr lang="en-US" dirty="0" smtClean="0"/>
              <a:t>Why did he come to Jesus by night?</a:t>
            </a:r>
          </a:p>
          <a:p>
            <a:pPr marL="342900" indent="-342900">
              <a:buAutoNum type="arabicPeriod"/>
            </a:pPr>
            <a:r>
              <a:rPr lang="en-US" dirty="0" smtClean="0"/>
              <a:t>Jesus told Nicodemus he must be b__________ a__________?</a:t>
            </a:r>
          </a:p>
          <a:p>
            <a:pPr marL="342900" indent="-342900">
              <a:buAutoNum type="arabicPeriod"/>
            </a:pPr>
            <a:r>
              <a:rPr lang="en-US" dirty="0" smtClean="0"/>
              <a:t>Was this a strange answer to Nicodemus?</a:t>
            </a:r>
          </a:p>
          <a:p>
            <a:pPr marL="342900" indent="-342900">
              <a:buAutoNum type="arabicPeriod"/>
            </a:pPr>
            <a:r>
              <a:rPr lang="en-US" dirty="0" smtClean="0"/>
              <a:t>Did he understand what Jesus meant?</a:t>
            </a:r>
          </a:p>
          <a:p>
            <a:pPr marL="342900" indent="-342900">
              <a:buAutoNum type="arabicPeriod"/>
            </a:pPr>
            <a:r>
              <a:rPr lang="en-US" dirty="0" smtClean="0"/>
              <a:t>Could he be born again as a grown man?</a:t>
            </a:r>
          </a:p>
          <a:p>
            <a:pPr marL="342900" indent="-342900">
              <a:buAutoNum type="arabicPeriod"/>
            </a:pPr>
            <a:r>
              <a:rPr lang="en-US" dirty="0" smtClean="0"/>
              <a:t>Jesus told him he must be born of </a:t>
            </a:r>
            <a:r>
              <a:rPr lang="en-US" dirty="0" err="1" smtClean="0"/>
              <a:t>w_________and</a:t>
            </a:r>
            <a:r>
              <a:rPr lang="en-US" dirty="0" smtClean="0"/>
              <a:t> the Spirit, or he cannot enter the Kingdom of God?</a:t>
            </a:r>
            <a:endParaRPr lang="en-US" dirty="0"/>
          </a:p>
          <a:p>
            <a:pPr marL="342900" indent="-342900">
              <a:buAutoNum type="arabicPeriod"/>
            </a:pPr>
            <a:r>
              <a:rPr lang="en-US" dirty="0" smtClean="0"/>
              <a:t>We all have a spirit, it must be brought to life by the water or </a:t>
            </a:r>
            <a:r>
              <a:rPr lang="en-US" dirty="0" err="1" smtClean="0"/>
              <a:t>b____________and</a:t>
            </a:r>
            <a:r>
              <a:rPr lang="en-US" dirty="0" smtClean="0"/>
              <a:t> by the Holy Spirit?</a:t>
            </a:r>
          </a:p>
          <a:p>
            <a:pPr marL="342900" indent="-342900">
              <a:buAutoNum type="arabicPeriod"/>
            </a:pPr>
            <a:r>
              <a:rPr lang="en-US" dirty="0" smtClean="0"/>
              <a:t>If a person does not have two births—</a:t>
            </a:r>
            <a:r>
              <a:rPr lang="en-US" dirty="0" err="1" smtClean="0"/>
              <a:t>b_________and</a:t>
            </a:r>
            <a:r>
              <a:rPr lang="en-US" dirty="0" smtClean="0"/>
              <a:t> s_________--you </a:t>
            </a:r>
            <a:r>
              <a:rPr lang="en-US" dirty="0" err="1" smtClean="0"/>
              <a:t>canot</a:t>
            </a:r>
            <a:r>
              <a:rPr lang="en-US" dirty="0" smtClean="0"/>
              <a:t> enter </a:t>
            </a:r>
            <a:r>
              <a:rPr lang="en-US" smtClean="0"/>
              <a:t>God’s kingdom?</a:t>
            </a:r>
            <a:endParaRPr lang="en-US" dirty="0"/>
          </a:p>
        </p:txBody>
      </p:sp>
    </p:spTree>
    <p:extLst>
      <p:ext uri="{BB962C8B-B14F-4D97-AF65-F5344CB8AC3E}">
        <p14:creationId xmlns:p14="http://schemas.microsoft.com/office/powerpoint/2010/main" val="465968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1645</Words>
  <Application>Microsoft Office PowerPoint</Application>
  <PresentationFormat>Widescreen</PresentationFormat>
  <Paragraphs>114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15</cp:revision>
  <dcterms:created xsi:type="dcterms:W3CDTF">2017-10-04T19:13:10Z</dcterms:created>
  <dcterms:modified xsi:type="dcterms:W3CDTF">2017-10-05T16:33:24Z</dcterms:modified>
</cp:coreProperties>
</file>