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68280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119424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3376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122690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50467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13324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154414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6744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403506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201494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E9048-D6D9-4CAC-8C78-A032BB9F126E}" type="datetimeFigureOut">
              <a:rPr lang="en-US" smtClean="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909E59-7CC0-4BF5-8123-763C325A61E7}" type="slidenum">
              <a:rPr lang="en-US" smtClean="0"/>
              <a:t>‹#›</a:t>
            </a:fld>
            <a:endParaRPr lang="en-US" dirty="0"/>
          </a:p>
        </p:txBody>
      </p:sp>
    </p:spTree>
    <p:extLst>
      <p:ext uri="{BB962C8B-B14F-4D97-AF65-F5344CB8AC3E}">
        <p14:creationId xmlns:p14="http://schemas.microsoft.com/office/powerpoint/2010/main" val="42916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E9048-D6D9-4CAC-8C78-A032BB9F126E}" type="datetimeFigureOut">
              <a:rPr lang="en-US" smtClean="0"/>
              <a:t>6/14/2017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09E59-7CC0-4BF5-8123-763C325A61E7}" type="slidenum">
              <a:rPr lang="en-US" smtClean="0"/>
              <a:t>‹#›</a:t>
            </a:fld>
            <a:endParaRPr lang="en-US" dirty="0"/>
          </a:p>
        </p:txBody>
      </p:sp>
    </p:spTree>
    <p:extLst>
      <p:ext uri="{BB962C8B-B14F-4D97-AF65-F5344CB8AC3E}">
        <p14:creationId xmlns:p14="http://schemas.microsoft.com/office/powerpoint/2010/main" val="3825520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632" y="1588168"/>
            <a:ext cx="5110747" cy="4588044"/>
          </a:xfrm>
          <a:prstGeom prst="rect">
            <a:avLst/>
          </a:prstGeom>
        </p:spPr>
      </p:pic>
      <p:sp>
        <p:nvSpPr>
          <p:cNvPr id="6" name="TextBox 5"/>
          <p:cNvSpPr txBox="1"/>
          <p:nvPr/>
        </p:nvSpPr>
        <p:spPr>
          <a:xfrm>
            <a:off x="272716" y="513347"/>
            <a:ext cx="11670631" cy="830997"/>
          </a:xfrm>
          <a:prstGeom prst="rect">
            <a:avLst/>
          </a:prstGeom>
          <a:noFill/>
        </p:spPr>
        <p:txBody>
          <a:bodyPr wrap="square" rtlCol="0">
            <a:spAutoFit/>
          </a:bodyPr>
          <a:lstStyle/>
          <a:p>
            <a:pPr algn="ctr"/>
            <a:r>
              <a:rPr lang="en-US" sz="4800" b="1" dirty="0" smtClean="0"/>
              <a:t>I PETER TELLS ABOUT</a:t>
            </a:r>
            <a:endParaRPr lang="en-US" sz="4800" b="1" dirty="0"/>
          </a:p>
        </p:txBody>
      </p:sp>
      <p:sp>
        <p:nvSpPr>
          <p:cNvPr id="7" name="TextBox 6"/>
          <p:cNvSpPr txBox="1"/>
          <p:nvPr/>
        </p:nvSpPr>
        <p:spPr>
          <a:xfrm>
            <a:off x="5686926" y="1712365"/>
            <a:ext cx="6256421" cy="4339650"/>
          </a:xfrm>
          <a:prstGeom prst="rect">
            <a:avLst/>
          </a:prstGeom>
          <a:noFill/>
        </p:spPr>
        <p:txBody>
          <a:bodyPr wrap="square" rtlCol="0">
            <a:spAutoFit/>
          </a:bodyPr>
          <a:lstStyle/>
          <a:p>
            <a:r>
              <a:rPr lang="en-US" sz="3600" b="1" dirty="0" smtClean="0">
                <a:solidFill>
                  <a:srgbClr val="FF0000"/>
                </a:solidFill>
              </a:rPr>
              <a:t>       SUFFERING FOR CHRIST</a:t>
            </a:r>
            <a:endParaRPr lang="en-US" sz="2400" dirty="0" smtClean="0"/>
          </a:p>
          <a:p>
            <a:r>
              <a:rPr lang="en-US" sz="1600" dirty="0"/>
              <a:t> </a:t>
            </a:r>
            <a:r>
              <a:rPr lang="en-US" sz="1600" dirty="0" smtClean="0"/>
              <a:t>    What advice would you give Christians about to undergo persecution?   The apostle Peter took up that challenge just as threatening rumblings from Rome were striking fear in every Christian community.  Half-crazed Nero had seized on believers as scapegoats for the ills of his empire.</a:t>
            </a:r>
          </a:p>
          <a:p>
            <a:r>
              <a:rPr lang="en-US" sz="1600" dirty="0"/>
              <a:t> </a:t>
            </a:r>
            <a:r>
              <a:rPr lang="en-US" sz="1600" dirty="0" smtClean="0"/>
              <a:t>     Should the persecuted Christians flee or resist?  Should they tone down their outward signs of faith?  Give up?  Peter’s readers, their lives in danger, needed clear advice on suffering.</a:t>
            </a:r>
          </a:p>
          <a:p>
            <a:r>
              <a:rPr lang="en-US" sz="1600" dirty="0"/>
              <a:t> </a:t>
            </a:r>
            <a:r>
              <a:rPr lang="en-US" sz="1600" dirty="0" smtClean="0"/>
              <a:t>    They also wanted explanations of the meaning suffering.  Why does God allow it?  Can good result?  Does God care?  In short, they were asking the questions that occur to any Christian who goes through great trial.</a:t>
            </a:r>
          </a:p>
          <a:p>
            <a:r>
              <a:rPr lang="en-US" sz="1600" dirty="0"/>
              <a:t> </a:t>
            </a:r>
            <a:r>
              <a:rPr lang="en-US" sz="1600" dirty="0" smtClean="0"/>
              <a:t>    According to Peter, suffering should not catch a Christian off guard.  We are “strangers” (1:17) in a hostile world, and where Christians thrive, storm clouds may gather.  Suffering is an expected part of life of sincere faith.</a:t>
            </a:r>
            <a:endParaRPr lang="en-US" sz="1600" dirty="0"/>
          </a:p>
        </p:txBody>
      </p:sp>
      <p:sp>
        <p:nvSpPr>
          <p:cNvPr id="8" name="TextBox 7"/>
          <p:cNvSpPr txBox="1"/>
          <p:nvPr/>
        </p:nvSpPr>
        <p:spPr>
          <a:xfrm>
            <a:off x="272716" y="224589"/>
            <a:ext cx="2213810" cy="261610"/>
          </a:xfrm>
          <a:prstGeom prst="rect">
            <a:avLst/>
          </a:prstGeom>
          <a:noFill/>
        </p:spPr>
        <p:txBody>
          <a:bodyPr wrap="square" rtlCol="0">
            <a:spAutoFit/>
          </a:bodyPr>
          <a:lstStyle/>
          <a:p>
            <a:r>
              <a:rPr lang="en-US" sz="1100" dirty="0" smtClean="0"/>
              <a:t>Cards 100-103</a:t>
            </a:r>
            <a:endParaRPr lang="en-US" sz="1100" dirty="0"/>
          </a:p>
        </p:txBody>
      </p:sp>
    </p:spTree>
    <p:extLst>
      <p:ext uri="{BB962C8B-B14F-4D97-AF65-F5344CB8AC3E}">
        <p14:creationId xmlns:p14="http://schemas.microsoft.com/office/powerpoint/2010/main" val="162467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264" y="409074"/>
            <a:ext cx="11381874" cy="769441"/>
          </a:xfrm>
          <a:prstGeom prst="rect">
            <a:avLst/>
          </a:prstGeom>
          <a:noFill/>
        </p:spPr>
        <p:txBody>
          <a:bodyPr wrap="square" rtlCol="0">
            <a:spAutoFit/>
          </a:bodyPr>
          <a:lstStyle/>
          <a:p>
            <a:pPr algn="ctr"/>
            <a:r>
              <a:rPr lang="en-US" sz="4400" b="1" dirty="0" smtClean="0"/>
              <a:t>I PETER TELLS ABOUT</a:t>
            </a:r>
            <a:endParaRPr lang="en-US" sz="4400" b="1" dirty="0"/>
          </a:p>
        </p:txBody>
      </p:sp>
      <p:sp>
        <p:nvSpPr>
          <p:cNvPr id="5" name="TextBox 4"/>
          <p:cNvSpPr txBox="1"/>
          <p:nvPr/>
        </p:nvSpPr>
        <p:spPr>
          <a:xfrm>
            <a:off x="601579" y="1636295"/>
            <a:ext cx="11261559" cy="3785652"/>
          </a:xfrm>
          <a:prstGeom prst="rect">
            <a:avLst/>
          </a:prstGeom>
          <a:noFill/>
        </p:spPr>
        <p:txBody>
          <a:bodyPr wrap="square" rtlCol="0">
            <a:spAutoFit/>
          </a:bodyPr>
          <a:lstStyle/>
          <a:p>
            <a:r>
              <a:rPr lang="en-US" sz="2000" b="1" dirty="0" smtClean="0">
                <a:solidFill>
                  <a:srgbClr val="FF0000"/>
                </a:solidFill>
              </a:rPr>
              <a:t>                                                       A.  THE ARK THAT NOAH BUILT</a:t>
            </a:r>
          </a:p>
          <a:p>
            <a:r>
              <a:rPr lang="en-US" sz="2000" b="1" dirty="0">
                <a:solidFill>
                  <a:srgbClr val="FF0000"/>
                </a:solidFill>
              </a:rPr>
              <a:t> </a:t>
            </a:r>
            <a:r>
              <a:rPr lang="en-US" sz="2000" b="1" dirty="0" smtClean="0">
                <a:solidFill>
                  <a:srgbClr val="FF0000"/>
                </a:solidFill>
              </a:rPr>
              <a:t>                                                      B.  SUFFERING FOR CHRIST</a:t>
            </a:r>
          </a:p>
          <a:p>
            <a:r>
              <a:rPr lang="en-US" sz="2000" b="1" dirty="0">
                <a:solidFill>
                  <a:srgbClr val="FF0000"/>
                </a:solidFill>
              </a:rPr>
              <a:t> </a:t>
            </a:r>
            <a:r>
              <a:rPr lang="en-US" sz="2000" b="1" dirty="0" smtClean="0">
                <a:solidFill>
                  <a:srgbClr val="FF0000"/>
                </a:solidFill>
              </a:rPr>
              <a:t>                                                      C.  PETERS FAMILY                                  </a:t>
            </a:r>
            <a:endParaRPr lang="en-US" sz="2000" dirty="0" smtClean="0"/>
          </a:p>
          <a:p>
            <a:r>
              <a:rPr lang="en-US" sz="2000" b="1" dirty="0">
                <a:solidFill>
                  <a:srgbClr val="FF0000"/>
                </a:solidFill>
              </a:rPr>
              <a:t> </a:t>
            </a:r>
            <a:r>
              <a:rPr lang="en-US" sz="2000" b="1" dirty="0" smtClean="0">
                <a:solidFill>
                  <a:srgbClr val="FF0000"/>
                </a:solidFill>
              </a:rPr>
              <a:t>  </a:t>
            </a:r>
            <a:r>
              <a:rPr lang="en-US" sz="2000" dirty="0" smtClean="0"/>
              <a:t> </a:t>
            </a:r>
          </a:p>
          <a:p>
            <a:endParaRPr lang="en-US" sz="2000" dirty="0"/>
          </a:p>
          <a:p>
            <a:endParaRPr lang="en-US" sz="2000" dirty="0" smtClean="0"/>
          </a:p>
          <a:p>
            <a:r>
              <a:rPr lang="en-US" sz="2000" dirty="0" smtClean="0"/>
              <a:t>1.    Because evil men hate the right, Christians will always be persecuted?   True or False</a:t>
            </a:r>
          </a:p>
          <a:p>
            <a:pPr marL="457200" indent="-457200">
              <a:buAutoNum type="arabicPeriod" startAt="2"/>
            </a:pPr>
            <a:r>
              <a:rPr lang="en-US" sz="2000" dirty="0" smtClean="0"/>
              <a:t>Christ is an example of how to deal with suffering?   True or False</a:t>
            </a:r>
          </a:p>
          <a:p>
            <a:pPr marL="457200" indent="-457200">
              <a:buAutoNum type="arabicPeriod" startAt="2"/>
            </a:pPr>
            <a:r>
              <a:rPr lang="en-US" sz="2000" dirty="0" smtClean="0"/>
              <a:t>To suffer as a Christian is an honor and an opportunity to glorify God?  True or False</a:t>
            </a:r>
          </a:p>
          <a:p>
            <a:pPr marL="457200" indent="-457200">
              <a:buAutoNum type="arabicPeriod" startAt="2"/>
            </a:pPr>
            <a:r>
              <a:rPr lang="en-US" sz="2000" dirty="0" smtClean="0"/>
              <a:t>Suffering is an expected part of a life of sincere faith?   True or False</a:t>
            </a:r>
          </a:p>
          <a:p>
            <a:pPr marL="457200" indent="-457200">
              <a:buAutoNum type="arabicPeriod" startAt="2"/>
            </a:pPr>
            <a:r>
              <a:rPr lang="en-US" sz="2000" dirty="0" smtClean="0"/>
              <a:t>If a gunman came into our church and said he would kill all who believed in God, what would your</a:t>
            </a:r>
          </a:p>
          <a:p>
            <a:r>
              <a:rPr lang="en-US" sz="2000" dirty="0"/>
              <a:t> </a:t>
            </a:r>
            <a:r>
              <a:rPr lang="en-US" sz="2000" dirty="0" smtClean="0"/>
              <a:t>        response be if he asked you with a gun pointed at your head if you believed in God? </a:t>
            </a:r>
            <a:endParaRPr lang="en-US" sz="2000" dirty="0"/>
          </a:p>
        </p:txBody>
      </p:sp>
    </p:spTree>
    <p:extLst>
      <p:ext uri="{BB962C8B-B14F-4D97-AF65-F5344CB8AC3E}">
        <p14:creationId xmlns:p14="http://schemas.microsoft.com/office/powerpoint/2010/main" val="157468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137" y="304799"/>
            <a:ext cx="11413958" cy="769441"/>
          </a:xfrm>
          <a:prstGeom prst="rect">
            <a:avLst/>
          </a:prstGeom>
          <a:noFill/>
        </p:spPr>
        <p:txBody>
          <a:bodyPr wrap="square" rtlCol="0">
            <a:spAutoFit/>
          </a:bodyPr>
          <a:lstStyle/>
          <a:p>
            <a:pPr algn="ctr"/>
            <a:r>
              <a:rPr lang="en-US" sz="4400" b="1" dirty="0" smtClean="0"/>
              <a:t>EXAMPLE FOR SUFFERING CHRISTIANS</a:t>
            </a:r>
            <a:endParaRPr lang="en-US" sz="4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6042" y="1379621"/>
            <a:ext cx="4211053" cy="5085347"/>
          </a:xfrm>
          <a:prstGeom prst="rect">
            <a:avLst/>
          </a:prstGeom>
        </p:spPr>
      </p:pic>
      <p:sp>
        <p:nvSpPr>
          <p:cNvPr id="6" name="TextBox 5"/>
          <p:cNvSpPr txBox="1"/>
          <p:nvPr/>
        </p:nvSpPr>
        <p:spPr>
          <a:xfrm>
            <a:off x="489284" y="1403684"/>
            <a:ext cx="6858000" cy="4401205"/>
          </a:xfrm>
          <a:prstGeom prst="rect">
            <a:avLst/>
          </a:prstGeom>
          <a:noFill/>
        </p:spPr>
        <p:txBody>
          <a:bodyPr wrap="square" rtlCol="0">
            <a:spAutoFit/>
          </a:bodyPr>
          <a:lstStyle/>
          <a:p>
            <a:pPr algn="ctr"/>
            <a:r>
              <a:rPr lang="en-US" sz="6000" b="1" dirty="0" smtClean="0">
                <a:solidFill>
                  <a:srgbClr val="FF0000"/>
                </a:solidFill>
              </a:rPr>
              <a:t>CHRIST   </a:t>
            </a:r>
          </a:p>
          <a:p>
            <a:r>
              <a:rPr lang="en-US" sz="2000" dirty="0" smtClean="0">
                <a:solidFill>
                  <a:srgbClr val="FF0000"/>
                </a:solidFill>
              </a:rPr>
              <a:t>     </a:t>
            </a:r>
          </a:p>
          <a:p>
            <a:r>
              <a:rPr lang="en-US" sz="2000" dirty="0">
                <a:solidFill>
                  <a:srgbClr val="FF0000"/>
                </a:solidFill>
              </a:rPr>
              <a:t> </a:t>
            </a:r>
            <a:r>
              <a:rPr lang="en-US" sz="2000" dirty="0" smtClean="0">
                <a:solidFill>
                  <a:srgbClr val="FF0000"/>
                </a:solidFill>
              </a:rPr>
              <a:t>    </a:t>
            </a:r>
            <a:r>
              <a:rPr lang="en-US" sz="2000" dirty="0" smtClean="0"/>
              <a:t>On the subject of suffering, Peter makes an ideal counselor, for readers then and now.  He had been flogged and imprisoned for his own faith, once even expecting execution (Acts 12).  Also Peter had personally watched </a:t>
            </a:r>
            <a:r>
              <a:rPr lang="en-US" sz="2000" u="sng" dirty="0" smtClean="0"/>
              <a:t>Jesus endure </a:t>
            </a:r>
            <a:r>
              <a:rPr lang="en-US" sz="2000" dirty="0" smtClean="0"/>
              <a:t>suffering, and in this letter he points to him as an example of how to respond.</a:t>
            </a:r>
          </a:p>
          <a:p>
            <a:r>
              <a:rPr lang="en-US" sz="2000" dirty="0"/>
              <a:t> </a:t>
            </a:r>
            <a:r>
              <a:rPr lang="en-US" sz="2000" dirty="0" smtClean="0"/>
              <a:t>    Suffering can refine believers and give us an opportunity to prove our faith,  the result thus working out for our benefit.</a:t>
            </a:r>
          </a:p>
          <a:p>
            <a:r>
              <a:rPr lang="en-US" sz="2000" dirty="0"/>
              <a:t> </a:t>
            </a:r>
            <a:r>
              <a:rPr lang="en-US" sz="2000" dirty="0" smtClean="0"/>
              <a:t>    According to I Peter, our hope that suffering will one day cease is not a mirage but a “living hope” (1:3) in the </a:t>
            </a:r>
            <a:r>
              <a:rPr lang="en-US" sz="2000" u="sng" dirty="0" smtClean="0"/>
              <a:t>One </a:t>
            </a:r>
            <a:r>
              <a:rPr lang="en-US" sz="2000" dirty="0" smtClean="0"/>
              <a:t>who has conquered death. </a:t>
            </a:r>
            <a:endParaRPr lang="en-US" sz="2000" dirty="0"/>
          </a:p>
        </p:txBody>
      </p:sp>
    </p:spTree>
    <p:extLst>
      <p:ext uri="{BB962C8B-B14F-4D97-AF65-F5344CB8AC3E}">
        <p14:creationId xmlns:p14="http://schemas.microsoft.com/office/powerpoint/2010/main" val="224332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44904"/>
            <a:ext cx="10956757" cy="707886"/>
          </a:xfrm>
          <a:prstGeom prst="rect">
            <a:avLst/>
          </a:prstGeom>
          <a:noFill/>
        </p:spPr>
        <p:txBody>
          <a:bodyPr wrap="square" rtlCol="0">
            <a:spAutoFit/>
          </a:bodyPr>
          <a:lstStyle/>
          <a:p>
            <a:pPr algn="ctr"/>
            <a:r>
              <a:rPr lang="en-US" sz="4000" b="1" dirty="0" smtClean="0"/>
              <a:t>EXAMPLE FOR SUFFERING CHRISTIANS</a:t>
            </a:r>
            <a:endParaRPr lang="en-US" sz="4000" b="1" dirty="0"/>
          </a:p>
        </p:txBody>
      </p:sp>
      <p:sp>
        <p:nvSpPr>
          <p:cNvPr id="5" name="TextBox 4"/>
          <p:cNvSpPr txBox="1"/>
          <p:nvPr/>
        </p:nvSpPr>
        <p:spPr>
          <a:xfrm>
            <a:off x="401053" y="1475874"/>
            <a:ext cx="11630526" cy="4031873"/>
          </a:xfrm>
          <a:prstGeom prst="rect">
            <a:avLst/>
          </a:prstGeom>
          <a:noFill/>
        </p:spPr>
        <p:txBody>
          <a:bodyPr wrap="square" rtlCol="0">
            <a:spAutoFit/>
          </a:bodyPr>
          <a:lstStyle/>
          <a:p>
            <a:r>
              <a:rPr lang="en-US" sz="2800" dirty="0" smtClean="0">
                <a:solidFill>
                  <a:srgbClr val="FF0000"/>
                </a:solidFill>
              </a:rPr>
              <a:t>                                     A.  MARY</a:t>
            </a:r>
          </a:p>
          <a:p>
            <a:r>
              <a:rPr lang="en-US" sz="2800" dirty="0">
                <a:solidFill>
                  <a:srgbClr val="FF0000"/>
                </a:solidFill>
              </a:rPr>
              <a:t> </a:t>
            </a:r>
            <a:r>
              <a:rPr lang="en-US" sz="2800" dirty="0" smtClean="0">
                <a:solidFill>
                  <a:srgbClr val="FF0000"/>
                </a:solidFill>
              </a:rPr>
              <a:t>                                    B.  DORCUS</a:t>
            </a:r>
          </a:p>
          <a:p>
            <a:r>
              <a:rPr lang="en-US" sz="2800" dirty="0">
                <a:solidFill>
                  <a:srgbClr val="FF0000"/>
                </a:solidFill>
              </a:rPr>
              <a:t> </a:t>
            </a:r>
            <a:r>
              <a:rPr lang="en-US" sz="2800" dirty="0" smtClean="0">
                <a:solidFill>
                  <a:srgbClr val="FF0000"/>
                </a:solidFill>
              </a:rPr>
              <a:t>                                    C.  CHRIST</a:t>
            </a:r>
          </a:p>
          <a:p>
            <a:endParaRPr lang="en-US" sz="2800" dirty="0">
              <a:solidFill>
                <a:srgbClr val="FF0000"/>
              </a:solidFill>
            </a:endParaRPr>
          </a:p>
          <a:p>
            <a:r>
              <a:rPr lang="en-US" dirty="0" smtClean="0">
                <a:solidFill>
                  <a:srgbClr val="FF0000"/>
                </a:solidFill>
              </a:rPr>
              <a:t>   </a:t>
            </a:r>
          </a:p>
          <a:p>
            <a:r>
              <a:rPr lang="en-US" dirty="0">
                <a:solidFill>
                  <a:srgbClr val="FF0000"/>
                </a:solidFill>
              </a:rPr>
              <a:t> </a:t>
            </a:r>
            <a:r>
              <a:rPr lang="en-US" dirty="0" smtClean="0">
                <a:solidFill>
                  <a:srgbClr val="FF0000"/>
                </a:solidFill>
              </a:rPr>
              <a:t>  </a:t>
            </a:r>
            <a:r>
              <a:rPr lang="en-US" dirty="0" smtClean="0"/>
              <a:t>1.   Had Peter been flogged as a Christian?</a:t>
            </a:r>
          </a:p>
          <a:p>
            <a:r>
              <a:rPr lang="en-US" dirty="0"/>
              <a:t> </a:t>
            </a:r>
            <a:r>
              <a:rPr lang="en-US" dirty="0" smtClean="0"/>
              <a:t>  2.   Had Peter been cast into prison?</a:t>
            </a:r>
          </a:p>
          <a:p>
            <a:r>
              <a:rPr lang="en-US" dirty="0"/>
              <a:t> </a:t>
            </a:r>
            <a:r>
              <a:rPr lang="en-US" dirty="0" smtClean="0"/>
              <a:t>  3.   Had Peter watched Jesus endure suffering?</a:t>
            </a:r>
          </a:p>
          <a:p>
            <a:r>
              <a:rPr lang="en-US" dirty="0" smtClean="0"/>
              <a:t>   4.   Can suffering prove our faith?</a:t>
            </a:r>
          </a:p>
          <a:p>
            <a:r>
              <a:rPr lang="en-US" dirty="0"/>
              <a:t> </a:t>
            </a:r>
            <a:r>
              <a:rPr lang="en-US" dirty="0" smtClean="0"/>
              <a:t>  5.   Do you think that suffering will ever stop?</a:t>
            </a:r>
          </a:p>
          <a:p>
            <a:r>
              <a:rPr lang="en-US" dirty="0"/>
              <a:t> </a:t>
            </a:r>
            <a:r>
              <a:rPr lang="en-US" dirty="0" smtClean="0"/>
              <a:t>  6.   Can you name a way that you or a friend has suffered?</a:t>
            </a:r>
            <a:endParaRPr lang="en-US" dirty="0"/>
          </a:p>
          <a:p>
            <a:endParaRPr lang="en-US" dirty="0"/>
          </a:p>
        </p:txBody>
      </p:sp>
    </p:spTree>
    <p:extLst>
      <p:ext uri="{BB962C8B-B14F-4D97-AF65-F5344CB8AC3E}">
        <p14:creationId xmlns:p14="http://schemas.microsoft.com/office/powerpoint/2010/main" val="402060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389" y="561474"/>
            <a:ext cx="10996863" cy="707886"/>
          </a:xfrm>
          <a:prstGeom prst="rect">
            <a:avLst/>
          </a:prstGeom>
          <a:noFill/>
        </p:spPr>
        <p:txBody>
          <a:bodyPr wrap="square" rtlCol="0">
            <a:spAutoFit/>
          </a:bodyPr>
          <a:lstStyle/>
          <a:p>
            <a:pPr algn="ctr"/>
            <a:r>
              <a:rPr lang="en-US" sz="4000" b="1" dirty="0" smtClean="0"/>
              <a:t>“IF ANY MAN SPEAK, LET HIM……</a:t>
            </a:r>
            <a:endParaRPr lang="en-US" sz="4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70" y="1819066"/>
            <a:ext cx="2646946" cy="36764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5329" y="1819066"/>
            <a:ext cx="3277510" cy="3617495"/>
          </a:xfrm>
          <a:prstGeom prst="rect">
            <a:avLst/>
          </a:prstGeom>
        </p:spPr>
      </p:pic>
      <p:sp>
        <p:nvSpPr>
          <p:cNvPr id="8" name="TextBox 7"/>
          <p:cNvSpPr txBox="1"/>
          <p:nvPr/>
        </p:nvSpPr>
        <p:spPr>
          <a:xfrm>
            <a:off x="3457073" y="1949114"/>
            <a:ext cx="5069306" cy="3416320"/>
          </a:xfrm>
          <a:prstGeom prst="rect">
            <a:avLst/>
          </a:prstGeom>
          <a:noFill/>
        </p:spPr>
        <p:txBody>
          <a:bodyPr wrap="square" rtlCol="0">
            <a:spAutoFit/>
          </a:bodyPr>
          <a:lstStyle/>
          <a:p>
            <a:r>
              <a:rPr lang="en-US" sz="2400" b="1" dirty="0" smtClean="0">
                <a:solidFill>
                  <a:srgbClr val="FF0000"/>
                </a:solidFill>
              </a:rPr>
              <a:t>SPEAK AS THE ORACLES OF GOD…..”</a:t>
            </a:r>
          </a:p>
          <a:p>
            <a:r>
              <a:rPr lang="en-US" sz="1600" dirty="0">
                <a:solidFill>
                  <a:srgbClr val="FF0000"/>
                </a:solidFill>
              </a:rPr>
              <a:t> </a:t>
            </a:r>
            <a:r>
              <a:rPr lang="en-US" sz="1600" dirty="0" smtClean="0">
                <a:solidFill>
                  <a:srgbClr val="FF0000"/>
                </a:solidFill>
              </a:rPr>
              <a:t>    </a:t>
            </a:r>
            <a:r>
              <a:rPr lang="en-US" sz="1600" dirty="0" smtClean="0"/>
              <a:t>The oracles here referred to were divine utterances delivered through the recognized agencies of the early church—the apostles, prophets, and inspired teachers.  The meaning is that these gifts were properly exercised only when that which was said was in harmony with the oracles of God.  When one allegedly spoke by inspiration it was to be done in such fashion that the utterance was to be readily recognizable as of divine origin.  In this, as in all matters pertaining to the “manifold grace of God,” the speaker was to discharge his obligation as a “good steward.”  He must speak not his own words, but speak as though they ere God’s words!!</a:t>
            </a:r>
            <a:endParaRPr lang="en-US" sz="1600" dirty="0"/>
          </a:p>
        </p:txBody>
      </p:sp>
    </p:spTree>
    <p:extLst>
      <p:ext uri="{BB962C8B-B14F-4D97-AF65-F5344CB8AC3E}">
        <p14:creationId xmlns:p14="http://schemas.microsoft.com/office/powerpoint/2010/main" val="155829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306" y="256674"/>
            <a:ext cx="10900610" cy="769441"/>
          </a:xfrm>
          <a:prstGeom prst="rect">
            <a:avLst/>
          </a:prstGeom>
          <a:noFill/>
        </p:spPr>
        <p:txBody>
          <a:bodyPr wrap="square" rtlCol="0">
            <a:spAutoFit/>
          </a:bodyPr>
          <a:lstStyle/>
          <a:p>
            <a:pPr algn="ctr"/>
            <a:r>
              <a:rPr lang="en-US" sz="4400" b="1" dirty="0" smtClean="0"/>
              <a:t>“IF ANY MAN SPEAK, LET HIM….</a:t>
            </a:r>
            <a:endParaRPr lang="en-US" sz="4400" b="1" dirty="0"/>
          </a:p>
        </p:txBody>
      </p:sp>
      <p:sp>
        <p:nvSpPr>
          <p:cNvPr id="5" name="TextBox 4"/>
          <p:cNvSpPr txBox="1"/>
          <p:nvPr/>
        </p:nvSpPr>
        <p:spPr>
          <a:xfrm>
            <a:off x="320842" y="1411704"/>
            <a:ext cx="11598442" cy="3600986"/>
          </a:xfrm>
          <a:prstGeom prst="rect">
            <a:avLst/>
          </a:prstGeom>
          <a:noFill/>
        </p:spPr>
        <p:txBody>
          <a:bodyPr wrap="square" rtlCol="0">
            <a:spAutoFit/>
          </a:bodyPr>
          <a:lstStyle/>
          <a:p>
            <a:r>
              <a:rPr lang="en-US" sz="2000" b="1" dirty="0" smtClean="0">
                <a:solidFill>
                  <a:srgbClr val="FF0000"/>
                </a:solidFill>
              </a:rPr>
              <a:t>                                                 A. JUST SAY ANY THING HE THINKS SOUNLDS GOOD</a:t>
            </a:r>
          </a:p>
          <a:p>
            <a:r>
              <a:rPr lang="en-US" sz="2000" b="1" dirty="0">
                <a:solidFill>
                  <a:srgbClr val="FF0000"/>
                </a:solidFill>
              </a:rPr>
              <a:t> </a:t>
            </a:r>
            <a:r>
              <a:rPr lang="en-US" sz="2000" b="1" dirty="0" smtClean="0">
                <a:solidFill>
                  <a:srgbClr val="FF0000"/>
                </a:solidFill>
              </a:rPr>
              <a:t>                                                B.  TELL PEOPLE WHAT THEY WANT TO HEAR</a:t>
            </a:r>
          </a:p>
          <a:p>
            <a:r>
              <a:rPr lang="en-US" sz="2000" b="1" dirty="0">
                <a:solidFill>
                  <a:srgbClr val="FF0000"/>
                </a:solidFill>
              </a:rPr>
              <a:t> </a:t>
            </a:r>
            <a:r>
              <a:rPr lang="en-US" sz="2000" b="1" dirty="0" smtClean="0">
                <a:solidFill>
                  <a:srgbClr val="FF0000"/>
                </a:solidFill>
              </a:rPr>
              <a:t>                                                 C.  SPEAK AS THE ORACLES OF GOD</a:t>
            </a:r>
          </a:p>
          <a:p>
            <a:endParaRPr lang="en-US" sz="2000" b="1" dirty="0">
              <a:solidFill>
                <a:srgbClr val="FF0000"/>
              </a:solidFill>
            </a:endParaRPr>
          </a:p>
          <a:p>
            <a:r>
              <a:rPr lang="en-US" sz="2000" b="1" dirty="0" smtClean="0">
                <a:solidFill>
                  <a:srgbClr val="FF0000"/>
                </a:solidFill>
              </a:rPr>
              <a:t>   </a:t>
            </a:r>
          </a:p>
          <a:p>
            <a:endParaRPr lang="en-US" sz="1600" dirty="0" smtClean="0"/>
          </a:p>
          <a:p>
            <a:r>
              <a:rPr lang="en-US" sz="1600" dirty="0" smtClean="0"/>
              <a:t>1.   The oracles here referred to divine utterances delivered by the apostles, prophets and inspired teachers?  True or False</a:t>
            </a:r>
          </a:p>
          <a:p>
            <a:pPr marL="342900" indent="-342900">
              <a:buAutoNum type="arabicPeriod" startAt="2"/>
            </a:pPr>
            <a:r>
              <a:rPr lang="en-US" sz="1600" dirty="0" smtClean="0"/>
              <a:t>Was these oracles properly exercised only when what they said was in harmony with the oracles of God?</a:t>
            </a:r>
          </a:p>
          <a:p>
            <a:pPr marL="342900" indent="-342900">
              <a:buAutoNum type="arabicPeriod" startAt="2"/>
            </a:pPr>
            <a:r>
              <a:rPr lang="en-US" sz="1600" dirty="0" smtClean="0"/>
              <a:t>Were the apostles to speak their own words, or speak as though they were God’s words?</a:t>
            </a:r>
          </a:p>
          <a:p>
            <a:pPr marL="342900" indent="-342900">
              <a:buAutoNum type="arabicPeriod" startAt="2"/>
            </a:pPr>
            <a:r>
              <a:rPr lang="en-US" sz="1600" dirty="0" smtClean="0"/>
              <a:t>The only acceptable way for a man to speak is as God speaks?   True or False</a:t>
            </a:r>
          </a:p>
          <a:p>
            <a:pPr marL="342900" indent="-342900">
              <a:buAutoNum type="arabicPeriod" startAt="2"/>
            </a:pPr>
            <a:r>
              <a:rPr lang="en-US" sz="1600" dirty="0" smtClean="0"/>
              <a:t>Can men use any creed book or manual to speak as God speaks?</a:t>
            </a:r>
          </a:p>
          <a:p>
            <a:pPr marL="342900" indent="-342900">
              <a:buAutoNum type="arabicPeriod" startAt="2"/>
            </a:pPr>
            <a:r>
              <a:rPr lang="en-US" sz="1600" dirty="0" smtClean="0"/>
              <a:t>What is the only acceptable book that ministers should speak from?</a:t>
            </a:r>
          </a:p>
          <a:p>
            <a:pPr marL="342900" indent="-342900">
              <a:buAutoNum type="arabicPeriod" startAt="2"/>
            </a:pPr>
            <a:r>
              <a:rPr lang="en-US" sz="1600" dirty="0" smtClean="0"/>
              <a:t>If one cannot speak as the oracles of God should he keep silent?</a:t>
            </a:r>
            <a:endParaRPr lang="en-US" sz="1600" dirty="0"/>
          </a:p>
        </p:txBody>
      </p:sp>
    </p:spTree>
    <p:extLst>
      <p:ext uri="{BB962C8B-B14F-4D97-AF65-F5344CB8AC3E}">
        <p14:creationId xmlns:p14="http://schemas.microsoft.com/office/powerpoint/2010/main" val="57243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9811" y="505325"/>
            <a:ext cx="10868526" cy="769441"/>
          </a:xfrm>
          <a:prstGeom prst="rect">
            <a:avLst/>
          </a:prstGeom>
          <a:noFill/>
        </p:spPr>
        <p:txBody>
          <a:bodyPr wrap="square" rtlCol="0">
            <a:spAutoFit/>
          </a:bodyPr>
          <a:lstStyle/>
          <a:p>
            <a:pPr algn="ctr"/>
            <a:r>
              <a:rPr lang="en-US" sz="4400" b="1" dirty="0" smtClean="0"/>
              <a:t>A MAN IS NOT TO BE ASHAMED IF</a:t>
            </a:r>
            <a:endParaRPr lang="en-US" sz="4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85" y="1829030"/>
            <a:ext cx="4050631" cy="4434490"/>
          </a:xfrm>
          <a:prstGeom prst="rect">
            <a:avLst/>
          </a:prstGeom>
        </p:spPr>
      </p:pic>
      <p:sp>
        <p:nvSpPr>
          <p:cNvPr id="6" name="TextBox 5"/>
          <p:cNvSpPr txBox="1"/>
          <p:nvPr/>
        </p:nvSpPr>
        <p:spPr>
          <a:xfrm>
            <a:off x="5181600" y="1796716"/>
            <a:ext cx="6713621" cy="4401205"/>
          </a:xfrm>
          <a:prstGeom prst="rect">
            <a:avLst/>
          </a:prstGeom>
          <a:noFill/>
        </p:spPr>
        <p:txBody>
          <a:bodyPr wrap="square" rtlCol="0">
            <a:spAutoFit/>
          </a:bodyPr>
          <a:lstStyle/>
          <a:p>
            <a:pPr algn="ctr"/>
            <a:r>
              <a:rPr lang="en-US" sz="4000" b="1" dirty="0" smtClean="0">
                <a:solidFill>
                  <a:srgbClr val="FF0000"/>
                </a:solidFill>
              </a:rPr>
              <a:t>HE SUFFERS AS A CHRISTIAN</a:t>
            </a:r>
          </a:p>
          <a:p>
            <a:r>
              <a:rPr lang="en-US" sz="1600" dirty="0">
                <a:solidFill>
                  <a:srgbClr val="FF0000"/>
                </a:solidFill>
              </a:rPr>
              <a:t> </a:t>
            </a:r>
            <a:r>
              <a:rPr lang="en-US" sz="1600" dirty="0" smtClean="0">
                <a:solidFill>
                  <a:srgbClr val="FF0000"/>
                </a:solidFill>
              </a:rPr>
              <a:t>    </a:t>
            </a:r>
            <a:r>
              <a:rPr lang="en-US" sz="1600" dirty="0" smtClean="0"/>
              <a:t>The name Christian was now (in I Peter) widely known, and good men suffered only because they are Christians.  Peter is warning them to be Armed for Suffering.  It was a time of Persecution.  The special exhortation of this Epistle was for Christians to be ready for it.  But there is comfort here for Christians like us, who live in normal times; for very few people get through life without a good deal of Suffering of one kind or another: physical suffering, mental suffering, heart suffering.  One of the strange ways of Providence is that many people have to suffer in the very way in which they would rather not have to suffer, have to go through life denied the one thing that most of all they would rather not be denied.  Such people may very properly comfort themselves in the assurance that when God is bearing down extra hard in His grinding, it is that the finished diamond may be extra bright and beautiful.</a:t>
            </a:r>
          </a:p>
          <a:p>
            <a:r>
              <a:rPr lang="en-US" sz="1600" dirty="0"/>
              <a:t> </a:t>
            </a:r>
            <a:r>
              <a:rPr lang="en-US" sz="1600" dirty="0" smtClean="0"/>
              <a:t>    To suffer “as a Christian” is to suffer persecution for </a:t>
            </a:r>
            <a:r>
              <a:rPr lang="en-US" sz="1600" i="1" dirty="0" smtClean="0"/>
              <a:t>being </a:t>
            </a:r>
            <a:r>
              <a:rPr lang="en-US" sz="1600" dirty="0" smtClean="0"/>
              <a:t>a Christian; and those thus suffering are not to be ashamed, but are to “glorify God” in this name.  </a:t>
            </a:r>
            <a:endParaRPr lang="en-US" sz="1600" dirty="0"/>
          </a:p>
        </p:txBody>
      </p:sp>
    </p:spTree>
    <p:extLst>
      <p:ext uri="{BB962C8B-B14F-4D97-AF65-F5344CB8AC3E}">
        <p14:creationId xmlns:p14="http://schemas.microsoft.com/office/powerpoint/2010/main" val="125604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010" y="360947"/>
            <a:ext cx="11438021" cy="830997"/>
          </a:xfrm>
          <a:prstGeom prst="rect">
            <a:avLst/>
          </a:prstGeom>
          <a:noFill/>
        </p:spPr>
        <p:txBody>
          <a:bodyPr wrap="square" rtlCol="0">
            <a:spAutoFit/>
          </a:bodyPr>
          <a:lstStyle/>
          <a:p>
            <a:pPr algn="ctr"/>
            <a:r>
              <a:rPr lang="en-US" sz="4800" b="1" dirty="0" smtClean="0"/>
              <a:t>A MAN IS NOT BE ASHAMED IF</a:t>
            </a:r>
            <a:endParaRPr lang="en-US" sz="4800" b="1" dirty="0"/>
          </a:p>
        </p:txBody>
      </p:sp>
      <p:sp>
        <p:nvSpPr>
          <p:cNvPr id="2" name="TextBox 1"/>
          <p:cNvSpPr txBox="1"/>
          <p:nvPr/>
        </p:nvSpPr>
        <p:spPr>
          <a:xfrm>
            <a:off x="497304" y="1331495"/>
            <a:ext cx="11325727" cy="4062651"/>
          </a:xfrm>
          <a:prstGeom prst="rect">
            <a:avLst/>
          </a:prstGeom>
          <a:noFill/>
        </p:spPr>
        <p:txBody>
          <a:bodyPr wrap="square" rtlCol="0">
            <a:spAutoFit/>
          </a:bodyPr>
          <a:lstStyle/>
          <a:p>
            <a:r>
              <a:rPr lang="en-US" sz="2400" b="1" dirty="0" smtClean="0">
                <a:solidFill>
                  <a:srgbClr val="FF0000"/>
                </a:solidFill>
              </a:rPr>
              <a:t>                                           A.  HE TELLS LOTS OF LIES</a:t>
            </a:r>
          </a:p>
          <a:p>
            <a:r>
              <a:rPr lang="en-US" sz="2400" b="1" dirty="0">
                <a:solidFill>
                  <a:srgbClr val="FF0000"/>
                </a:solidFill>
              </a:rPr>
              <a:t> </a:t>
            </a:r>
            <a:r>
              <a:rPr lang="en-US" sz="2400" b="1" dirty="0" smtClean="0">
                <a:solidFill>
                  <a:srgbClr val="FF0000"/>
                </a:solidFill>
              </a:rPr>
              <a:t>                                          B.  HE GOSSIPS ABOUT OTHERS</a:t>
            </a:r>
          </a:p>
          <a:p>
            <a:r>
              <a:rPr lang="en-US" sz="2400" b="1" dirty="0">
                <a:solidFill>
                  <a:srgbClr val="FF0000"/>
                </a:solidFill>
              </a:rPr>
              <a:t> </a:t>
            </a:r>
            <a:r>
              <a:rPr lang="en-US" sz="2400" b="1" dirty="0" smtClean="0">
                <a:solidFill>
                  <a:srgbClr val="FF0000"/>
                </a:solidFill>
              </a:rPr>
              <a:t>                                          C.  HE SUFFERS AS A CHRISTIAN</a:t>
            </a:r>
          </a:p>
          <a:p>
            <a:endParaRPr lang="en-US" sz="2400" b="1" dirty="0">
              <a:solidFill>
                <a:srgbClr val="FF0000"/>
              </a:solidFill>
            </a:endParaRP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The name Christian was now widely known in I Peter?   True or False</a:t>
            </a:r>
          </a:p>
          <a:p>
            <a:pPr marL="342900" indent="-342900">
              <a:buAutoNum type="arabicPeriod"/>
            </a:pPr>
            <a:r>
              <a:rPr lang="en-US" dirty="0" smtClean="0"/>
              <a:t>Were good men suffering because they were Christians?</a:t>
            </a:r>
          </a:p>
          <a:p>
            <a:pPr marL="342900" indent="-342900">
              <a:buAutoNum type="arabicPeriod"/>
            </a:pPr>
            <a:r>
              <a:rPr lang="en-US" dirty="0" smtClean="0"/>
              <a:t>The special emphases of I Peter was for Christians to be ready for suffering?   True or False</a:t>
            </a:r>
          </a:p>
          <a:p>
            <a:pPr marL="342900" indent="-342900">
              <a:buAutoNum type="arabicPeriod"/>
            </a:pPr>
            <a:r>
              <a:rPr lang="en-US" dirty="0" smtClean="0"/>
              <a:t>When people have to suffer weather it be physical, mental, or heart suffering should we be comforted that God is shaping us to be extra bright for Him?</a:t>
            </a:r>
          </a:p>
          <a:p>
            <a:pPr marL="342900" indent="-342900">
              <a:buAutoNum type="arabicPeriod"/>
            </a:pPr>
            <a:r>
              <a:rPr lang="en-US" dirty="0" smtClean="0"/>
              <a:t>Those that suffer as a Christian should not be ashamed, but are to “glorify God” in this time?  True or False</a:t>
            </a:r>
          </a:p>
          <a:p>
            <a:pPr marL="342900" indent="-342900">
              <a:buAutoNum type="arabicPeriod"/>
            </a:pPr>
            <a:r>
              <a:rPr lang="en-US" dirty="0" smtClean="0"/>
              <a:t>Can you name a time you or a friend or family member </a:t>
            </a:r>
            <a:r>
              <a:rPr lang="en-US" smtClean="0"/>
              <a:t>has suffered?</a:t>
            </a:r>
            <a:endParaRPr lang="en-US" dirty="0"/>
          </a:p>
        </p:txBody>
      </p:sp>
    </p:spTree>
    <p:extLst>
      <p:ext uri="{BB962C8B-B14F-4D97-AF65-F5344CB8AC3E}">
        <p14:creationId xmlns:p14="http://schemas.microsoft.com/office/powerpoint/2010/main" val="3219084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1199</Words>
  <Application>Microsoft Office PowerPoint</Application>
  <PresentationFormat>Widescreen</PresentationFormat>
  <Paragraphs>72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15</cp:revision>
  <dcterms:created xsi:type="dcterms:W3CDTF">2017-06-14T18:39:07Z</dcterms:created>
  <dcterms:modified xsi:type="dcterms:W3CDTF">2017-06-15T00:47:40Z</dcterms:modified>
</cp:coreProperties>
</file>