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96"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F706D8-56B9-48FF-97AC-44002A2A060A}"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A515F-DED2-4BC5-955E-682BFDE6D474}" type="slidenum">
              <a:rPr lang="en-US" smtClean="0"/>
              <a:t>‹#›</a:t>
            </a:fld>
            <a:endParaRPr lang="en-US"/>
          </a:p>
        </p:txBody>
      </p:sp>
    </p:spTree>
    <p:extLst>
      <p:ext uri="{BB962C8B-B14F-4D97-AF65-F5344CB8AC3E}">
        <p14:creationId xmlns:p14="http://schemas.microsoft.com/office/powerpoint/2010/main" val="1333562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F706D8-56B9-48FF-97AC-44002A2A060A}"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A515F-DED2-4BC5-955E-682BFDE6D474}" type="slidenum">
              <a:rPr lang="en-US" smtClean="0"/>
              <a:t>‹#›</a:t>
            </a:fld>
            <a:endParaRPr lang="en-US"/>
          </a:p>
        </p:txBody>
      </p:sp>
    </p:spTree>
    <p:extLst>
      <p:ext uri="{BB962C8B-B14F-4D97-AF65-F5344CB8AC3E}">
        <p14:creationId xmlns:p14="http://schemas.microsoft.com/office/powerpoint/2010/main" val="2839600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F706D8-56B9-48FF-97AC-44002A2A060A}"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A515F-DED2-4BC5-955E-682BFDE6D474}" type="slidenum">
              <a:rPr lang="en-US" smtClean="0"/>
              <a:t>‹#›</a:t>
            </a:fld>
            <a:endParaRPr lang="en-US"/>
          </a:p>
        </p:txBody>
      </p:sp>
    </p:spTree>
    <p:extLst>
      <p:ext uri="{BB962C8B-B14F-4D97-AF65-F5344CB8AC3E}">
        <p14:creationId xmlns:p14="http://schemas.microsoft.com/office/powerpoint/2010/main" val="1332842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F706D8-56B9-48FF-97AC-44002A2A060A}"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A515F-DED2-4BC5-955E-682BFDE6D474}" type="slidenum">
              <a:rPr lang="en-US" smtClean="0"/>
              <a:t>‹#›</a:t>
            </a:fld>
            <a:endParaRPr lang="en-US"/>
          </a:p>
        </p:txBody>
      </p:sp>
    </p:spTree>
    <p:extLst>
      <p:ext uri="{BB962C8B-B14F-4D97-AF65-F5344CB8AC3E}">
        <p14:creationId xmlns:p14="http://schemas.microsoft.com/office/powerpoint/2010/main" val="340477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F706D8-56B9-48FF-97AC-44002A2A060A}"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DA515F-DED2-4BC5-955E-682BFDE6D474}" type="slidenum">
              <a:rPr lang="en-US" smtClean="0"/>
              <a:t>‹#›</a:t>
            </a:fld>
            <a:endParaRPr lang="en-US"/>
          </a:p>
        </p:txBody>
      </p:sp>
    </p:spTree>
    <p:extLst>
      <p:ext uri="{BB962C8B-B14F-4D97-AF65-F5344CB8AC3E}">
        <p14:creationId xmlns:p14="http://schemas.microsoft.com/office/powerpoint/2010/main" val="2095568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F706D8-56B9-48FF-97AC-44002A2A060A}" type="datetimeFigureOut">
              <a:rPr lang="en-US" smtClean="0"/>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A515F-DED2-4BC5-955E-682BFDE6D474}" type="slidenum">
              <a:rPr lang="en-US" smtClean="0"/>
              <a:t>‹#›</a:t>
            </a:fld>
            <a:endParaRPr lang="en-US"/>
          </a:p>
        </p:txBody>
      </p:sp>
    </p:spTree>
    <p:extLst>
      <p:ext uri="{BB962C8B-B14F-4D97-AF65-F5344CB8AC3E}">
        <p14:creationId xmlns:p14="http://schemas.microsoft.com/office/powerpoint/2010/main" val="1471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F706D8-56B9-48FF-97AC-44002A2A060A}" type="datetimeFigureOut">
              <a:rPr lang="en-US" smtClean="0"/>
              <a:t>3/2/2017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DA515F-DED2-4BC5-955E-682BFDE6D474}" type="slidenum">
              <a:rPr lang="en-US" smtClean="0"/>
              <a:t>‹#›</a:t>
            </a:fld>
            <a:endParaRPr lang="en-US"/>
          </a:p>
        </p:txBody>
      </p:sp>
    </p:spTree>
    <p:extLst>
      <p:ext uri="{BB962C8B-B14F-4D97-AF65-F5344CB8AC3E}">
        <p14:creationId xmlns:p14="http://schemas.microsoft.com/office/powerpoint/2010/main" val="979477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F706D8-56B9-48FF-97AC-44002A2A060A}" type="datetimeFigureOut">
              <a:rPr lang="en-US" smtClean="0"/>
              <a:t>3/2/2017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DA515F-DED2-4BC5-955E-682BFDE6D474}" type="slidenum">
              <a:rPr lang="en-US" smtClean="0"/>
              <a:t>‹#›</a:t>
            </a:fld>
            <a:endParaRPr lang="en-US"/>
          </a:p>
        </p:txBody>
      </p:sp>
    </p:spTree>
    <p:extLst>
      <p:ext uri="{BB962C8B-B14F-4D97-AF65-F5344CB8AC3E}">
        <p14:creationId xmlns:p14="http://schemas.microsoft.com/office/powerpoint/2010/main" val="3678548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F706D8-56B9-48FF-97AC-44002A2A060A}" type="datetimeFigureOut">
              <a:rPr lang="en-US" smtClean="0"/>
              <a:t>3/2/2017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DA515F-DED2-4BC5-955E-682BFDE6D474}" type="slidenum">
              <a:rPr lang="en-US" smtClean="0"/>
              <a:t>‹#›</a:t>
            </a:fld>
            <a:endParaRPr lang="en-US"/>
          </a:p>
        </p:txBody>
      </p:sp>
    </p:spTree>
    <p:extLst>
      <p:ext uri="{BB962C8B-B14F-4D97-AF65-F5344CB8AC3E}">
        <p14:creationId xmlns:p14="http://schemas.microsoft.com/office/powerpoint/2010/main" val="3550519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F706D8-56B9-48FF-97AC-44002A2A060A}" type="datetimeFigureOut">
              <a:rPr lang="en-US" smtClean="0"/>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A515F-DED2-4BC5-955E-682BFDE6D474}" type="slidenum">
              <a:rPr lang="en-US" smtClean="0"/>
              <a:t>‹#›</a:t>
            </a:fld>
            <a:endParaRPr lang="en-US"/>
          </a:p>
        </p:txBody>
      </p:sp>
    </p:spTree>
    <p:extLst>
      <p:ext uri="{BB962C8B-B14F-4D97-AF65-F5344CB8AC3E}">
        <p14:creationId xmlns:p14="http://schemas.microsoft.com/office/powerpoint/2010/main" val="2291502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F706D8-56B9-48FF-97AC-44002A2A060A}" type="datetimeFigureOut">
              <a:rPr lang="en-US" smtClean="0"/>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DA515F-DED2-4BC5-955E-682BFDE6D474}" type="slidenum">
              <a:rPr lang="en-US" smtClean="0"/>
              <a:t>‹#›</a:t>
            </a:fld>
            <a:endParaRPr lang="en-US"/>
          </a:p>
        </p:txBody>
      </p:sp>
    </p:spTree>
    <p:extLst>
      <p:ext uri="{BB962C8B-B14F-4D97-AF65-F5344CB8AC3E}">
        <p14:creationId xmlns:p14="http://schemas.microsoft.com/office/powerpoint/2010/main" val="2594072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F706D8-56B9-48FF-97AC-44002A2A060A}" type="datetimeFigureOut">
              <a:rPr lang="en-US" smtClean="0"/>
              <a:t>3/2/2017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A515F-DED2-4BC5-955E-682BFDE6D474}" type="slidenum">
              <a:rPr lang="en-US" smtClean="0"/>
              <a:t>‹#›</a:t>
            </a:fld>
            <a:endParaRPr lang="en-US"/>
          </a:p>
        </p:txBody>
      </p:sp>
    </p:spTree>
    <p:extLst>
      <p:ext uri="{BB962C8B-B14F-4D97-AF65-F5344CB8AC3E}">
        <p14:creationId xmlns:p14="http://schemas.microsoft.com/office/powerpoint/2010/main" val="622230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85474" y="425115"/>
            <a:ext cx="8670758" cy="707886"/>
          </a:xfrm>
          <a:prstGeom prst="rect">
            <a:avLst/>
          </a:prstGeom>
          <a:noFill/>
        </p:spPr>
        <p:txBody>
          <a:bodyPr wrap="square" rtlCol="0">
            <a:spAutoFit/>
          </a:bodyPr>
          <a:lstStyle/>
          <a:p>
            <a:r>
              <a:rPr lang="en-US" sz="4000" dirty="0" smtClean="0">
                <a:latin typeface="Arial Black" panose="020B0A04020102020204" pitchFamily="34" charset="0"/>
              </a:rPr>
              <a:t>QUOTE Matthew 16:18</a:t>
            </a:r>
            <a:endParaRPr lang="en-US" sz="4000" dirty="0">
              <a:latin typeface="Arial Black" panose="020B0A04020102020204" pitchFamily="34" charset="0"/>
            </a:endParaRPr>
          </a:p>
        </p:txBody>
      </p:sp>
      <p:sp>
        <p:nvSpPr>
          <p:cNvPr id="5" name="TextBox 4"/>
          <p:cNvSpPr txBox="1"/>
          <p:nvPr/>
        </p:nvSpPr>
        <p:spPr>
          <a:xfrm>
            <a:off x="866274" y="1435768"/>
            <a:ext cx="10571747" cy="646331"/>
          </a:xfrm>
          <a:prstGeom prst="rect">
            <a:avLst/>
          </a:prstGeom>
          <a:noFill/>
        </p:spPr>
        <p:txBody>
          <a:bodyPr wrap="square" rtlCol="0">
            <a:spAutoFit/>
          </a:bodyPr>
          <a:lstStyle/>
          <a:p>
            <a:r>
              <a:rPr lang="en-US" dirty="0" smtClean="0">
                <a:solidFill>
                  <a:srgbClr val="C00000"/>
                </a:solidFill>
                <a:latin typeface="Arial Black" panose="020B0A04020102020204" pitchFamily="34" charset="0"/>
              </a:rPr>
              <a:t>“…UPON THS ROCK I WILL BUILD MY </a:t>
            </a:r>
            <a:r>
              <a:rPr lang="en-US" u="sng" dirty="0" smtClean="0">
                <a:solidFill>
                  <a:srgbClr val="C00000"/>
                </a:solidFill>
                <a:latin typeface="Arial Black" panose="020B0A04020102020204" pitchFamily="34" charset="0"/>
              </a:rPr>
              <a:t>CHURCH;</a:t>
            </a:r>
            <a:r>
              <a:rPr lang="en-US" dirty="0" smtClean="0">
                <a:solidFill>
                  <a:srgbClr val="C00000"/>
                </a:solidFill>
                <a:latin typeface="Arial Black" panose="020B0A04020102020204" pitchFamily="34" charset="0"/>
              </a:rPr>
              <a:t>  AND THE GATES OF HELL SHALL NOT PREVAIL AGAINST IT.”</a:t>
            </a:r>
            <a:endParaRPr lang="en-US" dirty="0">
              <a:solidFill>
                <a:srgbClr val="C00000"/>
              </a:solidFill>
              <a:latin typeface="Arial Black" panose="020B0A040201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3861" y="2082100"/>
            <a:ext cx="3661254" cy="4393504"/>
          </a:xfrm>
          <a:prstGeom prst="rect">
            <a:avLst/>
          </a:prstGeom>
        </p:spPr>
      </p:pic>
      <p:sp>
        <p:nvSpPr>
          <p:cNvPr id="7" name="TextBox 6"/>
          <p:cNvSpPr txBox="1"/>
          <p:nvPr/>
        </p:nvSpPr>
        <p:spPr>
          <a:xfrm>
            <a:off x="1018674" y="2384866"/>
            <a:ext cx="6793831" cy="3970318"/>
          </a:xfrm>
          <a:prstGeom prst="rect">
            <a:avLst/>
          </a:prstGeom>
          <a:noFill/>
        </p:spPr>
        <p:txBody>
          <a:bodyPr wrap="square" rtlCol="0">
            <a:spAutoFit/>
          </a:bodyPr>
          <a:lstStyle/>
          <a:p>
            <a:r>
              <a:rPr lang="en-US" dirty="0" smtClean="0">
                <a:latin typeface="Arial Black" panose="020B0A04020102020204" pitchFamily="34" charset="0"/>
              </a:rPr>
              <a:t>     Before Peter became one of Jesus’ disciples, his name was Simon.  But Jesus changed his name to Peter, meaning Rock, because Peter’s faith was rock-like.  When Jesus has been teaching and healing for many months, He asked the </a:t>
            </a:r>
            <a:r>
              <a:rPr lang="en-US" dirty="0">
                <a:latin typeface="Arial Black" panose="020B0A04020102020204" pitchFamily="34" charset="0"/>
              </a:rPr>
              <a:t>d</a:t>
            </a:r>
            <a:r>
              <a:rPr lang="en-US" dirty="0" smtClean="0">
                <a:latin typeface="Arial Black" panose="020B0A04020102020204" pitchFamily="34" charset="0"/>
              </a:rPr>
              <a:t>isciples, “Who do people day that I am?”</a:t>
            </a:r>
          </a:p>
          <a:p>
            <a:r>
              <a:rPr lang="en-US" dirty="0">
                <a:latin typeface="Arial Black" panose="020B0A04020102020204" pitchFamily="34" charset="0"/>
              </a:rPr>
              <a:t> </a:t>
            </a:r>
            <a:r>
              <a:rPr lang="en-US" dirty="0" smtClean="0">
                <a:latin typeface="Arial Black" panose="020B0A04020102020204" pitchFamily="34" charset="0"/>
              </a:rPr>
              <a:t>    The men gave several answers:  John the Baptist, Elijah, Jeremiah.</a:t>
            </a:r>
          </a:p>
          <a:p>
            <a:r>
              <a:rPr lang="en-US" dirty="0">
                <a:latin typeface="Arial Black" panose="020B0A04020102020204" pitchFamily="34" charset="0"/>
              </a:rPr>
              <a:t> </a:t>
            </a:r>
            <a:r>
              <a:rPr lang="en-US" dirty="0" smtClean="0">
                <a:latin typeface="Arial Black" panose="020B0A04020102020204" pitchFamily="34" charset="0"/>
              </a:rPr>
              <a:t>    Then Jesus ask, “But who do you say that I am?” </a:t>
            </a:r>
          </a:p>
          <a:p>
            <a:r>
              <a:rPr lang="en-US" dirty="0">
                <a:latin typeface="Arial Black" panose="020B0A04020102020204" pitchFamily="34" charset="0"/>
              </a:rPr>
              <a:t> </a:t>
            </a:r>
            <a:r>
              <a:rPr lang="en-US" dirty="0" smtClean="0">
                <a:latin typeface="Arial Black" panose="020B0A04020102020204" pitchFamily="34" charset="0"/>
              </a:rPr>
              <a:t>    Peter immediately replied, “You are the Christ, the Son of the Living God.”</a:t>
            </a:r>
          </a:p>
          <a:p>
            <a:r>
              <a:rPr lang="en-US" dirty="0">
                <a:latin typeface="Arial Black" panose="020B0A04020102020204" pitchFamily="34" charset="0"/>
              </a:rPr>
              <a:t> </a:t>
            </a:r>
            <a:r>
              <a:rPr lang="en-US" dirty="0" smtClean="0">
                <a:latin typeface="Arial Black" panose="020B0A04020102020204" pitchFamily="34" charset="0"/>
              </a:rPr>
              <a:t>    Jesus answered, “Only God could show you this!  I will call you Peter, and </a:t>
            </a:r>
            <a:r>
              <a:rPr lang="en-US" u="sng" dirty="0" smtClean="0">
                <a:latin typeface="Arial Black" panose="020B0A04020102020204" pitchFamily="34" charset="0"/>
              </a:rPr>
              <a:t>on this rock I will build my church!”</a:t>
            </a:r>
            <a:endParaRPr lang="en-US" dirty="0">
              <a:latin typeface="Arial Black" panose="020B0A04020102020204" pitchFamily="34" charset="0"/>
            </a:endParaRPr>
          </a:p>
        </p:txBody>
      </p:sp>
      <p:sp>
        <p:nvSpPr>
          <p:cNvPr id="2" name="TextBox 1"/>
          <p:cNvSpPr txBox="1"/>
          <p:nvPr/>
        </p:nvSpPr>
        <p:spPr>
          <a:xfrm>
            <a:off x="401052" y="256674"/>
            <a:ext cx="1836821" cy="261610"/>
          </a:xfrm>
          <a:prstGeom prst="rect">
            <a:avLst/>
          </a:prstGeom>
          <a:noFill/>
        </p:spPr>
        <p:txBody>
          <a:bodyPr wrap="square" rtlCol="0">
            <a:spAutoFit/>
          </a:bodyPr>
          <a:lstStyle/>
          <a:p>
            <a:r>
              <a:rPr lang="en-US" sz="1100" dirty="0" smtClean="0">
                <a:latin typeface="Arial Black" panose="020B0A04020102020204" pitchFamily="34" charset="0"/>
              </a:rPr>
              <a:t>Cards 11-15</a:t>
            </a:r>
            <a:endParaRPr lang="en-US" sz="1100" dirty="0">
              <a:latin typeface="Arial Black" panose="020B0A04020102020204" pitchFamily="34" charset="0"/>
            </a:endParaRPr>
          </a:p>
        </p:txBody>
      </p:sp>
    </p:spTree>
    <p:extLst>
      <p:ext uri="{BB962C8B-B14F-4D97-AF65-F5344CB8AC3E}">
        <p14:creationId xmlns:p14="http://schemas.microsoft.com/office/powerpoint/2010/main" val="2808800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8966" y="417442"/>
            <a:ext cx="11757992" cy="584775"/>
          </a:xfrm>
          <a:prstGeom prst="rect">
            <a:avLst/>
          </a:prstGeom>
          <a:noFill/>
        </p:spPr>
        <p:txBody>
          <a:bodyPr wrap="square" rtlCol="0">
            <a:spAutoFit/>
          </a:bodyPr>
          <a:lstStyle/>
          <a:p>
            <a:pPr algn="ctr"/>
            <a:r>
              <a:rPr lang="en-US" sz="3200" dirty="0" smtClean="0">
                <a:solidFill>
                  <a:srgbClr val="C00000"/>
                </a:solidFill>
                <a:latin typeface="Arial Black" panose="020B0A04020102020204" pitchFamily="34" charset="0"/>
              </a:rPr>
              <a:t>QUOTE MARK 16:15,16 (THE GREAT COMMISSION)</a:t>
            </a:r>
            <a:endParaRPr lang="en-US" sz="3200" dirty="0">
              <a:solidFill>
                <a:srgbClr val="C00000"/>
              </a:solidFill>
              <a:latin typeface="Arial Black" panose="020B0A040201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075" y="2393075"/>
            <a:ext cx="3867795" cy="4114800"/>
          </a:xfrm>
          <a:prstGeom prst="rect">
            <a:avLst/>
          </a:prstGeom>
        </p:spPr>
      </p:pic>
      <p:sp>
        <p:nvSpPr>
          <p:cNvPr id="6" name="TextBox 5"/>
          <p:cNvSpPr txBox="1"/>
          <p:nvPr/>
        </p:nvSpPr>
        <p:spPr>
          <a:xfrm>
            <a:off x="1024284" y="1282148"/>
            <a:ext cx="3867795" cy="830997"/>
          </a:xfrm>
          <a:prstGeom prst="rect">
            <a:avLst/>
          </a:prstGeom>
          <a:noFill/>
        </p:spPr>
        <p:txBody>
          <a:bodyPr wrap="square" rtlCol="0">
            <a:spAutoFit/>
          </a:bodyPr>
          <a:lstStyle/>
          <a:p>
            <a:r>
              <a:rPr lang="en-US" sz="1200" dirty="0" smtClean="0">
                <a:latin typeface="Arial Black" panose="020B0A04020102020204" pitchFamily="34" charset="0"/>
              </a:rPr>
              <a:t>“Go ye into all the world, and preach the gospel to every creature.  He that believeth and is baptized shall be saved; but he that believeth not shall be damned.”</a:t>
            </a:r>
            <a:endParaRPr lang="en-US" sz="1200" dirty="0">
              <a:latin typeface="Arial Black" panose="020B0A04020102020204" pitchFamily="34" charset="0"/>
            </a:endParaRPr>
          </a:p>
        </p:txBody>
      </p:sp>
      <p:sp>
        <p:nvSpPr>
          <p:cNvPr id="7" name="Oval 6"/>
          <p:cNvSpPr/>
          <p:nvPr/>
        </p:nvSpPr>
        <p:spPr>
          <a:xfrm>
            <a:off x="1123121" y="1139110"/>
            <a:ext cx="45719" cy="943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97638" y="1002217"/>
            <a:ext cx="4462670" cy="12539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latin typeface="Arial Black" panose="020B0A04020102020204" pitchFamily="34" charset="0"/>
              </a:rPr>
              <a:t>“Go ye into all the world, and preach the gospel to every creature.  He that believeth and is baptized shall be saved; but he that believeth not shall be damned.”</a:t>
            </a:r>
            <a:endParaRPr lang="en-US" sz="1200" dirty="0">
              <a:latin typeface="Arial Black" panose="020B0A04020102020204" pitchFamily="34" charset="0"/>
            </a:endParaRPr>
          </a:p>
        </p:txBody>
      </p:sp>
      <p:sp>
        <p:nvSpPr>
          <p:cNvPr id="9" name="TextBox 8"/>
          <p:cNvSpPr txBox="1"/>
          <p:nvPr/>
        </p:nvSpPr>
        <p:spPr>
          <a:xfrm>
            <a:off x="5318725" y="2256182"/>
            <a:ext cx="6608233" cy="3785652"/>
          </a:xfrm>
          <a:prstGeom prst="rect">
            <a:avLst/>
          </a:prstGeom>
          <a:noFill/>
        </p:spPr>
        <p:txBody>
          <a:bodyPr wrap="square" rtlCol="0">
            <a:spAutoFit/>
          </a:bodyPr>
          <a:lstStyle/>
          <a:p>
            <a:r>
              <a:rPr lang="en-US" sz="1600" dirty="0" smtClean="0">
                <a:latin typeface="Arial Black" panose="020B0A04020102020204" pitchFamily="34" charset="0"/>
              </a:rPr>
              <a:t>     Several months before His death Jesus sent out the twelve apostles and the seventy disciples on a commission limited to the Jews.</a:t>
            </a:r>
          </a:p>
          <a:p>
            <a:r>
              <a:rPr lang="en-US" sz="1600" dirty="0" smtClean="0">
                <a:latin typeface="Arial Black" panose="020B0A04020102020204" pitchFamily="34" charset="0"/>
              </a:rPr>
              <a:t>     Later, Jesus showed himself to the eleven followers while they were eating.  He criticized them because they had so little faith.  They were stubborn and refused to believe the people who said Jesus had risen from death.</a:t>
            </a:r>
          </a:p>
          <a:p>
            <a:r>
              <a:rPr lang="en-US" sz="1600" dirty="0">
                <a:latin typeface="Arial Black" panose="020B0A04020102020204" pitchFamily="34" charset="0"/>
              </a:rPr>
              <a:t> </a:t>
            </a:r>
            <a:r>
              <a:rPr lang="en-US" sz="1600" dirty="0" smtClean="0">
                <a:latin typeface="Arial Black" panose="020B0A04020102020204" pitchFamily="34" charset="0"/>
              </a:rPr>
              <a:t>    Just before His ascension Jesus commissioned His apostles to preach the gospel to very creature (bot Jew and Gentile).  This commission promises salvation to those who believe and are baptized.</a:t>
            </a:r>
          </a:p>
          <a:p>
            <a:r>
              <a:rPr lang="en-US" sz="1600" dirty="0">
                <a:latin typeface="Arial Black" panose="020B0A04020102020204" pitchFamily="34" charset="0"/>
              </a:rPr>
              <a:t> </a:t>
            </a:r>
            <a:r>
              <a:rPr lang="en-US" sz="1600" dirty="0" smtClean="0">
                <a:latin typeface="Arial Black" panose="020B0A04020102020204" pitchFamily="34" charset="0"/>
              </a:rPr>
              <a:t>    He said to them, “Go everywhere in the world.  Tell the Good News” to everyone.   Whoever believes and is baptized will be saved.  But those who do not believe will be judged guilty.   </a:t>
            </a:r>
            <a:endParaRPr lang="en-US" sz="1600" dirty="0">
              <a:latin typeface="Arial Black" panose="020B0A04020102020204" pitchFamily="34" charset="0"/>
            </a:endParaRPr>
          </a:p>
        </p:txBody>
      </p:sp>
    </p:spTree>
    <p:extLst>
      <p:ext uri="{BB962C8B-B14F-4D97-AF65-F5344CB8AC3E}">
        <p14:creationId xmlns:p14="http://schemas.microsoft.com/office/powerpoint/2010/main" val="1917547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3033" y="409074"/>
            <a:ext cx="11510210" cy="584775"/>
          </a:xfrm>
          <a:prstGeom prst="rect">
            <a:avLst/>
          </a:prstGeom>
          <a:noFill/>
        </p:spPr>
        <p:txBody>
          <a:bodyPr wrap="square" rtlCol="0">
            <a:spAutoFit/>
          </a:bodyPr>
          <a:lstStyle/>
          <a:p>
            <a:pPr algn="ctr"/>
            <a:r>
              <a:rPr lang="en-US" sz="3200" dirty="0" smtClean="0">
                <a:solidFill>
                  <a:srgbClr val="C00000"/>
                </a:solidFill>
                <a:latin typeface="Arial Black" panose="020B0A04020102020204" pitchFamily="34" charset="0"/>
              </a:rPr>
              <a:t>QUOTE MARK 16:15,16 (THE GREAT COMMISSION)</a:t>
            </a:r>
            <a:endParaRPr lang="en-US" sz="3200" dirty="0">
              <a:solidFill>
                <a:srgbClr val="C00000"/>
              </a:solidFill>
              <a:latin typeface="Arial Black" panose="020B0A04020102020204" pitchFamily="34" charset="0"/>
            </a:endParaRPr>
          </a:p>
        </p:txBody>
      </p:sp>
      <p:sp>
        <p:nvSpPr>
          <p:cNvPr id="5" name="TextBox 4"/>
          <p:cNvSpPr txBox="1"/>
          <p:nvPr/>
        </p:nvSpPr>
        <p:spPr>
          <a:xfrm>
            <a:off x="192505" y="1700463"/>
            <a:ext cx="11839074" cy="4247317"/>
          </a:xfrm>
          <a:prstGeom prst="rect">
            <a:avLst/>
          </a:prstGeom>
          <a:noFill/>
        </p:spPr>
        <p:txBody>
          <a:bodyPr wrap="square" rtlCol="0">
            <a:spAutoFit/>
          </a:bodyPr>
          <a:lstStyle/>
          <a:p>
            <a:r>
              <a:rPr lang="en-US" dirty="0" smtClean="0">
                <a:latin typeface="Arial Black" panose="020B0A04020102020204" pitchFamily="34" charset="0"/>
              </a:rPr>
              <a:t>“Go ye into all the </a:t>
            </a:r>
            <a:r>
              <a:rPr lang="en-US" dirty="0" err="1" smtClean="0">
                <a:latin typeface="Arial Black" panose="020B0A04020102020204" pitchFamily="34" charset="0"/>
              </a:rPr>
              <a:t>w______________and</a:t>
            </a:r>
            <a:r>
              <a:rPr lang="en-US" dirty="0" smtClean="0">
                <a:latin typeface="Arial Black" panose="020B0A04020102020204" pitchFamily="34" charset="0"/>
              </a:rPr>
              <a:t> </a:t>
            </a:r>
            <a:r>
              <a:rPr lang="en-US" dirty="0" err="1" smtClean="0">
                <a:latin typeface="Arial Black" panose="020B0A04020102020204" pitchFamily="34" charset="0"/>
              </a:rPr>
              <a:t>p____________the</a:t>
            </a:r>
            <a:r>
              <a:rPr lang="en-US" dirty="0" smtClean="0">
                <a:latin typeface="Arial Black" panose="020B0A04020102020204" pitchFamily="34" charset="0"/>
              </a:rPr>
              <a:t> </a:t>
            </a:r>
            <a:r>
              <a:rPr lang="en-US" dirty="0" err="1" smtClean="0">
                <a:latin typeface="Arial Black" panose="020B0A04020102020204" pitchFamily="34" charset="0"/>
              </a:rPr>
              <a:t>g________________to</a:t>
            </a:r>
            <a:r>
              <a:rPr lang="en-US" dirty="0" smtClean="0">
                <a:latin typeface="Arial Black" panose="020B0A04020102020204" pitchFamily="34" charset="0"/>
              </a:rPr>
              <a:t> every c______________.</a:t>
            </a:r>
          </a:p>
          <a:p>
            <a:endParaRPr lang="en-US" dirty="0" smtClean="0">
              <a:latin typeface="Arial Black" panose="020B0A04020102020204" pitchFamily="34" charset="0"/>
            </a:endParaRPr>
          </a:p>
          <a:p>
            <a:r>
              <a:rPr lang="en-US" dirty="0" smtClean="0">
                <a:latin typeface="Arial Black" panose="020B0A04020102020204" pitchFamily="34" charset="0"/>
              </a:rPr>
              <a:t>He that </a:t>
            </a:r>
            <a:r>
              <a:rPr lang="en-US" dirty="0" err="1" smtClean="0">
                <a:latin typeface="Arial Black" panose="020B0A04020102020204" pitchFamily="34" charset="0"/>
              </a:rPr>
              <a:t>b_______________and</a:t>
            </a:r>
            <a:r>
              <a:rPr lang="en-US" dirty="0" smtClean="0">
                <a:latin typeface="Arial Black" panose="020B0A04020102020204" pitchFamily="34" charset="0"/>
              </a:rPr>
              <a:t> is </a:t>
            </a:r>
            <a:r>
              <a:rPr lang="en-US" dirty="0" err="1" smtClean="0">
                <a:latin typeface="Arial Black" panose="020B0A04020102020204" pitchFamily="34" charset="0"/>
              </a:rPr>
              <a:t>b_________________shall</a:t>
            </a:r>
            <a:r>
              <a:rPr lang="en-US" dirty="0" smtClean="0">
                <a:latin typeface="Arial Black" panose="020B0A04020102020204" pitchFamily="34" charset="0"/>
              </a:rPr>
              <a:t> be s________________; but he that</a:t>
            </a:r>
          </a:p>
          <a:p>
            <a:endParaRPr lang="en-US" dirty="0">
              <a:latin typeface="Arial Black" panose="020B0A04020102020204" pitchFamily="34" charset="0"/>
            </a:endParaRPr>
          </a:p>
          <a:p>
            <a:r>
              <a:rPr lang="en-US" dirty="0">
                <a:latin typeface="Arial Black" panose="020B0A04020102020204" pitchFamily="34" charset="0"/>
              </a:rPr>
              <a:t>b</a:t>
            </a:r>
            <a:r>
              <a:rPr lang="en-US" dirty="0" smtClean="0">
                <a:latin typeface="Arial Black" panose="020B0A04020102020204" pitchFamily="34" charset="0"/>
              </a:rPr>
              <a:t>elieveth </a:t>
            </a:r>
            <a:r>
              <a:rPr lang="en-US" dirty="0" err="1" smtClean="0">
                <a:latin typeface="Arial Black" panose="020B0A04020102020204" pitchFamily="34" charset="0"/>
              </a:rPr>
              <a:t>n____________shall</a:t>
            </a:r>
            <a:r>
              <a:rPr lang="en-US" dirty="0" smtClean="0">
                <a:latin typeface="Arial Black" panose="020B0A04020102020204" pitchFamily="34" charset="0"/>
              </a:rPr>
              <a:t> be d_______________.</a:t>
            </a:r>
          </a:p>
          <a:p>
            <a:endParaRPr lang="en-US" dirty="0">
              <a:latin typeface="Arial Black" panose="020B0A04020102020204" pitchFamily="34" charset="0"/>
            </a:endParaRPr>
          </a:p>
          <a:p>
            <a:endParaRPr lang="en-US" dirty="0" smtClean="0">
              <a:latin typeface="Arial Black" panose="020B0A04020102020204" pitchFamily="34" charset="0"/>
            </a:endParaRPr>
          </a:p>
          <a:p>
            <a:pPr marL="342900" indent="-342900">
              <a:buAutoNum type="arabicPeriod"/>
            </a:pPr>
            <a:r>
              <a:rPr lang="en-US" dirty="0" smtClean="0">
                <a:latin typeface="Arial Black" panose="020B0A04020102020204" pitchFamily="34" charset="0"/>
              </a:rPr>
              <a:t>Is the above commission the limited, or great commission?</a:t>
            </a:r>
          </a:p>
          <a:p>
            <a:pPr marL="342900" indent="-342900">
              <a:buAutoNum type="arabicPeriod"/>
            </a:pPr>
            <a:r>
              <a:rPr lang="en-US" dirty="0" smtClean="0">
                <a:latin typeface="Arial Black" panose="020B0A04020102020204" pitchFamily="34" charset="0"/>
              </a:rPr>
              <a:t>Who was Jesus talking to above?</a:t>
            </a:r>
          </a:p>
          <a:p>
            <a:pPr marL="342900" indent="-342900">
              <a:buAutoNum type="arabicPeriod"/>
            </a:pPr>
            <a:r>
              <a:rPr lang="en-US" dirty="0" smtClean="0">
                <a:latin typeface="Arial Black" panose="020B0A04020102020204" pitchFamily="34" charset="0"/>
              </a:rPr>
              <a:t>Jesus gave this commission just before His what?</a:t>
            </a:r>
          </a:p>
          <a:p>
            <a:pPr marL="342900" indent="-342900">
              <a:buAutoNum type="arabicPeriod"/>
            </a:pPr>
            <a:r>
              <a:rPr lang="en-US" dirty="0" smtClean="0">
                <a:latin typeface="Arial Black" panose="020B0A04020102020204" pitchFamily="34" charset="0"/>
              </a:rPr>
              <a:t>Where were the apostle to go to take this commission?</a:t>
            </a:r>
          </a:p>
          <a:p>
            <a:pPr marL="342900" indent="-342900">
              <a:buAutoNum type="arabicPeriod"/>
            </a:pPr>
            <a:r>
              <a:rPr lang="en-US" dirty="0" smtClean="0">
                <a:latin typeface="Arial Black" panose="020B0A04020102020204" pitchFamily="34" charset="0"/>
              </a:rPr>
              <a:t>Who were the apostles to preach the gospel to?</a:t>
            </a:r>
          </a:p>
          <a:p>
            <a:pPr marL="342900" indent="-342900">
              <a:buAutoNum type="arabicPeriod"/>
            </a:pPr>
            <a:r>
              <a:rPr lang="en-US" dirty="0" smtClean="0">
                <a:latin typeface="Arial Black" panose="020B0A04020102020204" pitchFamily="34" charset="0"/>
              </a:rPr>
              <a:t>First the people they preach to had to bel_______________</a:t>
            </a:r>
          </a:p>
          <a:p>
            <a:pPr marL="342900" indent="-342900">
              <a:buAutoNum type="arabicPeriod"/>
            </a:pPr>
            <a:r>
              <a:rPr lang="en-US" dirty="0" smtClean="0">
                <a:latin typeface="Arial Black" panose="020B0A04020102020204" pitchFamily="34" charset="0"/>
              </a:rPr>
              <a:t>After they believed they had to be B_________________.</a:t>
            </a:r>
          </a:p>
          <a:p>
            <a:pPr marL="342900" indent="-342900">
              <a:buAutoNum type="arabicPeriod"/>
            </a:pPr>
            <a:r>
              <a:rPr lang="en-US" dirty="0" smtClean="0">
                <a:latin typeface="Arial Black" panose="020B0A04020102020204" pitchFamily="34" charset="0"/>
              </a:rPr>
              <a:t>Is this still true today?</a:t>
            </a:r>
            <a:endParaRPr lang="en-US" dirty="0">
              <a:latin typeface="Arial Black" panose="020B0A04020102020204" pitchFamily="34" charset="0"/>
            </a:endParaRPr>
          </a:p>
        </p:txBody>
      </p:sp>
      <p:sp>
        <p:nvSpPr>
          <p:cNvPr id="6" name="TextBox 5"/>
          <p:cNvSpPr txBox="1"/>
          <p:nvPr/>
        </p:nvSpPr>
        <p:spPr>
          <a:xfrm>
            <a:off x="3866147" y="1130968"/>
            <a:ext cx="4403558" cy="276999"/>
          </a:xfrm>
          <a:prstGeom prst="rect">
            <a:avLst/>
          </a:prstGeom>
          <a:noFill/>
        </p:spPr>
        <p:txBody>
          <a:bodyPr wrap="square" rtlCol="0">
            <a:spAutoFit/>
          </a:bodyPr>
          <a:lstStyle/>
          <a:p>
            <a:pPr algn="ctr"/>
            <a:r>
              <a:rPr lang="en-US" sz="1200" dirty="0" smtClean="0">
                <a:latin typeface="Arial Black" panose="020B0A04020102020204" pitchFamily="34" charset="0"/>
              </a:rPr>
              <a:t>Fill in the blanks</a:t>
            </a:r>
            <a:endParaRPr lang="en-US" sz="1200" dirty="0">
              <a:latin typeface="Arial Black" panose="020B0A04020102020204" pitchFamily="34" charset="0"/>
            </a:endParaRPr>
          </a:p>
        </p:txBody>
      </p:sp>
    </p:spTree>
    <p:extLst>
      <p:ext uri="{BB962C8B-B14F-4D97-AF65-F5344CB8AC3E}">
        <p14:creationId xmlns:p14="http://schemas.microsoft.com/office/powerpoint/2010/main" val="2848728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9284" y="569494"/>
            <a:ext cx="10732169" cy="923330"/>
          </a:xfrm>
          <a:prstGeom prst="rect">
            <a:avLst/>
          </a:prstGeom>
          <a:noFill/>
        </p:spPr>
        <p:txBody>
          <a:bodyPr wrap="square" rtlCol="0">
            <a:spAutoFit/>
          </a:bodyPr>
          <a:lstStyle/>
          <a:p>
            <a:r>
              <a:rPr lang="en-US" sz="5400" dirty="0" smtClean="0">
                <a:solidFill>
                  <a:srgbClr val="C00000"/>
                </a:solidFill>
                <a:latin typeface="Arial Black" panose="020B0A04020102020204" pitchFamily="34" charset="0"/>
              </a:rPr>
              <a:t>   QUOTE MATTHEW 16:18</a:t>
            </a:r>
            <a:endParaRPr lang="en-US" sz="5400" dirty="0">
              <a:solidFill>
                <a:srgbClr val="C00000"/>
              </a:solidFill>
              <a:latin typeface="Arial Black" panose="020B0A04020102020204" pitchFamily="34" charset="0"/>
            </a:endParaRPr>
          </a:p>
        </p:txBody>
      </p:sp>
      <p:sp>
        <p:nvSpPr>
          <p:cNvPr id="5" name="TextBox 4"/>
          <p:cNvSpPr txBox="1"/>
          <p:nvPr/>
        </p:nvSpPr>
        <p:spPr>
          <a:xfrm>
            <a:off x="489285" y="1756611"/>
            <a:ext cx="11229474" cy="4708981"/>
          </a:xfrm>
          <a:prstGeom prst="rect">
            <a:avLst/>
          </a:prstGeom>
          <a:noFill/>
        </p:spPr>
        <p:txBody>
          <a:bodyPr wrap="square" rtlCol="0">
            <a:spAutoFit/>
          </a:bodyPr>
          <a:lstStyle/>
          <a:p>
            <a:pPr marL="457200" indent="-457200">
              <a:buAutoNum type="alphaUcPeriod"/>
            </a:pPr>
            <a:r>
              <a:rPr lang="en-US" sz="2400" dirty="0" smtClean="0">
                <a:latin typeface="Arial Black" panose="020B0A04020102020204" pitchFamily="34" charset="0"/>
              </a:rPr>
              <a:t>“Upon this _____________ I will ____________my ________________and the _____________of hell shall ________________prevail </a:t>
            </a:r>
          </a:p>
          <a:p>
            <a:r>
              <a:rPr lang="en-US" sz="2400" dirty="0">
                <a:latin typeface="Arial Black" panose="020B0A04020102020204" pitchFamily="34" charset="0"/>
              </a:rPr>
              <a:t> </a:t>
            </a:r>
            <a:r>
              <a:rPr lang="en-US" sz="2400" dirty="0" smtClean="0">
                <a:latin typeface="Arial Black" panose="020B0A04020102020204" pitchFamily="34" charset="0"/>
              </a:rPr>
              <a:t>     __________________it.”</a:t>
            </a:r>
          </a:p>
          <a:p>
            <a:endParaRPr lang="en-US" sz="2400" dirty="0" smtClean="0">
              <a:latin typeface="Arial Black" panose="020B0A04020102020204" pitchFamily="34" charset="0"/>
            </a:endParaRPr>
          </a:p>
          <a:p>
            <a:endParaRPr lang="en-US" sz="2400" dirty="0">
              <a:latin typeface="Arial Black" panose="020B0A04020102020204" pitchFamily="34" charset="0"/>
            </a:endParaRPr>
          </a:p>
          <a:p>
            <a:pPr marL="342900" indent="-342900">
              <a:buAutoNum type="arabicPeriod"/>
            </a:pPr>
            <a:r>
              <a:rPr lang="en-US" dirty="0" smtClean="0">
                <a:latin typeface="Arial Black" panose="020B0A04020102020204" pitchFamily="34" charset="0"/>
              </a:rPr>
              <a:t>What was Peter’s name before he became one of Jesus’ disciples?</a:t>
            </a:r>
          </a:p>
          <a:p>
            <a:pPr marL="342900" indent="-342900">
              <a:buAutoNum type="arabicPeriod"/>
            </a:pPr>
            <a:r>
              <a:rPr lang="en-US" dirty="0" smtClean="0">
                <a:latin typeface="Arial Black" panose="020B0A04020102020204" pitchFamily="34" charset="0"/>
              </a:rPr>
              <a:t>What does the name Peter mean</a:t>
            </a:r>
          </a:p>
          <a:p>
            <a:pPr marL="342900" indent="-342900">
              <a:buAutoNum type="arabicPeriod"/>
            </a:pPr>
            <a:r>
              <a:rPr lang="en-US" dirty="0" smtClean="0">
                <a:latin typeface="Arial Black" panose="020B0A04020102020204" pitchFamily="34" charset="0"/>
              </a:rPr>
              <a:t>When Jesus ask the disciples “Who do people day that I am?”  What was their reply?</a:t>
            </a:r>
          </a:p>
          <a:p>
            <a:r>
              <a:rPr lang="en-US" dirty="0" smtClean="0">
                <a:latin typeface="Arial Black" panose="020B0A04020102020204" pitchFamily="34" charset="0"/>
              </a:rPr>
              <a:t>     It was </a:t>
            </a:r>
            <a:r>
              <a:rPr lang="en-US" dirty="0" err="1" smtClean="0">
                <a:latin typeface="Arial Black" panose="020B0A04020102020204" pitchFamily="34" charset="0"/>
              </a:rPr>
              <a:t>J_________the</a:t>
            </a:r>
            <a:r>
              <a:rPr lang="en-US" dirty="0" smtClean="0">
                <a:latin typeface="Arial Black" panose="020B0A04020102020204" pitchFamily="34" charset="0"/>
              </a:rPr>
              <a:t> ______________, </a:t>
            </a:r>
            <a:r>
              <a:rPr lang="en-US" dirty="0" err="1" smtClean="0">
                <a:latin typeface="Arial Black" panose="020B0A04020102020204" pitchFamily="34" charset="0"/>
              </a:rPr>
              <a:t>El________________and</a:t>
            </a:r>
            <a:r>
              <a:rPr lang="en-US" dirty="0" smtClean="0">
                <a:latin typeface="Arial Black" panose="020B0A04020102020204" pitchFamily="34" charset="0"/>
              </a:rPr>
              <a:t> Je_______________</a:t>
            </a:r>
          </a:p>
          <a:p>
            <a:pPr marL="342900" indent="-342900">
              <a:buAutoNum type="arabicPeriod" startAt="4"/>
            </a:pPr>
            <a:r>
              <a:rPr lang="en-US" dirty="0" smtClean="0">
                <a:latin typeface="Arial Black" panose="020B0A04020102020204" pitchFamily="34" charset="0"/>
              </a:rPr>
              <a:t>When Jesus ask, “But who do you day that I am?” What was Peter’s reply?</a:t>
            </a:r>
          </a:p>
          <a:p>
            <a:r>
              <a:rPr lang="en-US" dirty="0">
                <a:latin typeface="Arial Black" panose="020B0A04020102020204" pitchFamily="34" charset="0"/>
              </a:rPr>
              <a:t> </a:t>
            </a:r>
            <a:r>
              <a:rPr lang="en-US" dirty="0" smtClean="0">
                <a:latin typeface="Arial Black" panose="020B0A04020102020204" pitchFamily="34" charset="0"/>
              </a:rPr>
              <a:t>    It was You are the C______________, the </a:t>
            </a:r>
            <a:r>
              <a:rPr lang="en-US" dirty="0" err="1" smtClean="0">
                <a:latin typeface="Arial Black" panose="020B0A04020102020204" pitchFamily="34" charset="0"/>
              </a:rPr>
              <a:t>S________of</a:t>
            </a:r>
            <a:r>
              <a:rPr lang="en-US" dirty="0" smtClean="0">
                <a:latin typeface="Arial Black" panose="020B0A04020102020204" pitchFamily="34" charset="0"/>
              </a:rPr>
              <a:t> the Living ___________.</a:t>
            </a:r>
          </a:p>
          <a:p>
            <a:pPr marL="342900" indent="-342900">
              <a:buAutoNum type="arabicPeriod" startAt="5"/>
            </a:pPr>
            <a:r>
              <a:rPr lang="en-US" dirty="0" smtClean="0">
                <a:latin typeface="Arial Black" panose="020B0A04020102020204" pitchFamily="34" charset="0"/>
              </a:rPr>
              <a:t>When told them that only God could show you this what did he tell them next?</a:t>
            </a:r>
          </a:p>
          <a:p>
            <a:r>
              <a:rPr lang="en-US" dirty="0" smtClean="0">
                <a:latin typeface="Arial Black" panose="020B0A04020102020204" pitchFamily="34" charset="0"/>
              </a:rPr>
              <a:t>     He said “I will call you P___________, and on this </a:t>
            </a:r>
            <a:r>
              <a:rPr lang="en-US" dirty="0" err="1" smtClean="0">
                <a:latin typeface="Arial Black" panose="020B0A04020102020204" pitchFamily="34" charset="0"/>
              </a:rPr>
              <a:t>r___________I</a:t>
            </a:r>
            <a:r>
              <a:rPr lang="en-US" dirty="0" smtClean="0">
                <a:latin typeface="Arial Black" panose="020B0A04020102020204" pitchFamily="34" charset="0"/>
              </a:rPr>
              <a:t> will </a:t>
            </a:r>
            <a:r>
              <a:rPr lang="en-US" dirty="0" err="1" smtClean="0">
                <a:latin typeface="Arial Black" panose="020B0A04020102020204" pitchFamily="34" charset="0"/>
              </a:rPr>
              <a:t>b____________my</a:t>
            </a:r>
            <a:endParaRPr lang="en-US" dirty="0" smtClean="0">
              <a:latin typeface="Arial Black" panose="020B0A04020102020204" pitchFamily="34" charset="0"/>
            </a:endParaRPr>
          </a:p>
          <a:p>
            <a:r>
              <a:rPr lang="en-US" dirty="0">
                <a:latin typeface="Arial Black" panose="020B0A04020102020204" pitchFamily="34" charset="0"/>
              </a:rPr>
              <a:t> </a:t>
            </a:r>
            <a:r>
              <a:rPr lang="en-US" dirty="0" smtClean="0">
                <a:latin typeface="Arial Black" panose="020B0A04020102020204" pitchFamily="34" charset="0"/>
              </a:rPr>
              <a:t>    c_____________</a:t>
            </a:r>
          </a:p>
          <a:p>
            <a:r>
              <a:rPr lang="en-US" dirty="0" smtClean="0">
                <a:latin typeface="Arial Black" panose="020B0A04020102020204" pitchFamily="34" charset="0"/>
              </a:rPr>
              <a:t>6.  Did Jesus build more than one church?</a:t>
            </a:r>
            <a:endParaRPr lang="en-US" dirty="0">
              <a:latin typeface="Arial Black" panose="020B0A04020102020204" pitchFamily="34" charset="0"/>
            </a:endParaRPr>
          </a:p>
        </p:txBody>
      </p:sp>
    </p:spTree>
    <p:extLst>
      <p:ext uri="{BB962C8B-B14F-4D97-AF65-F5344CB8AC3E}">
        <p14:creationId xmlns:p14="http://schemas.microsoft.com/office/powerpoint/2010/main" val="2126506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232" y="1259305"/>
            <a:ext cx="3360821" cy="2735553"/>
          </a:xfrm>
          <a:prstGeom prst="rect">
            <a:avLst/>
          </a:prstGeom>
        </p:spPr>
      </p:pic>
      <p:sp>
        <p:nvSpPr>
          <p:cNvPr id="5" name="TextBox 4"/>
          <p:cNvSpPr txBox="1"/>
          <p:nvPr/>
        </p:nvSpPr>
        <p:spPr>
          <a:xfrm>
            <a:off x="441158" y="561473"/>
            <a:ext cx="11237495" cy="584775"/>
          </a:xfrm>
          <a:prstGeom prst="rect">
            <a:avLst/>
          </a:prstGeom>
          <a:noFill/>
        </p:spPr>
        <p:txBody>
          <a:bodyPr wrap="square" rtlCol="0">
            <a:spAutoFit/>
          </a:bodyPr>
          <a:lstStyle/>
          <a:p>
            <a:r>
              <a:rPr lang="en-US" sz="3200" dirty="0" smtClean="0">
                <a:solidFill>
                  <a:srgbClr val="C00000"/>
                </a:solidFill>
                <a:latin typeface="Arial Black" panose="020B0A04020102020204" pitchFamily="34" charset="0"/>
              </a:rPr>
              <a:t>TWO COMMISSIONS IN MATTHEW AND LUKE</a:t>
            </a:r>
            <a:endParaRPr lang="en-US" sz="3200" dirty="0">
              <a:solidFill>
                <a:srgbClr val="C00000"/>
              </a:solidFill>
              <a:latin typeface="Arial Black" panose="020B0A04020102020204" pitchFamily="34" charset="0"/>
            </a:endParaRPr>
          </a:p>
        </p:txBody>
      </p:sp>
      <p:sp>
        <p:nvSpPr>
          <p:cNvPr id="6" name="TextBox 5"/>
          <p:cNvSpPr txBox="1"/>
          <p:nvPr/>
        </p:nvSpPr>
        <p:spPr>
          <a:xfrm>
            <a:off x="280737" y="4243137"/>
            <a:ext cx="4499810" cy="2554545"/>
          </a:xfrm>
          <a:prstGeom prst="rect">
            <a:avLst/>
          </a:prstGeom>
          <a:noFill/>
        </p:spPr>
        <p:txBody>
          <a:bodyPr wrap="square" rtlCol="0">
            <a:spAutoFit/>
          </a:bodyPr>
          <a:lstStyle/>
          <a:p>
            <a:r>
              <a:rPr lang="en-US" sz="1600" u="sng" dirty="0" smtClean="0">
                <a:latin typeface="Arial Black" panose="020B0A04020102020204" pitchFamily="34" charset="0"/>
              </a:rPr>
              <a:t>The limited commission (to Jews only)</a:t>
            </a:r>
          </a:p>
          <a:p>
            <a:r>
              <a:rPr lang="en-US" sz="1600" dirty="0">
                <a:latin typeface="Arial Black" panose="020B0A04020102020204" pitchFamily="34" charset="0"/>
              </a:rPr>
              <a:t> </a:t>
            </a:r>
            <a:r>
              <a:rPr lang="en-US" sz="1600" dirty="0" smtClean="0">
                <a:latin typeface="Arial Black" panose="020B0A04020102020204" pitchFamily="34" charset="0"/>
              </a:rPr>
              <a:t>    After the disciples had been with Jesus for a time, He called them together.  “I give you My power,” He said. “God to the people of Israel, (Jews only).  Be good shepherds to them for they are like lost sheep.  Heal the sick.  Give dead people life again.  And tell people that the kingdom of heaven is coming soon!”</a:t>
            </a:r>
            <a:endParaRPr lang="en-US" sz="1600" dirty="0">
              <a:latin typeface="Arial Black" panose="020B0A040201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900863" y="1326916"/>
            <a:ext cx="3318096" cy="2735553"/>
          </a:xfrm>
          <a:prstGeom prst="rect">
            <a:avLst/>
          </a:prstGeom>
        </p:spPr>
      </p:pic>
      <p:sp>
        <p:nvSpPr>
          <p:cNvPr id="8" name="TextBox 7"/>
          <p:cNvSpPr txBox="1"/>
          <p:nvPr/>
        </p:nvSpPr>
        <p:spPr>
          <a:xfrm>
            <a:off x="8341895" y="1387642"/>
            <a:ext cx="3721768" cy="2800767"/>
          </a:xfrm>
          <a:prstGeom prst="rect">
            <a:avLst/>
          </a:prstGeom>
          <a:noFill/>
        </p:spPr>
        <p:txBody>
          <a:bodyPr wrap="square" rtlCol="0">
            <a:spAutoFit/>
          </a:bodyPr>
          <a:lstStyle/>
          <a:p>
            <a:r>
              <a:rPr lang="en-US" sz="1600" u="sng" dirty="0" smtClean="0">
                <a:latin typeface="Arial Black" panose="020B0A04020102020204" pitchFamily="34" charset="0"/>
              </a:rPr>
              <a:t>The Great Commission (To Both Jews and Gentiles)</a:t>
            </a:r>
          </a:p>
          <a:p>
            <a:r>
              <a:rPr lang="en-US" sz="1600" dirty="0">
                <a:latin typeface="Arial Black" panose="020B0A04020102020204" pitchFamily="34" charset="0"/>
              </a:rPr>
              <a:t> </a:t>
            </a:r>
            <a:r>
              <a:rPr lang="en-US" sz="1600" dirty="0" smtClean="0">
                <a:latin typeface="Arial Black" panose="020B0A04020102020204" pitchFamily="34" charset="0"/>
              </a:rPr>
              <a:t>    After Jesus had risen from the dead the eleven followers went to Galilee to the mountain where Jesus told them to go.  On the mountain the followers saw Jesus.  They worshiped Him.  But some of the followers did not believe that it was really Jesus.   </a:t>
            </a:r>
          </a:p>
        </p:txBody>
      </p:sp>
      <p:sp>
        <p:nvSpPr>
          <p:cNvPr id="9" name="TextBox 8"/>
          <p:cNvSpPr txBox="1"/>
          <p:nvPr/>
        </p:nvSpPr>
        <p:spPr>
          <a:xfrm>
            <a:off x="5325980" y="4303863"/>
            <a:ext cx="6737684" cy="1569660"/>
          </a:xfrm>
          <a:prstGeom prst="rect">
            <a:avLst/>
          </a:prstGeom>
          <a:noFill/>
        </p:spPr>
        <p:txBody>
          <a:bodyPr wrap="square" rtlCol="0">
            <a:spAutoFit/>
          </a:bodyPr>
          <a:lstStyle/>
          <a:p>
            <a:r>
              <a:rPr lang="en-US" sz="1600" dirty="0" smtClean="0">
                <a:latin typeface="Arial Black" panose="020B0A04020102020204" pitchFamily="34" charset="0"/>
              </a:rPr>
              <a:t>So He came to them and said, “All authority in heaven and on earth is given to me.  So go and </a:t>
            </a:r>
            <a:r>
              <a:rPr lang="en-US" sz="1600" u="sng" dirty="0" smtClean="0">
                <a:latin typeface="Arial Black" panose="020B0A04020102020204" pitchFamily="34" charset="0"/>
              </a:rPr>
              <a:t>make followers of all people in the world.</a:t>
            </a:r>
            <a:r>
              <a:rPr lang="en-US" sz="1600" dirty="0" smtClean="0">
                <a:latin typeface="Arial Black" panose="020B0A04020102020204" pitchFamily="34" charset="0"/>
              </a:rPr>
              <a:t>  Baptize them in the name of the Father and the Son and the Holy Spirit.  Teach them to obey everything that I have told you to do.  And surely I am with you always, even to the very end of the age.” </a:t>
            </a:r>
            <a:endParaRPr lang="en-US" sz="1600" dirty="0">
              <a:latin typeface="Arial Black" panose="020B0A04020102020204" pitchFamily="34" charset="0"/>
            </a:endParaRPr>
          </a:p>
        </p:txBody>
      </p:sp>
      <p:sp>
        <p:nvSpPr>
          <p:cNvPr id="10" name="TextBox 9"/>
          <p:cNvSpPr txBox="1"/>
          <p:nvPr/>
        </p:nvSpPr>
        <p:spPr>
          <a:xfrm>
            <a:off x="1580147" y="2326105"/>
            <a:ext cx="1941095" cy="461665"/>
          </a:xfrm>
          <a:prstGeom prst="rect">
            <a:avLst/>
          </a:prstGeom>
          <a:noFill/>
        </p:spPr>
        <p:txBody>
          <a:bodyPr wrap="square" rtlCol="0">
            <a:spAutoFit/>
          </a:bodyPr>
          <a:lstStyle/>
          <a:p>
            <a:r>
              <a:rPr lang="en-US" sz="1200" dirty="0" smtClean="0">
                <a:latin typeface="Arial Black" panose="020B0A04020102020204" pitchFamily="34" charset="0"/>
              </a:rPr>
              <a:t>MATTHEW 10:5-7</a:t>
            </a:r>
          </a:p>
          <a:p>
            <a:r>
              <a:rPr lang="en-US" sz="1200" dirty="0" smtClean="0">
                <a:latin typeface="Arial Black" panose="020B0A04020102020204" pitchFamily="34" charset="0"/>
              </a:rPr>
              <a:t>     LUKE 10:1-9</a:t>
            </a:r>
            <a:endParaRPr lang="en-US" sz="1200" dirty="0">
              <a:latin typeface="Arial Black" panose="020B0A04020102020204" pitchFamily="34" charset="0"/>
            </a:endParaRPr>
          </a:p>
        </p:txBody>
      </p:sp>
      <p:sp>
        <p:nvSpPr>
          <p:cNvPr id="11" name="TextBox 10"/>
          <p:cNvSpPr txBox="1"/>
          <p:nvPr/>
        </p:nvSpPr>
        <p:spPr>
          <a:xfrm>
            <a:off x="1275347" y="2914259"/>
            <a:ext cx="2458452" cy="461665"/>
          </a:xfrm>
          <a:prstGeom prst="rect">
            <a:avLst/>
          </a:prstGeom>
          <a:noFill/>
        </p:spPr>
        <p:txBody>
          <a:bodyPr wrap="square" rtlCol="0">
            <a:spAutoFit/>
          </a:bodyPr>
          <a:lstStyle/>
          <a:p>
            <a:r>
              <a:rPr lang="en-US" sz="1200" u="sng" dirty="0" smtClean="0">
                <a:latin typeface="Arial Black" panose="020B0A04020102020204" pitchFamily="34" charset="0"/>
              </a:rPr>
              <a:t>THE LIMITED COMMISSION</a:t>
            </a:r>
            <a:r>
              <a:rPr lang="en-US" sz="1200" dirty="0" smtClean="0">
                <a:latin typeface="Arial Black" panose="020B0A04020102020204" pitchFamily="34" charset="0"/>
              </a:rPr>
              <a:t> </a:t>
            </a:r>
          </a:p>
          <a:p>
            <a:r>
              <a:rPr lang="en-US" sz="1200" dirty="0">
                <a:latin typeface="Arial Black" panose="020B0A04020102020204" pitchFamily="34" charset="0"/>
              </a:rPr>
              <a:t> </a:t>
            </a:r>
            <a:r>
              <a:rPr lang="en-US" sz="1200" dirty="0" smtClean="0">
                <a:latin typeface="Arial Black" panose="020B0A04020102020204" pitchFamily="34" charset="0"/>
              </a:rPr>
              <a:t>  (TO JEWS ONLY)</a:t>
            </a:r>
            <a:endParaRPr lang="en-US" sz="1200" u="sng" dirty="0">
              <a:latin typeface="Arial Black" panose="020B0A04020102020204" pitchFamily="34" charset="0"/>
            </a:endParaRPr>
          </a:p>
        </p:txBody>
      </p:sp>
      <p:sp>
        <p:nvSpPr>
          <p:cNvPr id="12" name="TextBox 11"/>
          <p:cNvSpPr txBox="1"/>
          <p:nvPr/>
        </p:nvSpPr>
        <p:spPr>
          <a:xfrm>
            <a:off x="5494421" y="2473863"/>
            <a:ext cx="2093495" cy="461665"/>
          </a:xfrm>
          <a:prstGeom prst="rect">
            <a:avLst/>
          </a:prstGeom>
          <a:noFill/>
        </p:spPr>
        <p:txBody>
          <a:bodyPr wrap="square" rtlCol="0">
            <a:spAutoFit/>
          </a:bodyPr>
          <a:lstStyle/>
          <a:p>
            <a:r>
              <a:rPr lang="en-US" sz="1200" dirty="0" smtClean="0">
                <a:latin typeface="Arial Black" panose="020B0A04020102020204" pitchFamily="34" charset="0"/>
              </a:rPr>
              <a:t>MATTHEW 28:18-20</a:t>
            </a:r>
          </a:p>
          <a:p>
            <a:r>
              <a:rPr lang="en-US" sz="1200" dirty="0" smtClean="0">
                <a:latin typeface="Arial Black" panose="020B0A04020102020204" pitchFamily="34" charset="0"/>
              </a:rPr>
              <a:t>      LUKE 24:44-48</a:t>
            </a:r>
            <a:endParaRPr lang="en-US" sz="1200" dirty="0">
              <a:latin typeface="Arial Black" panose="020B0A04020102020204" pitchFamily="34" charset="0"/>
            </a:endParaRPr>
          </a:p>
        </p:txBody>
      </p:sp>
      <p:sp>
        <p:nvSpPr>
          <p:cNvPr id="13" name="TextBox 12"/>
          <p:cNvSpPr txBox="1"/>
          <p:nvPr/>
        </p:nvSpPr>
        <p:spPr>
          <a:xfrm>
            <a:off x="5325980" y="2991852"/>
            <a:ext cx="2382252" cy="276999"/>
          </a:xfrm>
          <a:prstGeom prst="rect">
            <a:avLst/>
          </a:prstGeom>
          <a:noFill/>
        </p:spPr>
        <p:txBody>
          <a:bodyPr wrap="square" rtlCol="0">
            <a:spAutoFit/>
          </a:bodyPr>
          <a:lstStyle/>
          <a:p>
            <a:r>
              <a:rPr lang="en-US" sz="1200" u="sng" dirty="0" smtClean="0">
                <a:latin typeface="Arial Black" panose="020B0A04020102020204" pitchFamily="34" charset="0"/>
              </a:rPr>
              <a:t>THE GREAT COMMISSION</a:t>
            </a:r>
            <a:endParaRPr lang="en-US" sz="1200" u="sng" dirty="0">
              <a:latin typeface="Arial Black" panose="020B0A04020102020204" pitchFamily="34" charset="0"/>
            </a:endParaRPr>
          </a:p>
        </p:txBody>
      </p:sp>
      <p:sp>
        <p:nvSpPr>
          <p:cNvPr id="14" name="TextBox 13"/>
          <p:cNvSpPr txBox="1"/>
          <p:nvPr/>
        </p:nvSpPr>
        <p:spPr>
          <a:xfrm>
            <a:off x="5398168" y="3176922"/>
            <a:ext cx="2310064" cy="438582"/>
          </a:xfrm>
          <a:prstGeom prst="rect">
            <a:avLst/>
          </a:prstGeom>
          <a:noFill/>
        </p:spPr>
        <p:txBody>
          <a:bodyPr wrap="square" rtlCol="0">
            <a:spAutoFit/>
          </a:bodyPr>
          <a:lstStyle/>
          <a:p>
            <a:r>
              <a:rPr lang="en-US" sz="1050" dirty="0" smtClean="0">
                <a:latin typeface="Arial Black" panose="020B0A04020102020204" pitchFamily="34" charset="0"/>
              </a:rPr>
              <a:t>BOTH JEWS AND GENTILES</a:t>
            </a:r>
          </a:p>
          <a:p>
            <a:r>
              <a:rPr lang="en-US" sz="1200" dirty="0" smtClean="0">
                <a:latin typeface="Arial Black" panose="020B0A04020102020204" pitchFamily="34" charset="0"/>
              </a:rPr>
              <a:t>  (TO EVERY CREATURE)</a:t>
            </a:r>
            <a:endParaRPr lang="en-US" sz="1200" dirty="0">
              <a:latin typeface="Arial Black" panose="020B0A04020102020204" pitchFamily="34" charset="0"/>
            </a:endParaRPr>
          </a:p>
        </p:txBody>
      </p:sp>
    </p:spTree>
    <p:extLst>
      <p:ext uri="{BB962C8B-B14F-4D97-AF65-F5344CB8AC3E}">
        <p14:creationId xmlns:p14="http://schemas.microsoft.com/office/powerpoint/2010/main" val="2066761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591" y="513346"/>
            <a:ext cx="11526252" cy="646331"/>
          </a:xfrm>
          <a:prstGeom prst="rect">
            <a:avLst/>
          </a:prstGeom>
          <a:noFill/>
        </p:spPr>
        <p:txBody>
          <a:bodyPr wrap="square" rtlCol="0">
            <a:spAutoFit/>
          </a:bodyPr>
          <a:lstStyle/>
          <a:p>
            <a:r>
              <a:rPr lang="en-US" sz="3600" dirty="0" smtClean="0">
                <a:solidFill>
                  <a:srgbClr val="C00000"/>
                </a:solidFill>
                <a:latin typeface="Arial Black" panose="020B0A04020102020204" pitchFamily="34" charset="0"/>
              </a:rPr>
              <a:t>TWO COMMISSIONS IN MATTHEW AND LUKE</a:t>
            </a:r>
            <a:endParaRPr lang="en-US" sz="3600" dirty="0">
              <a:solidFill>
                <a:srgbClr val="C00000"/>
              </a:solidFill>
              <a:latin typeface="Arial Black" panose="020B0A04020102020204" pitchFamily="34" charset="0"/>
            </a:endParaRPr>
          </a:p>
        </p:txBody>
      </p:sp>
      <p:sp>
        <p:nvSpPr>
          <p:cNvPr id="3" name="TextBox 2"/>
          <p:cNvSpPr txBox="1"/>
          <p:nvPr/>
        </p:nvSpPr>
        <p:spPr>
          <a:xfrm>
            <a:off x="721894" y="1379620"/>
            <a:ext cx="10804358" cy="923330"/>
          </a:xfrm>
          <a:prstGeom prst="rect">
            <a:avLst/>
          </a:prstGeom>
          <a:noFill/>
        </p:spPr>
        <p:txBody>
          <a:bodyPr wrap="square" rtlCol="0">
            <a:spAutoFit/>
          </a:bodyPr>
          <a:lstStyle/>
          <a:p>
            <a:pPr marL="342900" indent="-342900">
              <a:buAutoNum type="alphaUcPeriod"/>
            </a:pPr>
            <a:r>
              <a:rPr lang="en-US" dirty="0" smtClean="0">
                <a:latin typeface="Arial Black" panose="020B0A04020102020204" pitchFamily="34" charset="0"/>
              </a:rPr>
              <a:t>The limited Commission (to Jews only)</a:t>
            </a:r>
          </a:p>
          <a:p>
            <a:pPr marL="342900" indent="-342900">
              <a:buAutoNum type="alphaUcPeriod"/>
            </a:pPr>
            <a:r>
              <a:rPr lang="en-US" dirty="0" smtClean="0">
                <a:latin typeface="Arial Black" panose="020B0A04020102020204" pitchFamily="34" charset="0"/>
              </a:rPr>
              <a:t>The Great commission (to every creature)</a:t>
            </a:r>
          </a:p>
          <a:p>
            <a:pPr marL="342900" indent="-342900">
              <a:buAutoNum type="alphaUcPeriod"/>
            </a:pPr>
            <a:r>
              <a:rPr lang="en-US" dirty="0" smtClean="0">
                <a:latin typeface="Arial Black" panose="020B0A04020102020204" pitchFamily="34" charset="0"/>
              </a:rPr>
              <a:t>Both of the above</a:t>
            </a:r>
            <a:endParaRPr lang="en-US" dirty="0">
              <a:latin typeface="Arial Black" panose="020B0A04020102020204" pitchFamily="34" charset="0"/>
            </a:endParaRPr>
          </a:p>
        </p:txBody>
      </p:sp>
      <p:sp>
        <p:nvSpPr>
          <p:cNvPr id="4" name="TextBox 3"/>
          <p:cNvSpPr txBox="1"/>
          <p:nvPr/>
        </p:nvSpPr>
        <p:spPr>
          <a:xfrm>
            <a:off x="537411" y="2522893"/>
            <a:ext cx="10900611" cy="3970318"/>
          </a:xfrm>
          <a:prstGeom prst="rect">
            <a:avLst/>
          </a:prstGeom>
          <a:noFill/>
        </p:spPr>
        <p:txBody>
          <a:bodyPr wrap="square" rtlCol="0">
            <a:spAutoFit/>
          </a:bodyPr>
          <a:lstStyle/>
          <a:p>
            <a:pPr marL="342900" indent="-342900">
              <a:buAutoNum type="arabicPeriod"/>
            </a:pPr>
            <a:r>
              <a:rPr lang="en-US" dirty="0" smtClean="0">
                <a:latin typeface="Arial Black" panose="020B0A04020102020204" pitchFamily="34" charset="0"/>
              </a:rPr>
              <a:t>What are the two NT books that these commissions are found in?</a:t>
            </a:r>
          </a:p>
          <a:p>
            <a:pPr marL="342900" indent="-342900">
              <a:buAutoNum type="arabicPeriod"/>
            </a:pPr>
            <a:r>
              <a:rPr lang="en-US" dirty="0" smtClean="0">
                <a:latin typeface="Arial Black" panose="020B0A04020102020204" pitchFamily="34" charset="0"/>
              </a:rPr>
              <a:t>Was the limited commission to all the people?</a:t>
            </a:r>
          </a:p>
          <a:p>
            <a:pPr marL="342900" indent="-342900">
              <a:buAutoNum type="arabicPeriod"/>
            </a:pPr>
            <a:r>
              <a:rPr lang="en-US" dirty="0" smtClean="0">
                <a:latin typeface="Arial Black" panose="020B0A04020102020204" pitchFamily="34" charset="0"/>
              </a:rPr>
              <a:t>What group of people was the limited commission for?</a:t>
            </a:r>
          </a:p>
          <a:p>
            <a:pPr marL="342900" indent="-342900">
              <a:buAutoNum type="arabicPeriod"/>
            </a:pPr>
            <a:r>
              <a:rPr lang="en-US" dirty="0">
                <a:latin typeface="Arial Black" panose="020B0A04020102020204" pitchFamily="34" charset="0"/>
              </a:rPr>
              <a:t> </a:t>
            </a:r>
            <a:r>
              <a:rPr lang="en-US" dirty="0" smtClean="0">
                <a:latin typeface="Arial Black" panose="020B0A04020102020204" pitchFamily="34" charset="0"/>
              </a:rPr>
              <a:t>What did Jesus want the disciples to tell them---the </a:t>
            </a:r>
            <a:r>
              <a:rPr lang="en-US" dirty="0" err="1" smtClean="0">
                <a:latin typeface="Arial Black" panose="020B0A04020102020204" pitchFamily="34" charset="0"/>
              </a:rPr>
              <a:t>k_____________of</a:t>
            </a:r>
            <a:r>
              <a:rPr lang="en-US" dirty="0" smtClean="0">
                <a:latin typeface="Arial Black" panose="020B0A04020102020204" pitchFamily="34" charset="0"/>
              </a:rPr>
              <a:t> h___________</a:t>
            </a:r>
          </a:p>
          <a:p>
            <a:r>
              <a:rPr lang="en-US" dirty="0" smtClean="0">
                <a:latin typeface="Arial Black" panose="020B0A04020102020204" pitchFamily="34" charset="0"/>
              </a:rPr>
              <a:t>      is coming s__________!”</a:t>
            </a:r>
          </a:p>
          <a:p>
            <a:pPr marL="342900" indent="-342900">
              <a:buAutoNum type="arabicPeriod" startAt="5"/>
            </a:pPr>
            <a:r>
              <a:rPr lang="en-US" dirty="0" smtClean="0">
                <a:latin typeface="Arial Black" panose="020B0A04020102020204" pitchFamily="34" charset="0"/>
              </a:rPr>
              <a:t>What group of people was the GREAT COMMISSION for?</a:t>
            </a:r>
          </a:p>
          <a:p>
            <a:pPr marL="342900" indent="-342900">
              <a:buAutoNum type="arabicPeriod" startAt="5"/>
            </a:pPr>
            <a:r>
              <a:rPr lang="en-US" dirty="0">
                <a:latin typeface="Arial Black" panose="020B0A04020102020204" pitchFamily="34" charset="0"/>
              </a:rPr>
              <a:t> </a:t>
            </a:r>
            <a:r>
              <a:rPr lang="en-US" dirty="0" smtClean="0">
                <a:latin typeface="Arial Black" panose="020B0A04020102020204" pitchFamily="34" charset="0"/>
              </a:rPr>
              <a:t>When did this commission come into effect?----after J_________ had risen from the </a:t>
            </a:r>
          </a:p>
          <a:p>
            <a:r>
              <a:rPr lang="en-US" dirty="0" smtClean="0">
                <a:latin typeface="Arial Black" panose="020B0A04020102020204" pitchFamily="34" charset="0"/>
              </a:rPr>
              <a:t>      d___________</a:t>
            </a:r>
          </a:p>
          <a:p>
            <a:pPr marL="342900" indent="-342900">
              <a:buAutoNum type="arabicPeriod" startAt="7"/>
            </a:pPr>
            <a:r>
              <a:rPr lang="en-US" dirty="0" smtClean="0">
                <a:latin typeface="Arial Black" panose="020B0A04020102020204" pitchFamily="34" charset="0"/>
              </a:rPr>
              <a:t>Did all the disciples believe it was really Jesus on the mountain where Jesus told</a:t>
            </a:r>
          </a:p>
          <a:p>
            <a:r>
              <a:rPr lang="en-US" dirty="0" smtClean="0">
                <a:latin typeface="Arial Black" panose="020B0A04020102020204" pitchFamily="34" charset="0"/>
              </a:rPr>
              <a:t>      them to go?</a:t>
            </a:r>
          </a:p>
          <a:p>
            <a:pPr marL="342900" indent="-342900">
              <a:buAutoNum type="arabicPeriod" startAt="8"/>
            </a:pPr>
            <a:r>
              <a:rPr lang="en-US" dirty="0" smtClean="0">
                <a:latin typeface="Arial Black" panose="020B0A04020102020204" pitchFamily="34" charset="0"/>
              </a:rPr>
              <a:t>Jesus told them to go where and make followers</a:t>
            </a:r>
          </a:p>
          <a:p>
            <a:pPr marL="342900" indent="-342900">
              <a:buAutoNum type="arabicPeriod" startAt="8"/>
            </a:pPr>
            <a:r>
              <a:rPr lang="en-US" dirty="0">
                <a:latin typeface="Arial Black" panose="020B0A04020102020204" pitchFamily="34" charset="0"/>
              </a:rPr>
              <a:t> </a:t>
            </a:r>
            <a:r>
              <a:rPr lang="en-US" dirty="0" smtClean="0">
                <a:latin typeface="Arial Black" panose="020B0A04020102020204" pitchFamily="34" charset="0"/>
              </a:rPr>
              <a:t>What did Jesus tell them to do after they were made followers?</a:t>
            </a:r>
          </a:p>
          <a:p>
            <a:pPr marL="342900" indent="-342900">
              <a:buAutoNum type="arabicPeriod" startAt="8"/>
            </a:pPr>
            <a:r>
              <a:rPr lang="en-US" dirty="0">
                <a:latin typeface="Arial Black" panose="020B0A04020102020204" pitchFamily="34" charset="0"/>
              </a:rPr>
              <a:t> </a:t>
            </a:r>
            <a:r>
              <a:rPr lang="en-US" dirty="0" smtClean="0">
                <a:latin typeface="Arial Black" panose="020B0A04020102020204" pitchFamily="34" charset="0"/>
              </a:rPr>
              <a:t>In whose name were they the baptize the followers?</a:t>
            </a:r>
          </a:p>
          <a:p>
            <a:pPr marL="342900" indent="-342900">
              <a:buAutoNum type="arabicPeriod" startAt="8"/>
            </a:pPr>
            <a:r>
              <a:rPr lang="en-US" dirty="0">
                <a:latin typeface="Arial Black" panose="020B0A04020102020204" pitchFamily="34" charset="0"/>
              </a:rPr>
              <a:t> </a:t>
            </a:r>
            <a:r>
              <a:rPr lang="en-US" dirty="0" smtClean="0">
                <a:latin typeface="Arial Black" panose="020B0A04020102020204" pitchFamily="34" charset="0"/>
              </a:rPr>
              <a:t>How long did Jesus tell them he would be with them?</a:t>
            </a:r>
            <a:endParaRPr lang="en-US" dirty="0">
              <a:latin typeface="Arial Black" panose="020B0A04020102020204" pitchFamily="34" charset="0"/>
            </a:endParaRPr>
          </a:p>
        </p:txBody>
      </p:sp>
    </p:spTree>
    <p:extLst>
      <p:ext uri="{BB962C8B-B14F-4D97-AF65-F5344CB8AC3E}">
        <p14:creationId xmlns:p14="http://schemas.microsoft.com/office/powerpoint/2010/main" val="4208600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0021" y="328862"/>
            <a:ext cx="10772274" cy="707886"/>
          </a:xfrm>
          <a:prstGeom prst="rect">
            <a:avLst/>
          </a:prstGeom>
          <a:noFill/>
        </p:spPr>
        <p:txBody>
          <a:bodyPr wrap="square" rtlCol="0">
            <a:spAutoFit/>
          </a:bodyPr>
          <a:lstStyle/>
          <a:p>
            <a:r>
              <a:rPr lang="en-US" sz="2000" dirty="0" smtClean="0">
                <a:solidFill>
                  <a:srgbClr val="C00000"/>
                </a:solidFill>
                <a:latin typeface="Arial Black" panose="020B0A04020102020204" pitchFamily="34" charset="0"/>
              </a:rPr>
              <a:t>IN WHAT NEW TESTAMENT BOOK AND CHAPTER ARE THE NAMES OF THE</a:t>
            </a:r>
          </a:p>
          <a:p>
            <a:r>
              <a:rPr lang="en-US" sz="2000" dirty="0">
                <a:solidFill>
                  <a:srgbClr val="C00000"/>
                </a:solidFill>
                <a:latin typeface="Arial Black" panose="020B0A04020102020204" pitchFamily="34" charset="0"/>
              </a:rPr>
              <a:t> </a:t>
            </a:r>
            <a:r>
              <a:rPr lang="en-US" sz="2000" dirty="0" smtClean="0">
                <a:solidFill>
                  <a:srgbClr val="C00000"/>
                </a:solidFill>
                <a:latin typeface="Arial Black" panose="020B0A04020102020204" pitchFamily="34" charset="0"/>
              </a:rPr>
              <a:t>                                   APOSTLES FOUND IN?</a:t>
            </a:r>
            <a:endParaRPr lang="en-US" sz="2000" dirty="0">
              <a:solidFill>
                <a:srgbClr val="C00000"/>
              </a:solidFill>
              <a:latin typeface="Arial Black" panose="020B0A04020102020204" pitchFamily="34" charset="0"/>
            </a:endParaRPr>
          </a:p>
        </p:txBody>
      </p:sp>
      <p:pic>
        <p:nvPicPr>
          <p:cNvPr id="11" name="Picture 10"/>
          <p:cNvPicPr>
            <a:picLocks noChangeAspect="1"/>
          </p:cNvPicPr>
          <p:nvPr/>
        </p:nvPicPr>
        <p:blipFill>
          <a:blip r:embed="rId2"/>
          <a:stretch>
            <a:fillRect/>
          </a:stretch>
        </p:blipFill>
        <p:spPr>
          <a:xfrm rot="16200000" flipH="1" flipV="1">
            <a:off x="1620280" y="296305"/>
            <a:ext cx="4722341" cy="7639049"/>
          </a:xfrm>
          <a:prstGeom prst="rect">
            <a:avLst/>
          </a:prstGeom>
        </p:spPr>
      </p:pic>
      <p:sp>
        <p:nvSpPr>
          <p:cNvPr id="12" name="TextBox 11"/>
          <p:cNvSpPr txBox="1"/>
          <p:nvPr/>
        </p:nvSpPr>
        <p:spPr>
          <a:xfrm>
            <a:off x="8105776" y="1036748"/>
            <a:ext cx="3790950" cy="5816977"/>
          </a:xfrm>
          <a:prstGeom prst="rect">
            <a:avLst/>
          </a:prstGeom>
          <a:noFill/>
        </p:spPr>
        <p:txBody>
          <a:bodyPr wrap="square" rtlCol="0">
            <a:spAutoFit/>
          </a:bodyPr>
          <a:lstStyle/>
          <a:p>
            <a:r>
              <a:rPr lang="en-US" dirty="0" smtClean="0">
                <a:latin typeface="Arial Black" panose="020B0A04020102020204" pitchFamily="34" charset="0"/>
              </a:rPr>
              <a:t>     MATTHEW 10:2-4</a:t>
            </a:r>
          </a:p>
          <a:p>
            <a:r>
              <a:rPr lang="en-US" dirty="0">
                <a:latin typeface="Arial Black" panose="020B0A04020102020204" pitchFamily="34" charset="0"/>
              </a:rPr>
              <a:t> </a:t>
            </a:r>
            <a:r>
              <a:rPr lang="en-US" dirty="0" smtClean="0">
                <a:latin typeface="Arial Black" panose="020B0A04020102020204" pitchFamily="34" charset="0"/>
              </a:rPr>
              <a:t>   </a:t>
            </a:r>
            <a:r>
              <a:rPr lang="en-US" sz="1600" dirty="0" smtClean="0">
                <a:latin typeface="Arial Black" panose="020B0A04020102020204" pitchFamily="34" charset="0"/>
              </a:rPr>
              <a:t>Jesus called his twelve followers together.  He game them power over evil spirits and power to heal every kind of disease and sickness.  These are the names of the twelve apostles:</a:t>
            </a:r>
          </a:p>
          <a:p>
            <a:r>
              <a:rPr lang="en-US" sz="1600" dirty="0">
                <a:latin typeface="Arial Black" panose="020B0A04020102020204" pitchFamily="34" charset="0"/>
              </a:rPr>
              <a:t> </a:t>
            </a:r>
            <a:r>
              <a:rPr lang="en-US" sz="1600" dirty="0" smtClean="0">
                <a:latin typeface="Arial Black" panose="020B0A04020102020204" pitchFamily="34" charset="0"/>
              </a:rPr>
              <a:t> Peter</a:t>
            </a:r>
          </a:p>
          <a:p>
            <a:r>
              <a:rPr lang="en-US" sz="1600" dirty="0">
                <a:latin typeface="Arial Black" panose="020B0A04020102020204" pitchFamily="34" charset="0"/>
              </a:rPr>
              <a:t> </a:t>
            </a:r>
            <a:r>
              <a:rPr lang="en-US" sz="1600" dirty="0" smtClean="0">
                <a:latin typeface="Arial Black" panose="020B0A04020102020204" pitchFamily="34" charset="0"/>
              </a:rPr>
              <a:t> Andrew, (brother of Peter)</a:t>
            </a:r>
          </a:p>
          <a:p>
            <a:r>
              <a:rPr lang="en-US" sz="1600" dirty="0">
                <a:latin typeface="Arial Black" panose="020B0A04020102020204" pitchFamily="34" charset="0"/>
              </a:rPr>
              <a:t> </a:t>
            </a:r>
            <a:r>
              <a:rPr lang="en-US" sz="1600" dirty="0" smtClean="0">
                <a:latin typeface="Arial Black" panose="020B0A04020102020204" pitchFamily="34" charset="0"/>
              </a:rPr>
              <a:t> James, (son of Zebedee)</a:t>
            </a:r>
          </a:p>
          <a:p>
            <a:r>
              <a:rPr lang="en-US" sz="1600" dirty="0">
                <a:latin typeface="Arial Black" panose="020B0A04020102020204" pitchFamily="34" charset="0"/>
              </a:rPr>
              <a:t> </a:t>
            </a:r>
            <a:r>
              <a:rPr lang="en-US" sz="1600" dirty="0" smtClean="0">
                <a:latin typeface="Arial Black" panose="020B0A04020102020204" pitchFamily="34" charset="0"/>
              </a:rPr>
              <a:t> John, (brother of James)</a:t>
            </a:r>
          </a:p>
          <a:p>
            <a:r>
              <a:rPr lang="en-US" sz="1600" dirty="0">
                <a:latin typeface="Arial Black" panose="020B0A04020102020204" pitchFamily="34" charset="0"/>
              </a:rPr>
              <a:t> </a:t>
            </a:r>
            <a:r>
              <a:rPr lang="en-US" sz="1600" dirty="0" smtClean="0">
                <a:latin typeface="Arial Black" panose="020B0A04020102020204" pitchFamily="34" charset="0"/>
              </a:rPr>
              <a:t> Philip</a:t>
            </a:r>
          </a:p>
          <a:p>
            <a:r>
              <a:rPr lang="en-US" sz="1600" dirty="0" smtClean="0">
                <a:latin typeface="Arial Black" panose="020B0A04020102020204" pitchFamily="34" charset="0"/>
              </a:rPr>
              <a:t>  Bartholomew</a:t>
            </a:r>
          </a:p>
          <a:p>
            <a:r>
              <a:rPr lang="en-US" sz="1600" dirty="0">
                <a:latin typeface="Arial Black" panose="020B0A04020102020204" pitchFamily="34" charset="0"/>
              </a:rPr>
              <a:t> </a:t>
            </a:r>
            <a:r>
              <a:rPr lang="en-US" sz="1600" dirty="0" smtClean="0">
                <a:latin typeface="Arial Black" panose="020B0A04020102020204" pitchFamily="34" charset="0"/>
              </a:rPr>
              <a:t> Thomas</a:t>
            </a:r>
          </a:p>
          <a:p>
            <a:r>
              <a:rPr lang="en-US" sz="1600" dirty="0">
                <a:latin typeface="Arial Black" panose="020B0A04020102020204" pitchFamily="34" charset="0"/>
              </a:rPr>
              <a:t> </a:t>
            </a:r>
            <a:r>
              <a:rPr lang="en-US" sz="1600" dirty="0" smtClean="0">
                <a:latin typeface="Arial Black" panose="020B0A04020102020204" pitchFamily="34" charset="0"/>
              </a:rPr>
              <a:t> Matthew, (tax collector)</a:t>
            </a:r>
          </a:p>
          <a:p>
            <a:r>
              <a:rPr lang="en-US" sz="1600" dirty="0">
                <a:latin typeface="Arial Black" panose="020B0A04020102020204" pitchFamily="34" charset="0"/>
              </a:rPr>
              <a:t> </a:t>
            </a:r>
            <a:r>
              <a:rPr lang="en-US" sz="1600" dirty="0" smtClean="0">
                <a:latin typeface="Arial Black" panose="020B0A04020102020204" pitchFamily="34" charset="0"/>
              </a:rPr>
              <a:t> James, (son of </a:t>
            </a:r>
            <a:r>
              <a:rPr lang="en-US" sz="1600" dirty="0" err="1" smtClean="0">
                <a:latin typeface="Arial Black" panose="020B0A04020102020204" pitchFamily="34" charset="0"/>
              </a:rPr>
              <a:t>Alphaeus</a:t>
            </a:r>
            <a:r>
              <a:rPr lang="en-US" sz="1600" dirty="0" smtClean="0">
                <a:latin typeface="Arial Black" panose="020B0A04020102020204" pitchFamily="34" charset="0"/>
              </a:rPr>
              <a:t>)</a:t>
            </a:r>
          </a:p>
          <a:p>
            <a:r>
              <a:rPr lang="en-US" sz="1600" dirty="0">
                <a:latin typeface="Arial Black" panose="020B0A04020102020204" pitchFamily="34" charset="0"/>
              </a:rPr>
              <a:t> </a:t>
            </a:r>
            <a:r>
              <a:rPr lang="en-US" sz="1600" dirty="0" smtClean="0">
                <a:latin typeface="Arial Black" panose="020B0A04020102020204" pitchFamily="34" charset="0"/>
              </a:rPr>
              <a:t> Thaddaeus</a:t>
            </a:r>
          </a:p>
          <a:p>
            <a:r>
              <a:rPr lang="en-US" sz="1600" dirty="0">
                <a:latin typeface="Arial Black" panose="020B0A04020102020204" pitchFamily="34" charset="0"/>
              </a:rPr>
              <a:t> </a:t>
            </a:r>
            <a:r>
              <a:rPr lang="en-US" sz="1600" dirty="0" smtClean="0">
                <a:latin typeface="Arial Black" panose="020B0A04020102020204" pitchFamily="34" charset="0"/>
              </a:rPr>
              <a:t>  Simon (the Zealot)</a:t>
            </a:r>
          </a:p>
          <a:p>
            <a:r>
              <a:rPr lang="en-US" sz="1600" dirty="0">
                <a:latin typeface="Arial Black" panose="020B0A04020102020204" pitchFamily="34" charset="0"/>
              </a:rPr>
              <a:t> </a:t>
            </a:r>
            <a:r>
              <a:rPr lang="en-US" sz="1600" dirty="0" smtClean="0">
                <a:latin typeface="Arial Black" panose="020B0A04020102020204" pitchFamily="34" charset="0"/>
              </a:rPr>
              <a:t>  Judas Iscariot (one who</a:t>
            </a:r>
          </a:p>
          <a:p>
            <a:r>
              <a:rPr lang="en-US" sz="1600" dirty="0">
                <a:latin typeface="Arial Black" panose="020B0A04020102020204" pitchFamily="34" charset="0"/>
              </a:rPr>
              <a:t> </a:t>
            </a:r>
            <a:r>
              <a:rPr lang="en-US" sz="1600" dirty="0" smtClean="0">
                <a:latin typeface="Arial Black" panose="020B0A04020102020204" pitchFamily="34" charset="0"/>
              </a:rPr>
              <a:t>                      betrayed Jesus)</a:t>
            </a:r>
          </a:p>
          <a:p>
            <a:r>
              <a:rPr lang="en-US" sz="1600" dirty="0">
                <a:latin typeface="Arial Black" panose="020B0A04020102020204" pitchFamily="34" charset="0"/>
              </a:rPr>
              <a:t> </a:t>
            </a:r>
            <a:endParaRPr lang="en-US" sz="1600" dirty="0" smtClean="0">
              <a:latin typeface="Arial Black" panose="020B0A04020102020204" pitchFamily="34" charset="0"/>
            </a:endParaRPr>
          </a:p>
          <a:p>
            <a:endParaRPr lang="en-US" sz="1600" dirty="0">
              <a:latin typeface="Arial Black" panose="020B0A04020102020204" pitchFamily="34" charset="0"/>
            </a:endParaRPr>
          </a:p>
        </p:txBody>
      </p:sp>
    </p:spTree>
    <p:extLst>
      <p:ext uri="{BB962C8B-B14F-4D97-AF65-F5344CB8AC3E}">
        <p14:creationId xmlns:p14="http://schemas.microsoft.com/office/powerpoint/2010/main" val="2734249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825" y="85724"/>
            <a:ext cx="11963400" cy="6032421"/>
          </a:xfrm>
          <a:prstGeom prst="rect">
            <a:avLst/>
          </a:prstGeom>
          <a:noFill/>
        </p:spPr>
        <p:txBody>
          <a:bodyPr wrap="square" rtlCol="0">
            <a:spAutoFit/>
          </a:bodyPr>
          <a:lstStyle/>
          <a:p>
            <a:pPr algn="ctr"/>
            <a:r>
              <a:rPr lang="en-US" sz="4800" dirty="0" smtClean="0">
                <a:latin typeface="Arial Black" panose="020B0A04020102020204" pitchFamily="34" charset="0"/>
              </a:rPr>
              <a:t>SING THE APOSTLE SONG</a:t>
            </a:r>
          </a:p>
          <a:p>
            <a:pPr algn="ctr"/>
            <a:r>
              <a:rPr lang="en-US" sz="2000" dirty="0" smtClean="0">
                <a:latin typeface="Arial Black" panose="020B0A04020102020204" pitchFamily="34" charset="0"/>
              </a:rPr>
              <a:t>JESUS CALLED THEM ONE BY ONE</a:t>
            </a:r>
          </a:p>
          <a:p>
            <a:pPr algn="ctr"/>
            <a:r>
              <a:rPr lang="en-US" sz="1200" dirty="0" smtClean="0">
                <a:latin typeface="Arial Black" panose="020B0A04020102020204" pitchFamily="34" charset="0"/>
              </a:rPr>
              <a:t>Tune: (Jesus Loves Me)</a:t>
            </a:r>
          </a:p>
          <a:p>
            <a:endParaRPr lang="en-US" dirty="0" smtClean="0">
              <a:latin typeface="Arial Black" panose="020B0A04020102020204" pitchFamily="34" charset="0"/>
            </a:endParaRPr>
          </a:p>
          <a:p>
            <a:pPr algn="ctr"/>
            <a:r>
              <a:rPr lang="en-US" sz="2400" dirty="0" smtClean="0">
                <a:latin typeface="Arial Black" panose="020B0A04020102020204" pitchFamily="34" charset="0"/>
              </a:rPr>
              <a:t>Jesus called them one by one,</a:t>
            </a:r>
          </a:p>
          <a:p>
            <a:pPr algn="ctr"/>
            <a:r>
              <a:rPr lang="en-US" sz="2400" dirty="0" smtClean="0">
                <a:latin typeface="Arial Black" panose="020B0A04020102020204" pitchFamily="34" charset="0"/>
              </a:rPr>
              <a:t>Peter, Andrew, James, and John,</a:t>
            </a:r>
          </a:p>
          <a:p>
            <a:pPr algn="ctr"/>
            <a:r>
              <a:rPr lang="en-US" sz="2400" dirty="0" smtClean="0">
                <a:latin typeface="Arial Black" panose="020B0A04020102020204" pitchFamily="34" charset="0"/>
              </a:rPr>
              <a:t>Then came Philip, Thomas too,</a:t>
            </a:r>
          </a:p>
          <a:p>
            <a:pPr algn="ctr"/>
            <a:r>
              <a:rPr lang="en-US" sz="2400" dirty="0" smtClean="0">
                <a:latin typeface="Arial Black" panose="020B0A04020102020204" pitchFamily="34" charset="0"/>
              </a:rPr>
              <a:t>Matthew and Bartholomew,</a:t>
            </a:r>
          </a:p>
          <a:p>
            <a:pPr algn="ctr"/>
            <a:r>
              <a:rPr lang="en-US" sz="2400" dirty="0" smtClean="0">
                <a:latin typeface="Arial Black" panose="020B0A04020102020204" pitchFamily="34" charset="0"/>
              </a:rPr>
              <a:t>James the one they call the less,</a:t>
            </a:r>
          </a:p>
          <a:p>
            <a:pPr algn="ctr"/>
            <a:r>
              <a:rPr lang="en-US" sz="2400" dirty="0" smtClean="0">
                <a:latin typeface="Arial Black" panose="020B0A04020102020204" pitchFamily="34" charset="0"/>
              </a:rPr>
              <a:t>Simon also Thaddaeus,</a:t>
            </a:r>
          </a:p>
          <a:p>
            <a:pPr algn="ctr"/>
            <a:r>
              <a:rPr lang="en-US" sz="2400" dirty="0" smtClean="0">
                <a:latin typeface="Arial Black" panose="020B0A04020102020204" pitchFamily="34" charset="0"/>
              </a:rPr>
              <a:t>The twelfth disciple Judas’ made,</a:t>
            </a:r>
          </a:p>
          <a:p>
            <a:pPr algn="ctr"/>
            <a:r>
              <a:rPr lang="en-US" sz="2400" dirty="0" smtClean="0">
                <a:latin typeface="Arial Black" panose="020B0A04020102020204" pitchFamily="34" charset="0"/>
              </a:rPr>
              <a:t>Jesus was by him betrayed.</a:t>
            </a:r>
          </a:p>
          <a:p>
            <a:pPr algn="ctr"/>
            <a:r>
              <a:rPr lang="en-US" sz="2400" dirty="0" smtClean="0">
                <a:latin typeface="Arial Black" panose="020B0A04020102020204" pitchFamily="34" charset="0"/>
              </a:rPr>
              <a:t>Yes, Jesus call them,</a:t>
            </a:r>
          </a:p>
          <a:p>
            <a:pPr algn="ctr"/>
            <a:r>
              <a:rPr lang="en-US" sz="2400" dirty="0" smtClean="0">
                <a:latin typeface="Arial Black" panose="020B0A04020102020204" pitchFamily="34" charset="0"/>
              </a:rPr>
              <a:t>Yes, Jesus call them,</a:t>
            </a:r>
          </a:p>
          <a:p>
            <a:pPr algn="ctr"/>
            <a:r>
              <a:rPr lang="en-US" sz="2400" dirty="0" smtClean="0">
                <a:latin typeface="Arial Black" panose="020B0A04020102020204" pitchFamily="34" charset="0"/>
              </a:rPr>
              <a:t>Yes, Jesus call them,</a:t>
            </a:r>
          </a:p>
          <a:p>
            <a:pPr algn="ctr"/>
            <a:r>
              <a:rPr lang="en-US" sz="2400" dirty="0" smtClean="0">
                <a:latin typeface="Arial Black" panose="020B0A04020102020204" pitchFamily="34" charset="0"/>
              </a:rPr>
              <a:t>THE BIBLE TELLS US SO</a:t>
            </a:r>
            <a:endParaRPr lang="en-US" sz="2400" dirty="0">
              <a:latin typeface="Arial Black" panose="020B0A040201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405" y="958809"/>
            <a:ext cx="2143125" cy="2143125"/>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0395" y="958809"/>
            <a:ext cx="2143125" cy="2143125"/>
          </a:xfrm>
          <a:prstGeom prst="rect">
            <a:avLst/>
          </a:prstGeom>
        </p:spPr>
      </p:pic>
    </p:spTree>
    <p:extLst>
      <p:ext uri="{BB962C8B-B14F-4D97-AF65-F5344CB8AC3E}">
        <p14:creationId xmlns:p14="http://schemas.microsoft.com/office/powerpoint/2010/main" val="4165232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6714" y="556590"/>
            <a:ext cx="10992678" cy="400110"/>
          </a:xfrm>
          <a:prstGeom prst="rect">
            <a:avLst/>
          </a:prstGeom>
          <a:noFill/>
        </p:spPr>
        <p:txBody>
          <a:bodyPr wrap="square" rtlCol="0">
            <a:spAutoFit/>
          </a:bodyPr>
          <a:lstStyle/>
          <a:p>
            <a:pPr algn="ctr"/>
            <a:r>
              <a:rPr lang="en-US" sz="2000" dirty="0" smtClean="0">
                <a:solidFill>
                  <a:srgbClr val="C00000"/>
                </a:solidFill>
                <a:latin typeface="Arial Black" panose="020B0A04020102020204" pitchFamily="34" charset="0"/>
              </a:rPr>
              <a:t>NAMES OF APOSTLES FOUND IN WHAT BOOK OF NEW TESTAMENT?</a:t>
            </a:r>
            <a:endParaRPr lang="en-US" sz="2000" dirty="0">
              <a:solidFill>
                <a:srgbClr val="C00000"/>
              </a:solidFill>
              <a:latin typeface="Arial Black" panose="020B0A04020102020204" pitchFamily="34" charset="0"/>
            </a:endParaRPr>
          </a:p>
        </p:txBody>
      </p:sp>
      <p:sp>
        <p:nvSpPr>
          <p:cNvPr id="5" name="TextBox 4"/>
          <p:cNvSpPr txBox="1"/>
          <p:nvPr/>
        </p:nvSpPr>
        <p:spPr>
          <a:xfrm>
            <a:off x="894522" y="1282147"/>
            <a:ext cx="10167730" cy="4524315"/>
          </a:xfrm>
          <a:prstGeom prst="rect">
            <a:avLst/>
          </a:prstGeom>
          <a:noFill/>
        </p:spPr>
        <p:txBody>
          <a:bodyPr wrap="square" rtlCol="0">
            <a:spAutoFit/>
          </a:bodyPr>
          <a:lstStyle/>
          <a:p>
            <a:pPr marL="342900" indent="-342900">
              <a:buAutoNum type="alphaUcPeriod"/>
            </a:pPr>
            <a:r>
              <a:rPr lang="en-US" dirty="0" smtClean="0">
                <a:latin typeface="Arial Black" panose="020B0A04020102020204" pitchFamily="34" charset="0"/>
              </a:rPr>
              <a:t> Romans</a:t>
            </a:r>
          </a:p>
          <a:p>
            <a:pPr marL="342900" indent="-342900">
              <a:buAutoNum type="alphaUcPeriod"/>
            </a:pPr>
            <a:r>
              <a:rPr lang="en-US" dirty="0">
                <a:latin typeface="Arial Black" panose="020B0A04020102020204" pitchFamily="34" charset="0"/>
              </a:rPr>
              <a:t> </a:t>
            </a:r>
            <a:r>
              <a:rPr lang="en-US" dirty="0" smtClean="0">
                <a:latin typeface="Arial Black" panose="020B0A04020102020204" pitchFamily="34" charset="0"/>
              </a:rPr>
              <a:t>Hebrews</a:t>
            </a:r>
          </a:p>
          <a:p>
            <a:pPr marL="342900" indent="-342900">
              <a:buAutoNum type="alphaUcPeriod"/>
            </a:pPr>
            <a:r>
              <a:rPr lang="en-US" dirty="0">
                <a:latin typeface="Arial Black" panose="020B0A04020102020204" pitchFamily="34" charset="0"/>
              </a:rPr>
              <a:t> </a:t>
            </a:r>
            <a:r>
              <a:rPr lang="en-US" dirty="0" smtClean="0">
                <a:latin typeface="Arial Black" panose="020B0A04020102020204" pitchFamily="34" charset="0"/>
              </a:rPr>
              <a:t>Matthew</a:t>
            </a:r>
          </a:p>
          <a:p>
            <a:pPr marL="342900" indent="-342900">
              <a:buAutoNum type="alphaUcPeriod"/>
            </a:pPr>
            <a:endParaRPr lang="en-US" dirty="0">
              <a:latin typeface="Arial Black" panose="020B0A04020102020204" pitchFamily="34" charset="0"/>
            </a:endParaRPr>
          </a:p>
          <a:p>
            <a:pPr marL="342900" indent="-342900">
              <a:buAutoNum type="alphaUcPeriod"/>
            </a:pPr>
            <a:endParaRPr lang="en-US" dirty="0" smtClean="0">
              <a:latin typeface="Arial Black" panose="020B0A04020102020204" pitchFamily="34" charset="0"/>
            </a:endParaRPr>
          </a:p>
          <a:p>
            <a:pPr marL="342900" indent="-342900">
              <a:buAutoNum type="alphaUcPeriod"/>
            </a:pPr>
            <a:endParaRPr lang="en-US" dirty="0">
              <a:latin typeface="Arial Black" panose="020B0A04020102020204" pitchFamily="34" charset="0"/>
            </a:endParaRPr>
          </a:p>
          <a:p>
            <a:r>
              <a:rPr lang="en-US" dirty="0" smtClean="0">
                <a:latin typeface="Arial Black" panose="020B0A04020102020204" pitchFamily="34" charset="0"/>
              </a:rPr>
              <a:t>More facts about the Apostles:</a:t>
            </a:r>
          </a:p>
          <a:p>
            <a:pPr marL="342900" indent="-342900">
              <a:buAutoNum type="arabicPeriod"/>
            </a:pPr>
            <a:r>
              <a:rPr lang="en-US" dirty="0" smtClean="0">
                <a:latin typeface="Arial Black" panose="020B0A04020102020204" pitchFamily="34" charset="0"/>
              </a:rPr>
              <a:t>The word apostle means one sent</a:t>
            </a:r>
          </a:p>
          <a:p>
            <a:pPr marL="342900" indent="-342900">
              <a:buAutoNum type="arabicPeriod"/>
            </a:pPr>
            <a:r>
              <a:rPr lang="en-US" dirty="0" smtClean="0">
                <a:latin typeface="Arial Black" panose="020B0A04020102020204" pitchFamily="34" charset="0"/>
              </a:rPr>
              <a:t>The twelve apostles were men who were especially sent by Jesus to bear witness of His resurrection</a:t>
            </a:r>
          </a:p>
          <a:p>
            <a:pPr marL="342900" indent="-342900">
              <a:buAutoNum type="arabicPeriod"/>
            </a:pPr>
            <a:r>
              <a:rPr lang="en-US" dirty="0" smtClean="0">
                <a:latin typeface="Arial Black" panose="020B0A04020102020204" pitchFamily="34" charset="0"/>
              </a:rPr>
              <a:t>The apostles were part of the foundation of the church</a:t>
            </a:r>
          </a:p>
          <a:p>
            <a:pPr marL="342900" indent="-342900">
              <a:buAutoNum type="arabicPeriod"/>
            </a:pPr>
            <a:r>
              <a:rPr lang="en-US" dirty="0" smtClean="0">
                <a:latin typeface="Arial Black" panose="020B0A04020102020204" pitchFamily="34" charset="0"/>
              </a:rPr>
              <a:t>It was only through the laying on of an apostle’s hands that spiritual gifts were given</a:t>
            </a:r>
          </a:p>
          <a:p>
            <a:pPr marL="342900" indent="-342900">
              <a:buAutoNum type="arabicPeriod"/>
            </a:pPr>
            <a:r>
              <a:rPr lang="en-US" dirty="0" smtClean="0">
                <a:latin typeface="Arial Black" panose="020B0A04020102020204" pitchFamily="34" charset="0"/>
              </a:rPr>
              <a:t>Since obviously no apostles are alive today there can be no spiritual gifts today.</a:t>
            </a:r>
          </a:p>
          <a:p>
            <a:endParaRPr lang="en-US" dirty="0">
              <a:latin typeface="Arial Black" panose="020B0A04020102020204" pitchFamily="34" charset="0"/>
            </a:endParaRPr>
          </a:p>
        </p:txBody>
      </p:sp>
    </p:spTree>
    <p:extLst>
      <p:ext uri="{BB962C8B-B14F-4D97-AF65-F5344CB8AC3E}">
        <p14:creationId xmlns:p14="http://schemas.microsoft.com/office/powerpoint/2010/main" val="541712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7930" y="457199"/>
            <a:ext cx="11449879" cy="461665"/>
          </a:xfrm>
          <a:prstGeom prst="rect">
            <a:avLst/>
          </a:prstGeom>
          <a:noFill/>
        </p:spPr>
        <p:txBody>
          <a:bodyPr wrap="square" rtlCol="0">
            <a:spAutoFit/>
          </a:bodyPr>
          <a:lstStyle/>
          <a:p>
            <a:pPr algn="ctr"/>
            <a:r>
              <a:rPr lang="en-US" sz="2400" dirty="0" smtClean="0">
                <a:solidFill>
                  <a:srgbClr val="C00000"/>
                </a:solidFill>
                <a:latin typeface="Arial Black" panose="020B0A04020102020204" pitchFamily="34" charset="0"/>
              </a:rPr>
              <a:t>LOCATION OF JESUS’ TEACHING ON MARRIAGE AND DIVORCE</a:t>
            </a:r>
            <a:endParaRPr lang="en-US" sz="2400" dirty="0">
              <a:solidFill>
                <a:srgbClr val="C00000"/>
              </a:solidFill>
              <a:latin typeface="Arial Black" panose="020B0A04020102020204" pitchFamily="34" charset="0"/>
            </a:endParaRPr>
          </a:p>
        </p:txBody>
      </p:sp>
      <p:sp>
        <p:nvSpPr>
          <p:cNvPr id="6" name="Rectangle 5"/>
          <p:cNvSpPr/>
          <p:nvPr/>
        </p:nvSpPr>
        <p:spPr>
          <a:xfrm>
            <a:off x="3909562" y="918864"/>
            <a:ext cx="4114460"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C00000"/>
                </a:solidFill>
                <a:effectLst>
                  <a:outerShdw dist="38100" dir="2700000" algn="tl" rotWithShape="0">
                    <a:schemeClr val="accent2"/>
                  </a:outerShdw>
                </a:effectLst>
              </a:rPr>
              <a:t>MATTHEW 19</a:t>
            </a:r>
            <a:endParaRPr lang="en-US" sz="5400" b="1" cap="none" spc="0" dirty="0">
              <a:ln w="6600">
                <a:solidFill>
                  <a:schemeClr val="accent2"/>
                </a:solidFill>
                <a:prstDash val="solid"/>
              </a:ln>
              <a:solidFill>
                <a:srgbClr val="C00000"/>
              </a:solidFill>
              <a:effectLst>
                <a:outerShdw dist="38100" dir="2700000" algn="tl" rotWithShape="0">
                  <a:schemeClr val="accent2"/>
                </a:outerShdw>
              </a:effectLs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739" y="2061865"/>
            <a:ext cx="3362640" cy="4527778"/>
          </a:xfrm>
          <a:prstGeom prst="rect">
            <a:avLst/>
          </a:prstGeom>
        </p:spPr>
      </p:pic>
      <p:sp>
        <p:nvSpPr>
          <p:cNvPr id="8" name="TextBox 7"/>
          <p:cNvSpPr txBox="1"/>
          <p:nvPr/>
        </p:nvSpPr>
        <p:spPr>
          <a:xfrm>
            <a:off x="4333463" y="2385392"/>
            <a:ext cx="7732642" cy="3785652"/>
          </a:xfrm>
          <a:prstGeom prst="rect">
            <a:avLst/>
          </a:prstGeom>
          <a:noFill/>
        </p:spPr>
        <p:txBody>
          <a:bodyPr wrap="square" rtlCol="0">
            <a:spAutoFit/>
          </a:bodyPr>
          <a:lstStyle/>
          <a:p>
            <a:r>
              <a:rPr lang="en-US" sz="1600" dirty="0" smtClean="0">
                <a:latin typeface="Arial Black" panose="020B0A04020102020204" pitchFamily="34" charset="0"/>
              </a:rPr>
              <a:t>     After Jesus finished talking to his apostles he left Galilee.  He went into the area of Judea on the other side of the Jordan River.</a:t>
            </a:r>
          </a:p>
          <a:p>
            <a:r>
              <a:rPr lang="en-US" sz="1600" dirty="0">
                <a:latin typeface="Arial Black" panose="020B0A04020102020204" pitchFamily="34" charset="0"/>
              </a:rPr>
              <a:t> </a:t>
            </a:r>
            <a:r>
              <a:rPr lang="en-US" sz="1600" dirty="0" smtClean="0">
                <a:latin typeface="Arial Black" panose="020B0A04020102020204" pitchFamily="34" charset="0"/>
              </a:rPr>
              <a:t>    Some Pharisee came to Jesus.  They tried to make him say something wrong.  They asked him, “Is it right for a man to divorce his wife for any reason he chooses?”</a:t>
            </a:r>
          </a:p>
          <a:p>
            <a:r>
              <a:rPr lang="en-US" sz="1600" dirty="0">
                <a:latin typeface="Arial Black" panose="020B0A04020102020204" pitchFamily="34" charset="0"/>
              </a:rPr>
              <a:t> </a:t>
            </a:r>
            <a:r>
              <a:rPr lang="en-US" sz="1600" dirty="0" smtClean="0">
                <a:latin typeface="Arial Black" panose="020B0A04020102020204" pitchFamily="34" charset="0"/>
              </a:rPr>
              <a:t>    Jesus answered, “Surely you have read this in the Scriptures: When God made the world, he made people male and female.  And God said, “That is why a man will leave his father and mother be joined to his wife.  And the two people will become one.  So they are no longer two but one.  God had joined them together, so no one should separate them.”</a:t>
            </a:r>
          </a:p>
          <a:p>
            <a:r>
              <a:rPr lang="en-US" sz="1600" dirty="0">
                <a:latin typeface="Arial Black" panose="020B0A04020102020204" pitchFamily="34" charset="0"/>
              </a:rPr>
              <a:t> </a:t>
            </a:r>
            <a:r>
              <a:rPr lang="en-US" sz="1600" dirty="0" smtClean="0">
                <a:latin typeface="Arial Black" panose="020B0A04020102020204" pitchFamily="34" charset="0"/>
              </a:rPr>
              <a:t>    </a:t>
            </a:r>
          </a:p>
          <a:p>
            <a:r>
              <a:rPr lang="en-US" sz="1600" dirty="0">
                <a:latin typeface="Arial Black" panose="020B0A04020102020204" pitchFamily="34" charset="0"/>
              </a:rPr>
              <a:t> </a:t>
            </a:r>
            <a:r>
              <a:rPr lang="en-US" sz="1600" dirty="0" smtClean="0">
                <a:latin typeface="Arial Black" panose="020B0A04020102020204" pitchFamily="34" charset="0"/>
              </a:rPr>
              <a:t>    God intends that two people be joined for a lifetime.</a:t>
            </a:r>
          </a:p>
          <a:p>
            <a:r>
              <a:rPr lang="en-US" sz="1600" dirty="0">
                <a:latin typeface="Arial Black" panose="020B0A04020102020204" pitchFamily="34" charset="0"/>
              </a:rPr>
              <a:t> </a:t>
            </a:r>
            <a:r>
              <a:rPr lang="en-US" sz="1600" dirty="0" smtClean="0">
                <a:latin typeface="Arial Black" panose="020B0A04020102020204" pitchFamily="34" charset="0"/>
              </a:rPr>
              <a:t>      </a:t>
            </a:r>
          </a:p>
          <a:p>
            <a:endParaRPr lang="en-US" sz="1600" dirty="0">
              <a:latin typeface="Arial Black" panose="020B0A04020102020204" pitchFamily="34" charset="0"/>
            </a:endParaRPr>
          </a:p>
        </p:txBody>
      </p:sp>
    </p:spTree>
    <p:extLst>
      <p:ext uri="{BB962C8B-B14F-4D97-AF65-F5344CB8AC3E}">
        <p14:creationId xmlns:p14="http://schemas.microsoft.com/office/powerpoint/2010/main" val="3922151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75861" y="288235"/>
            <a:ext cx="11181522" cy="707886"/>
          </a:xfrm>
          <a:prstGeom prst="rect">
            <a:avLst/>
          </a:prstGeom>
          <a:noFill/>
        </p:spPr>
        <p:txBody>
          <a:bodyPr wrap="square" rtlCol="0">
            <a:spAutoFit/>
          </a:bodyPr>
          <a:lstStyle/>
          <a:p>
            <a:pPr algn="ctr"/>
            <a:r>
              <a:rPr lang="en-US" sz="2000" dirty="0" smtClean="0">
                <a:solidFill>
                  <a:srgbClr val="C00000"/>
                </a:solidFill>
                <a:latin typeface="Arial Black" panose="020B0A04020102020204" pitchFamily="34" charset="0"/>
              </a:rPr>
              <a:t>WHAT NEW TESTAMENT BOOK TELLS US OF THE TEACHING OF JESUS ON MARRIAGE AND DIVORCE?</a:t>
            </a:r>
            <a:endParaRPr lang="en-US" sz="2000" dirty="0">
              <a:solidFill>
                <a:srgbClr val="C00000"/>
              </a:solidFill>
              <a:latin typeface="Arial Black" panose="020B0A04020102020204" pitchFamily="34" charset="0"/>
            </a:endParaRPr>
          </a:p>
        </p:txBody>
      </p:sp>
      <p:sp>
        <p:nvSpPr>
          <p:cNvPr id="5" name="TextBox 4"/>
          <p:cNvSpPr txBox="1"/>
          <p:nvPr/>
        </p:nvSpPr>
        <p:spPr>
          <a:xfrm>
            <a:off x="1222513" y="1649895"/>
            <a:ext cx="8189844" cy="923330"/>
          </a:xfrm>
          <a:prstGeom prst="rect">
            <a:avLst/>
          </a:prstGeom>
          <a:noFill/>
        </p:spPr>
        <p:txBody>
          <a:bodyPr wrap="square" rtlCol="0">
            <a:spAutoFit/>
          </a:bodyPr>
          <a:lstStyle/>
          <a:p>
            <a:r>
              <a:rPr lang="en-US" dirty="0" smtClean="0">
                <a:latin typeface="Arial Black" panose="020B0A04020102020204" pitchFamily="34" charset="0"/>
              </a:rPr>
              <a:t>A. Psalms 19</a:t>
            </a:r>
          </a:p>
          <a:p>
            <a:r>
              <a:rPr lang="en-US" dirty="0" smtClean="0">
                <a:latin typeface="Arial Black" panose="020B0A04020102020204" pitchFamily="34" charset="0"/>
              </a:rPr>
              <a:t>B. Proverbs 19</a:t>
            </a:r>
          </a:p>
          <a:p>
            <a:r>
              <a:rPr lang="en-US" dirty="0" smtClean="0">
                <a:latin typeface="Arial Black" panose="020B0A04020102020204" pitchFamily="34" charset="0"/>
              </a:rPr>
              <a:t>C. Matthew 19</a:t>
            </a:r>
            <a:endParaRPr lang="en-US" dirty="0">
              <a:latin typeface="Arial Black" panose="020B0A04020102020204" pitchFamily="34" charset="0"/>
            </a:endParaRPr>
          </a:p>
        </p:txBody>
      </p:sp>
      <p:sp>
        <p:nvSpPr>
          <p:cNvPr id="7" name="TextBox 6"/>
          <p:cNvSpPr txBox="1"/>
          <p:nvPr/>
        </p:nvSpPr>
        <p:spPr>
          <a:xfrm>
            <a:off x="904461" y="3058034"/>
            <a:ext cx="10952922" cy="3139321"/>
          </a:xfrm>
          <a:prstGeom prst="rect">
            <a:avLst/>
          </a:prstGeom>
          <a:noFill/>
        </p:spPr>
        <p:txBody>
          <a:bodyPr wrap="square" rtlCol="0">
            <a:spAutoFit/>
          </a:bodyPr>
          <a:lstStyle/>
          <a:p>
            <a:pPr marL="342900" indent="-342900">
              <a:buAutoNum type="arabicPeriod"/>
            </a:pPr>
            <a:r>
              <a:rPr lang="en-US" dirty="0" smtClean="0">
                <a:latin typeface="Arial Black" panose="020B0A04020102020204" pitchFamily="34" charset="0"/>
              </a:rPr>
              <a:t>Jesus left Galilee and went into the area of Judea on the other side of the</a:t>
            </a:r>
          </a:p>
          <a:p>
            <a:r>
              <a:rPr lang="en-US" dirty="0">
                <a:latin typeface="Arial Black" panose="020B0A04020102020204" pitchFamily="34" charset="0"/>
              </a:rPr>
              <a:t> </a:t>
            </a:r>
            <a:r>
              <a:rPr lang="en-US" dirty="0" smtClean="0">
                <a:latin typeface="Arial Black" panose="020B0A04020102020204" pitchFamily="34" charset="0"/>
              </a:rPr>
              <a:t>     </a:t>
            </a:r>
            <a:r>
              <a:rPr lang="en-US" dirty="0" err="1" smtClean="0">
                <a:latin typeface="Arial Black" panose="020B0A04020102020204" pitchFamily="34" charset="0"/>
              </a:rPr>
              <a:t>J____________River</a:t>
            </a:r>
            <a:r>
              <a:rPr lang="en-US" dirty="0" smtClean="0">
                <a:latin typeface="Arial Black" panose="020B0A04020102020204" pitchFamily="34" charset="0"/>
              </a:rPr>
              <a:t>.</a:t>
            </a:r>
          </a:p>
          <a:p>
            <a:pPr marL="342900" indent="-342900">
              <a:buAutoNum type="arabicPeriod" startAt="2"/>
            </a:pPr>
            <a:r>
              <a:rPr lang="en-US" dirty="0" smtClean="0">
                <a:latin typeface="Arial Black" panose="020B0A04020102020204" pitchFamily="34" charset="0"/>
              </a:rPr>
              <a:t>Some </a:t>
            </a:r>
            <a:r>
              <a:rPr lang="en-US" dirty="0" err="1" smtClean="0">
                <a:latin typeface="Arial Black" panose="020B0A04020102020204" pitchFamily="34" charset="0"/>
              </a:rPr>
              <a:t>P_______________tried</a:t>
            </a:r>
            <a:r>
              <a:rPr lang="en-US" dirty="0" smtClean="0">
                <a:latin typeface="Arial Black" panose="020B0A04020102020204" pitchFamily="34" charset="0"/>
              </a:rPr>
              <a:t> to make Jesus say something wrong.</a:t>
            </a:r>
          </a:p>
          <a:p>
            <a:pPr marL="342900" indent="-342900">
              <a:buAutoNum type="arabicPeriod" startAt="2"/>
            </a:pPr>
            <a:r>
              <a:rPr lang="en-US" dirty="0" smtClean="0">
                <a:latin typeface="Arial Black" panose="020B0A04020102020204" pitchFamily="34" charset="0"/>
              </a:rPr>
              <a:t>What questions did they ask Jesus---Is it </a:t>
            </a:r>
            <a:r>
              <a:rPr lang="en-US" dirty="0" err="1" smtClean="0">
                <a:latin typeface="Arial Black" panose="020B0A04020102020204" pitchFamily="34" charset="0"/>
              </a:rPr>
              <a:t>r______________for</a:t>
            </a:r>
            <a:r>
              <a:rPr lang="en-US" dirty="0" smtClean="0">
                <a:latin typeface="Arial Black" panose="020B0A04020102020204" pitchFamily="34" charset="0"/>
              </a:rPr>
              <a:t> a man to d_______________</a:t>
            </a:r>
          </a:p>
          <a:p>
            <a:r>
              <a:rPr lang="en-US" dirty="0">
                <a:latin typeface="Arial Black" panose="020B0A04020102020204" pitchFamily="34" charset="0"/>
              </a:rPr>
              <a:t> </a:t>
            </a:r>
            <a:r>
              <a:rPr lang="en-US" dirty="0" smtClean="0">
                <a:latin typeface="Arial Black" panose="020B0A04020102020204" pitchFamily="34" charset="0"/>
              </a:rPr>
              <a:t>     his wife for any reason he chooses?</a:t>
            </a:r>
          </a:p>
          <a:p>
            <a:pPr marL="342900" indent="-342900">
              <a:buAutoNum type="arabicPeriod" startAt="4"/>
            </a:pPr>
            <a:r>
              <a:rPr lang="en-US" dirty="0" smtClean="0">
                <a:latin typeface="Arial Black" panose="020B0A04020102020204" pitchFamily="34" charset="0"/>
              </a:rPr>
              <a:t>What scripture did Jesus quote---When </a:t>
            </a:r>
            <a:r>
              <a:rPr lang="en-US" dirty="0" err="1" smtClean="0">
                <a:latin typeface="Arial Black" panose="020B0A04020102020204" pitchFamily="34" charset="0"/>
              </a:rPr>
              <a:t>G______made</a:t>
            </a:r>
            <a:r>
              <a:rPr lang="en-US" dirty="0" smtClean="0">
                <a:latin typeface="Arial Black" panose="020B0A04020102020204" pitchFamily="34" charset="0"/>
              </a:rPr>
              <a:t> the world, He made people</a:t>
            </a:r>
          </a:p>
          <a:p>
            <a:r>
              <a:rPr lang="en-US" dirty="0" smtClean="0">
                <a:latin typeface="Arial Black" panose="020B0A04020102020204" pitchFamily="34" charset="0"/>
              </a:rPr>
              <a:t>     </a:t>
            </a:r>
            <a:r>
              <a:rPr lang="en-US" dirty="0" err="1" smtClean="0">
                <a:latin typeface="Arial Black" panose="020B0A04020102020204" pitchFamily="34" charset="0"/>
              </a:rPr>
              <a:t>M_________and</a:t>
            </a:r>
            <a:r>
              <a:rPr lang="en-US" dirty="0" smtClean="0">
                <a:latin typeface="Arial Black" panose="020B0A04020102020204" pitchFamily="34" charset="0"/>
              </a:rPr>
              <a:t> F___________.</a:t>
            </a:r>
          </a:p>
          <a:p>
            <a:pPr marL="342900" indent="-342900">
              <a:buAutoNum type="arabicPeriod" startAt="5"/>
            </a:pPr>
            <a:r>
              <a:rPr lang="en-US" dirty="0" smtClean="0">
                <a:latin typeface="Arial Black" panose="020B0A04020102020204" pitchFamily="34" charset="0"/>
              </a:rPr>
              <a:t>And God said, “That is why a </a:t>
            </a:r>
            <a:r>
              <a:rPr lang="en-US" dirty="0" err="1" smtClean="0">
                <a:latin typeface="Arial Black" panose="020B0A04020102020204" pitchFamily="34" charset="0"/>
              </a:rPr>
              <a:t>m__________will</a:t>
            </a:r>
            <a:r>
              <a:rPr lang="en-US" dirty="0" smtClean="0">
                <a:latin typeface="Arial Black" panose="020B0A04020102020204" pitchFamily="34" charset="0"/>
              </a:rPr>
              <a:t> leave his </a:t>
            </a:r>
            <a:r>
              <a:rPr lang="en-US" dirty="0" err="1" smtClean="0">
                <a:latin typeface="Arial Black" panose="020B0A04020102020204" pitchFamily="34" charset="0"/>
              </a:rPr>
              <a:t>f____________and</a:t>
            </a:r>
            <a:r>
              <a:rPr lang="en-US" dirty="0" smtClean="0">
                <a:latin typeface="Arial Black" panose="020B0A04020102020204" pitchFamily="34" charset="0"/>
              </a:rPr>
              <a:t> m____________</a:t>
            </a:r>
          </a:p>
          <a:p>
            <a:r>
              <a:rPr lang="en-US" dirty="0">
                <a:latin typeface="Arial Black" panose="020B0A04020102020204" pitchFamily="34" charset="0"/>
              </a:rPr>
              <a:t> </a:t>
            </a:r>
            <a:r>
              <a:rPr lang="en-US" dirty="0" smtClean="0">
                <a:latin typeface="Arial Black" panose="020B0A04020102020204" pitchFamily="34" charset="0"/>
              </a:rPr>
              <a:t>    and be </a:t>
            </a:r>
            <a:r>
              <a:rPr lang="en-US" dirty="0" err="1" smtClean="0">
                <a:latin typeface="Arial Black" panose="020B0A04020102020204" pitchFamily="34" charset="0"/>
              </a:rPr>
              <a:t>j____________to</a:t>
            </a:r>
            <a:r>
              <a:rPr lang="en-US" dirty="0" smtClean="0">
                <a:latin typeface="Arial Black" panose="020B0A04020102020204" pitchFamily="34" charset="0"/>
              </a:rPr>
              <a:t> his wife.</a:t>
            </a:r>
          </a:p>
          <a:p>
            <a:pPr marL="342900" indent="-342900">
              <a:buAutoNum type="arabicPeriod" startAt="6"/>
            </a:pPr>
            <a:r>
              <a:rPr lang="en-US" dirty="0" smtClean="0">
                <a:latin typeface="Arial Black" panose="020B0A04020102020204" pitchFamily="34" charset="0"/>
              </a:rPr>
              <a:t>How long does God intend for us to be joined to our husband or wife?</a:t>
            </a:r>
          </a:p>
          <a:p>
            <a:pPr marL="342900" indent="-342900">
              <a:buAutoNum type="arabicPeriod" startAt="6"/>
            </a:pPr>
            <a:r>
              <a:rPr lang="en-US" dirty="0" smtClean="0">
                <a:latin typeface="Arial Black" panose="020B0A04020102020204" pitchFamily="34" charset="0"/>
              </a:rPr>
              <a:t>Is it very important to make sure you choose the right mate in the beginning?</a:t>
            </a:r>
            <a:endParaRPr lang="en-US" dirty="0">
              <a:latin typeface="Arial Black" panose="020B0A04020102020204" pitchFamily="34" charset="0"/>
            </a:endParaRPr>
          </a:p>
        </p:txBody>
      </p:sp>
    </p:spTree>
    <p:extLst>
      <p:ext uri="{BB962C8B-B14F-4D97-AF65-F5344CB8AC3E}">
        <p14:creationId xmlns:p14="http://schemas.microsoft.com/office/powerpoint/2010/main" val="27688464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1733</Words>
  <Application>Microsoft Office PowerPoint</Application>
  <PresentationFormat>Widescreen</PresentationFormat>
  <Paragraphs>150</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 Qualls</dc:creator>
  <cp:lastModifiedBy>Jean Qualls</cp:lastModifiedBy>
  <cp:revision>30</cp:revision>
  <dcterms:created xsi:type="dcterms:W3CDTF">2017-01-30T18:19:31Z</dcterms:created>
  <dcterms:modified xsi:type="dcterms:W3CDTF">2017-03-02T16:33:56Z</dcterms:modified>
</cp:coreProperties>
</file>