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660"/>
  </p:normalViewPr>
  <p:slideViewPr>
    <p:cSldViewPr snapToGrid="0">
      <p:cViewPr varScale="1">
        <p:scale>
          <a:sx n="119" d="100"/>
          <a:sy n="119" d="100"/>
        </p:scale>
        <p:origin x="96" y="3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315A1DE-705A-434C-AB4C-738D2938DBC2}" type="datetimeFigureOut">
              <a:rPr lang="en-US" smtClean="0"/>
              <a:t>1/30/2017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05B43F0-74A3-4A51-B1A5-96D35B3986AA}" type="slidenum">
              <a:rPr lang="en-US" smtClean="0"/>
              <a:t>‹#›</a:t>
            </a:fld>
            <a:endParaRPr lang="en-US" dirty="0"/>
          </a:p>
        </p:txBody>
      </p:sp>
    </p:spTree>
    <p:extLst>
      <p:ext uri="{BB962C8B-B14F-4D97-AF65-F5344CB8AC3E}">
        <p14:creationId xmlns:p14="http://schemas.microsoft.com/office/powerpoint/2010/main" val="1501395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15A1DE-705A-434C-AB4C-738D2938DBC2}" type="datetimeFigureOut">
              <a:rPr lang="en-US" smtClean="0"/>
              <a:t>1/30/2017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05B43F0-74A3-4A51-B1A5-96D35B3986AA}" type="slidenum">
              <a:rPr lang="en-US" smtClean="0"/>
              <a:t>‹#›</a:t>
            </a:fld>
            <a:endParaRPr lang="en-US" dirty="0"/>
          </a:p>
        </p:txBody>
      </p:sp>
    </p:spTree>
    <p:extLst>
      <p:ext uri="{BB962C8B-B14F-4D97-AF65-F5344CB8AC3E}">
        <p14:creationId xmlns:p14="http://schemas.microsoft.com/office/powerpoint/2010/main" val="40024946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15A1DE-705A-434C-AB4C-738D2938DBC2}" type="datetimeFigureOut">
              <a:rPr lang="en-US" smtClean="0"/>
              <a:t>1/30/2017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05B43F0-74A3-4A51-B1A5-96D35B3986AA}" type="slidenum">
              <a:rPr lang="en-US" smtClean="0"/>
              <a:t>‹#›</a:t>
            </a:fld>
            <a:endParaRPr lang="en-US" dirty="0"/>
          </a:p>
        </p:txBody>
      </p:sp>
    </p:spTree>
    <p:extLst>
      <p:ext uri="{BB962C8B-B14F-4D97-AF65-F5344CB8AC3E}">
        <p14:creationId xmlns:p14="http://schemas.microsoft.com/office/powerpoint/2010/main" val="30126180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15A1DE-705A-434C-AB4C-738D2938DBC2}" type="datetimeFigureOut">
              <a:rPr lang="en-US" smtClean="0"/>
              <a:t>1/30/2017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05B43F0-74A3-4A51-B1A5-96D35B3986AA}" type="slidenum">
              <a:rPr lang="en-US" smtClean="0"/>
              <a:t>‹#›</a:t>
            </a:fld>
            <a:endParaRPr lang="en-US" dirty="0"/>
          </a:p>
        </p:txBody>
      </p:sp>
    </p:spTree>
    <p:extLst>
      <p:ext uri="{BB962C8B-B14F-4D97-AF65-F5344CB8AC3E}">
        <p14:creationId xmlns:p14="http://schemas.microsoft.com/office/powerpoint/2010/main" val="2197903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15A1DE-705A-434C-AB4C-738D2938DBC2}" type="datetimeFigureOut">
              <a:rPr lang="en-US" smtClean="0"/>
              <a:t>1/30/2017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05B43F0-74A3-4A51-B1A5-96D35B3986AA}" type="slidenum">
              <a:rPr lang="en-US" smtClean="0"/>
              <a:t>‹#›</a:t>
            </a:fld>
            <a:endParaRPr lang="en-US" dirty="0"/>
          </a:p>
        </p:txBody>
      </p:sp>
    </p:spTree>
    <p:extLst>
      <p:ext uri="{BB962C8B-B14F-4D97-AF65-F5344CB8AC3E}">
        <p14:creationId xmlns:p14="http://schemas.microsoft.com/office/powerpoint/2010/main" val="3474122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315A1DE-705A-434C-AB4C-738D2938DBC2}" type="datetimeFigureOut">
              <a:rPr lang="en-US" smtClean="0"/>
              <a:t>1/30/2017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05B43F0-74A3-4A51-B1A5-96D35B3986AA}" type="slidenum">
              <a:rPr lang="en-US" smtClean="0"/>
              <a:t>‹#›</a:t>
            </a:fld>
            <a:endParaRPr lang="en-US" dirty="0"/>
          </a:p>
        </p:txBody>
      </p:sp>
    </p:spTree>
    <p:extLst>
      <p:ext uri="{BB962C8B-B14F-4D97-AF65-F5344CB8AC3E}">
        <p14:creationId xmlns:p14="http://schemas.microsoft.com/office/powerpoint/2010/main" val="34646665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315A1DE-705A-434C-AB4C-738D2938DBC2}" type="datetimeFigureOut">
              <a:rPr lang="en-US" smtClean="0"/>
              <a:t>1/30/2017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05B43F0-74A3-4A51-B1A5-96D35B3986AA}" type="slidenum">
              <a:rPr lang="en-US" smtClean="0"/>
              <a:t>‹#›</a:t>
            </a:fld>
            <a:endParaRPr lang="en-US" dirty="0"/>
          </a:p>
        </p:txBody>
      </p:sp>
    </p:spTree>
    <p:extLst>
      <p:ext uri="{BB962C8B-B14F-4D97-AF65-F5344CB8AC3E}">
        <p14:creationId xmlns:p14="http://schemas.microsoft.com/office/powerpoint/2010/main" val="214915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315A1DE-705A-434C-AB4C-738D2938DBC2}" type="datetimeFigureOut">
              <a:rPr lang="en-US" smtClean="0"/>
              <a:t>1/30/2017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05B43F0-74A3-4A51-B1A5-96D35B3986AA}" type="slidenum">
              <a:rPr lang="en-US" smtClean="0"/>
              <a:t>‹#›</a:t>
            </a:fld>
            <a:endParaRPr lang="en-US" dirty="0"/>
          </a:p>
        </p:txBody>
      </p:sp>
    </p:spTree>
    <p:extLst>
      <p:ext uri="{BB962C8B-B14F-4D97-AF65-F5344CB8AC3E}">
        <p14:creationId xmlns:p14="http://schemas.microsoft.com/office/powerpoint/2010/main" val="19142484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15A1DE-705A-434C-AB4C-738D2938DBC2}" type="datetimeFigureOut">
              <a:rPr lang="en-US" smtClean="0"/>
              <a:t>1/30/2017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05B43F0-74A3-4A51-B1A5-96D35B3986AA}" type="slidenum">
              <a:rPr lang="en-US" smtClean="0"/>
              <a:t>‹#›</a:t>
            </a:fld>
            <a:endParaRPr lang="en-US" dirty="0"/>
          </a:p>
        </p:txBody>
      </p:sp>
    </p:spTree>
    <p:extLst>
      <p:ext uri="{BB962C8B-B14F-4D97-AF65-F5344CB8AC3E}">
        <p14:creationId xmlns:p14="http://schemas.microsoft.com/office/powerpoint/2010/main" val="12592801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15A1DE-705A-434C-AB4C-738D2938DBC2}" type="datetimeFigureOut">
              <a:rPr lang="en-US" smtClean="0"/>
              <a:t>1/30/2017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05B43F0-74A3-4A51-B1A5-96D35B3986AA}" type="slidenum">
              <a:rPr lang="en-US" smtClean="0"/>
              <a:t>‹#›</a:t>
            </a:fld>
            <a:endParaRPr lang="en-US" dirty="0"/>
          </a:p>
        </p:txBody>
      </p:sp>
    </p:spTree>
    <p:extLst>
      <p:ext uri="{BB962C8B-B14F-4D97-AF65-F5344CB8AC3E}">
        <p14:creationId xmlns:p14="http://schemas.microsoft.com/office/powerpoint/2010/main" val="8346146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15A1DE-705A-434C-AB4C-738D2938DBC2}" type="datetimeFigureOut">
              <a:rPr lang="en-US" smtClean="0"/>
              <a:t>1/30/2017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05B43F0-74A3-4A51-B1A5-96D35B3986AA}" type="slidenum">
              <a:rPr lang="en-US" smtClean="0"/>
              <a:t>‹#›</a:t>
            </a:fld>
            <a:endParaRPr lang="en-US" dirty="0"/>
          </a:p>
        </p:txBody>
      </p:sp>
    </p:spTree>
    <p:extLst>
      <p:ext uri="{BB962C8B-B14F-4D97-AF65-F5344CB8AC3E}">
        <p14:creationId xmlns:p14="http://schemas.microsoft.com/office/powerpoint/2010/main" val="14154321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15A1DE-705A-434C-AB4C-738D2938DBC2}" type="datetimeFigureOut">
              <a:rPr lang="en-US" smtClean="0"/>
              <a:t>1/30/2017</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5B43F0-74A3-4A51-B1A5-96D35B3986AA}" type="slidenum">
              <a:rPr lang="en-US" smtClean="0"/>
              <a:t>‹#›</a:t>
            </a:fld>
            <a:endParaRPr lang="en-US" dirty="0"/>
          </a:p>
        </p:txBody>
      </p:sp>
    </p:spTree>
    <p:extLst>
      <p:ext uri="{BB962C8B-B14F-4D97-AF65-F5344CB8AC3E}">
        <p14:creationId xmlns:p14="http://schemas.microsoft.com/office/powerpoint/2010/main" val="35420957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048000" y="537411"/>
            <a:ext cx="5422233" cy="646331"/>
          </a:xfrm>
          <a:prstGeom prst="rect">
            <a:avLst/>
          </a:prstGeom>
          <a:noFill/>
          <a:ln>
            <a:solidFill>
              <a:schemeClr val="accent1"/>
            </a:solidFill>
          </a:ln>
        </p:spPr>
        <p:txBody>
          <a:bodyPr wrap="square" rtlCol="0">
            <a:spAutoFit/>
          </a:bodyPr>
          <a:lstStyle/>
          <a:p>
            <a:r>
              <a:rPr lang="en-US" dirty="0" smtClean="0">
                <a:latin typeface="Arial Black" panose="020B0A04020102020204" pitchFamily="34" charset="0"/>
              </a:rPr>
              <a:t>DETAILS OF JESUS’ BAPTISM FOUND IN?</a:t>
            </a:r>
          </a:p>
          <a:p>
            <a:r>
              <a:rPr lang="en-US" dirty="0">
                <a:latin typeface="Arial Black" panose="020B0A04020102020204" pitchFamily="34" charset="0"/>
              </a:rPr>
              <a:t> </a:t>
            </a:r>
            <a:r>
              <a:rPr lang="en-US" dirty="0" smtClean="0">
                <a:latin typeface="Arial Black" panose="020B0A04020102020204" pitchFamily="34" charset="0"/>
              </a:rPr>
              <a:t>                </a:t>
            </a:r>
            <a:r>
              <a:rPr lang="en-US" dirty="0" smtClean="0">
                <a:solidFill>
                  <a:srgbClr val="FF0000"/>
                </a:solidFill>
                <a:latin typeface="Arial Black" panose="020B0A04020102020204" pitchFamily="34" charset="0"/>
              </a:rPr>
              <a:t>Matthew 3 and Luke 3</a:t>
            </a:r>
            <a:endParaRPr lang="en-US" dirty="0">
              <a:solidFill>
                <a:srgbClr val="FF0000"/>
              </a:solidFill>
              <a:latin typeface="Arial Black" panose="020B0A04020102020204" pitchFamily="34" charset="0"/>
            </a:endParaRPr>
          </a:p>
        </p:txBody>
      </p:sp>
      <p:sp>
        <p:nvSpPr>
          <p:cNvPr id="7" name="TextBox 6"/>
          <p:cNvSpPr txBox="1"/>
          <p:nvPr/>
        </p:nvSpPr>
        <p:spPr>
          <a:xfrm>
            <a:off x="3296653" y="1756610"/>
            <a:ext cx="5277852" cy="2308324"/>
          </a:xfrm>
          <a:prstGeom prst="rect">
            <a:avLst/>
          </a:prstGeom>
          <a:noFill/>
        </p:spPr>
        <p:txBody>
          <a:bodyPr wrap="square" rtlCol="0">
            <a:spAutoFit/>
          </a:bodyPr>
          <a:lstStyle/>
          <a:p>
            <a:r>
              <a:rPr lang="en-US" dirty="0" smtClean="0">
                <a:latin typeface="Arial Black" panose="020B0A04020102020204" pitchFamily="34" charset="0"/>
              </a:rPr>
              <a:t>     One day, Jesus came out to the wilderness to be baptized.  John stared into His face.  “Lord, why </a:t>
            </a:r>
            <a:r>
              <a:rPr lang="en-US" dirty="0" smtClean="0">
                <a:latin typeface="Arial Black" panose="020B0A04020102020204" pitchFamily="34" charset="0"/>
              </a:rPr>
              <a:t>do </a:t>
            </a:r>
            <a:r>
              <a:rPr lang="en-US" dirty="0" smtClean="0">
                <a:latin typeface="Arial Black" panose="020B0A04020102020204" pitchFamily="34" charset="0"/>
              </a:rPr>
              <a:t>You come to me?  I should be baptized by You!!”</a:t>
            </a:r>
          </a:p>
          <a:p>
            <a:r>
              <a:rPr lang="en-US" dirty="0">
                <a:latin typeface="Arial Black" panose="020B0A04020102020204" pitchFamily="34" charset="0"/>
              </a:rPr>
              <a:t> </a:t>
            </a:r>
            <a:r>
              <a:rPr lang="en-US" dirty="0" smtClean="0">
                <a:latin typeface="Arial Black" panose="020B0A04020102020204" pitchFamily="34" charset="0"/>
              </a:rPr>
              <a:t>    But Jesus answered, “Let us do this, John, to be right in all things.</a:t>
            </a:r>
          </a:p>
          <a:p>
            <a:r>
              <a:rPr lang="en-US" dirty="0">
                <a:latin typeface="Arial Black" panose="020B0A04020102020204" pitchFamily="34" charset="0"/>
              </a:rPr>
              <a:t> </a:t>
            </a:r>
            <a:r>
              <a:rPr lang="en-US" dirty="0" smtClean="0">
                <a:latin typeface="Arial Black" panose="020B0A04020102020204" pitchFamily="34" charset="0"/>
              </a:rPr>
              <a:t>    So John baptized Jesus in the Jordan River.</a:t>
            </a:r>
            <a:endParaRPr lang="en-US" dirty="0">
              <a:latin typeface="Arial Black" panose="020B0A04020102020204" pitchFamily="34"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8995" y="366674"/>
            <a:ext cx="2584731" cy="3764167"/>
          </a:xfrm>
          <a:prstGeom prst="rect">
            <a:avLst/>
          </a:prstGeom>
        </p:spPr>
      </p:pic>
      <p:sp>
        <p:nvSpPr>
          <p:cNvPr id="9" name="TextBox 8"/>
          <p:cNvSpPr txBox="1"/>
          <p:nvPr/>
        </p:nvSpPr>
        <p:spPr>
          <a:xfrm>
            <a:off x="358995" y="4475746"/>
            <a:ext cx="11391847" cy="1477328"/>
          </a:xfrm>
          <a:prstGeom prst="rect">
            <a:avLst/>
          </a:prstGeom>
          <a:noFill/>
        </p:spPr>
        <p:txBody>
          <a:bodyPr wrap="square" rtlCol="0">
            <a:spAutoFit/>
          </a:bodyPr>
          <a:lstStyle/>
          <a:p>
            <a:r>
              <a:rPr lang="en-US" dirty="0" smtClean="0">
                <a:latin typeface="Arial Black" panose="020B0A04020102020204" pitchFamily="34" charset="0"/>
              </a:rPr>
              <a:t>     In being baptized, Jesus showed that He was ready to do His Father’s work.  As He came up out of the water, the sky above opened.  Jesus saw the Holy Spirit coming down in the form of a dove.</a:t>
            </a:r>
          </a:p>
          <a:p>
            <a:r>
              <a:rPr lang="en-US" dirty="0">
                <a:latin typeface="Arial Black" panose="020B0A04020102020204" pitchFamily="34" charset="0"/>
              </a:rPr>
              <a:t> </a:t>
            </a:r>
            <a:r>
              <a:rPr lang="en-US" dirty="0" smtClean="0">
                <a:latin typeface="Arial Black" panose="020B0A04020102020204" pitchFamily="34" charset="0"/>
              </a:rPr>
              <a:t>    The dove rested on Jesus, and a voice from heaven said, “This is My beloved Son, in whom I am well pleased.”</a:t>
            </a:r>
            <a:endParaRPr lang="en-US" dirty="0">
              <a:latin typeface="Arial Black" panose="020B0A04020102020204" pitchFamily="34" charset="0"/>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27432" y="366674"/>
            <a:ext cx="2726305" cy="3611768"/>
          </a:xfrm>
          <a:prstGeom prst="rect">
            <a:avLst/>
          </a:prstGeom>
        </p:spPr>
      </p:pic>
      <p:sp>
        <p:nvSpPr>
          <p:cNvPr id="2" name="TextBox 1"/>
          <p:cNvSpPr txBox="1"/>
          <p:nvPr/>
        </p:nvSpPr>
        <p:spPr>
          <a:xfrm>
            <a:off x="358995" y="366674"/>
            <a:ext cx="2231806" cy="261610"/>
          </a:xfrm>
          <a:prstGeom prst="rect">
            <a:avLst/>
          </a:prstGeom>
          <a:noFill/>
        </p:spPr>
        <p:txBody>
          <a:bodyPr wrap="square" rtlCol="0">
            <a:spAutoFit/>
          </a:bodyPr>
          <a:lstStyle/>
          <a:p>
            <a:r>
              <a:rPr lang="en-US" sz="1100" dirty="0" smtClean="0">
                <a:solidFill>
                  <a:schemeClr val="bg1"/>
                </a:solidFill>
                <a:latin typeface="Arial Black" panose="020B0A04020102020204" pitchFamily="34" charset="0"/>
              </a:rPr>
              <a:t>MATTHEW 3 AND LUKE 3</a:t>
            </a:r>
            <a:endParaRPr lang="en-US" sz="1100" dirty="0">
              <a:solidFill>
                <a:schemeClr val="bg1"/>
              </a:solidFill>
              <a:latin typeface="Arial Black" panose="020B0A04020102020204" pitchFamily="34" charset="0"/>
            </a:endParaRPr>
          </a:p>
        </p:txBody>
      </p:sp>
      <p:sp>
        <p:nvSpPr>
          <p:cNvPr id="3" name="TextBox 2"/>
          <p:cNvSpPr txBox="1"/>
          <p:nvPr/>
        </p:nvSpPr>
        <p:spPr>
          <a:xfrm>
            <a:off x="8927432" y="3713747"/>
            <a:ext cx="2462463" cy="261610"/>
          </a:xfrm>
          <a:prstGeom prst="rect">
            <a:avLst/>
          </a:prstGeom>
          <a:noFill/>
        </p:spPr>
        <p:txBody>
          <a:bodyPr wrap="square" rtlCol="0">
            <a:spAutoFit/>
          </a:bodyPr>
          <a:lstStyle/>
          <a:p>
            <a:r>
              <a:rPr lang="en-US" sz="1100" dirty="0" smtClean="0">
                <a:latin typeface="Arial Black" panose="020B0A04020102020204" pitchFamily="34" charset="0"/>
              </a:rPr>
              <a:t>MATTHEW 3 </a:t>
            </a:r>
            <a:r>
              <a:rPr lang="en-US" sz="1100" dirty="0" smtClean="0">
                <a:solidFill>
                  <a:schemeClr val="bg1"/>
                </a:solidFill>
                <a:latin typeface="Arial Black" panose="020B0A04020102020204" pitchFamily="34" charset="0"/>
              </a:rPr>
              <a:t>AND LUKE 3</a:t>
            </a:r>
            <a:endParaRPr lang="en-US" sz="1100"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24366625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780" y="192505"/>
            <a:ext cx="4892842" cy="6505074"/>
          </a:xfrm>
          <a:prstGeom prst="rect">
            <a:avLst/>
          </a:prstGeom>
        </p:spPr>
      </p:pic>
      <p:sp>
        <p:nvSpPr>
          <p:cNvPr id="5" name="TextBox 4"/>
          <p:cNvSpPr txBox="1"/>
          <p:nvPr/>
        </p:nvSpPr>
        <p:spPr>
          <a:xfrm>
            <a:off x="6104022" y="569495"/>
            <a:ext cx="5959642" cy="2031325"/>
          </a:xfrm>
          <a:prstGeom prst="rect">
            <a:avLst/>
          </a:prstGeom>
          <a:noFill/>
        </p:spPr>
        <p:txBody>
          <a:bodyPr wrap="square" rtlCol="0">
            <a:spAutoFit/>
          </a:bodyPr>
          <a:lstStyle/>
          <a:p>
            <a:r>
              <a:rPr lang="en-US" dirty="0" smtClean="0">
                <a:solidFill>
                  <a:srgbClr val="FF0000"/>
                </a:solidFill>
                <a:latin typeface="Arial Black" panose="020B0A04020102020204" pitchFamily="34" charset="0"/>
              </a:rPr>
              <a:t>Details of Jesus’ Baptism is found in?</a:t>
            </a:r>
          </a:p>
          <a:p>
            <a:endParaRPr lang="en-US" dirty="0">
              <a:latin typeface="Arial Black" panose="020B0A04020102020204" pitchFamily="34" charset="0"/>
            </a:endParaRPr>
          </a:p>
          <a:p>
            <a:r>
              <a:rPr lang="en-US" dirty="0" smtClean="0">
                <a:latin typeface="Arial Black" panose="020B0A04020102020204" pitchFamily="34" charset="0"/>
              </a:rPr>
              <a:t>A.  Acts 3 and Roman 3</a:t>
            </a:r>
          </a:p>
          <a:p>
            <a:pPr marL="342900" indent="-342900">
              <a:buAutoNum type="arabicPeriod"/>
            </a:pPr>
            <a:endParaRPr lang="en-US" dirty="0">
              <a:latin typeface="Arial Black" panose="020B0A04020102020204" pitchFamily="34" charset="0"/>
            </a:endParaRPr>
          </a:p>
          <a:p>
            <a:r>
              <a:rPr lang="en-US" dirty="0" smtClean="0">
                <a:latin typeface="Arial Black" panose="020B0A04020102020204" pitchFamily="34" charset="0"/>
              </a:rPr>
              <a:t>B.  Hebrews 3 and Jude 3</a:t>
            </a:r>
          </a:p>
          <a:p>
            <a:pPr marL="342900" indent="-342900">
              <a:buAutoNum type="arabicPeriod"/>
            </a:pPr>
            <a:endParaRPr lang="en-US" dirty="0">
              <a:latin typeface="Arial Black" panose="020B0A04020102020204" pitchFamily="34" charset="0"/>
            </a:endParaRPr>
          </a:p>
          <a:p>
            <a:r>
              <a:rPr lang="en-US" dirty="0" smtClean="0">
                <a:latin typeface="Arial Black" panose="020B0A04020102020204" pitchFamily="34" charset="0"/>
              </a:rPr>
              <a:t>C.  Matthew 3 and Luke 3</a:t>
            </a:r>
            <a:endParaRPr lang="en-US" dirty="0">
              <a:latin typeface="Arial Black" panose="020B0A04020102020204" pitchFamily="34" charset="0"/>
            </a:endParaRPr>
          </a:p>
        </p:txBody>
      </p:sp>
      <p:sp>
        <p:nvSpPr>
          <p:cNvPr id="6" name="TextBox 5"/>
          <p:cNvSpPr txBox="1"/>
          <p:nvPr/>
        </p:nvSpPr>
        <p:spPr>
          <a:xfrm>
            <a:off x="5390148" y="3088105"/>
            <a:ext cx="6673516" cy="2923877"/>
          </a:xfrm>
          <a:prstGeom prst="rect">
            <a:avLst/>
          </a:prstGeom>
          <a:noFill/>
        </p:spPr>
        <p:txBody>
          <a:bodyPr wrap="square" rtlCol="0">
            <a:spAutoFit/>
          </a:bodyPr>
          <a:lstStyle/>
          <a:p>
            <a:r>
              <a:rPr lang="en-US" dirty="0" smtClean="0">
                <a:latin typeface="Arial Black" panose="020B0A04020102020204" pitchFamily="34" charset="0"/>
              </a:rPr>
              <a:t>1.  Who baptized Jesus?</a:t>
            </a:r>
          </a:p>
          <a:p>
            <a:endParaRPr lang="en-US" sz="800" dirty="0" smtClean="0">
              <a:latin typeface="Arial Black" panose="020B0A04020102020204" pitchFamily="34" charset="0"/>
            </a:endParaRPr>
          </a:p>
          <a:p>
            <a:r>
              <a:rPr lang="en-US" dirty="0" smtClean="0">
                <a:latin typeface="Arial Black" panose="020B0A04020102020204" pitchFamily="34" charset="0"/>
              </a:rPr>
              <a:t>2.  What river was he baptized in?</a:t>
            </a:r>
          </a:p>
          <a:p>
            <a:endParaRPr lang="en-US" sz="800" dirty="0" smtClean="0">
              <a:latin typeface="Arial Black" panose="020B0A04020102020204" pitchFamily="34" charset="0"/>
            </a:endParaRPr>
          </a:p>
          <a:p>
            <a:r>
              <a:rPr lang="en-US" dirty="0" smtClean="0">
                <a:latin typeface="Arial Black" panose="020B0A04020102020204" pitchFamily="34" charset="0"/>
              </a:rPr>
              <a:t>3.  Why was Jesus baptized?</a:t>
            </a:r>
          </a:p>
          <a:p>
            <a:endParaRPr lang="en-US" sz="800" dirty="0" smtClean="0">
              <a:latin typeface="Arial Black" panose="020B0A04020102020204" pitchFamily="34" charset="0"/>
            </a:endParaRPr>
          </a:p>
          <a:p>
            <a:pPr marL="342900" indent="-342900">
              <a:buAutoNum type="arabicPeriod" startAt="4"/>
            </a:pPr>
            <a:r>
              <a:rPr lang="en-US" dirty="0" smtClean="0">
                <a:latin typeface="Arial Black" panose="020B0A04020102020204" pitchFamily="34" charset="0"/>
              </a:rPr>
              <a:t>As he came up out of water what did the sky</a:t>
            </a:r>
          </a:p>
          <a:p>
            <a:r>
              <a:rPr lang="en-US" dirty="0" smtClean="0">
                <a:latin typeface="Arial Black" panose="020B0A04020102020204" pitchFamily="34" charset="0"/>
              </a:rPr>
              <a:t>     above do?</a:t>
            </a:r>
          </a:p>
          <a:p>
            <a:endParaRPr lang="en-US" sz="800" dirty="0" smtClean="0">
              <a:latin typeface="Arial Black" panose="020B0A04020102020204" pitchFamily="34" charset="0"/>
            </a:endParaRPr>
          </a:p>
          <a:p>
            <a:r>
              <a:rPr lang="en-US" dirty="0" smtClean="0">
                <a:latin typeface="Arial Black" panose="020B0A04020102020204" pitchFamily="34" charset="0"/>
              </a:rPr>
              <a:t>5.  What did Jesus see coming down?</a:t>
            </a:r>
          </a:p>
          <a:p>
            <a:endParaRPr lang="en-US" sz="800" dirty="0" smtClean="0">
              <a:latin typeface="Arial Black" panose="020B0A04020102020204" pitchFamily="34" charset="0"/>
            </a:endParaRPr>
          </a:p>
          <a:p>
            <a:r>
              <a:rPr lang="en-US" dirty="0" smtClean="0">
                <a:latin typeface="Arial Black" panose="020B0A04020102020204" pitchFamily="34" charset="0"/>
              </a:rPr>
              <a:t>6.  What did the voice from Heaven say?</a:t>
            </a:r>
          </a:p>
          <a:p>
            <a:endParaRPr lang="en-US" dirty="0">
              <a:latin typeface="Arial Black" panose="020B0A04020102020204" pitchFamily="34" charset="0"/>
            </a:endParaRPr>
          </a:p>
        </p:txBody>
      </p:sp>
    </p:spTree>
    <p:extLst>
      <p:ext uri="{BB962C8B-B14F-4D97-AF65-F5344CB8AC3E}">
        <p14:creationId xmlns:p14="http://schemas.microsoft.com/office/powerpoint/2010/main" val="37046001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77327" y="401052"/>
            <a:ext cx="6681537" cy="646331"/>
          </a:xfrm>
          <a:prstGeom prst="rect">
            <a:avLst/>
          </a:prstGeom>
          <a:noFill/>
        </p:spPr>
        <p:txBody>
          <a:bodyPr wrap="square" rtlCol="0">
            <a:spAutoFit/>
          </a:bodyPr>
          <a:lstStyle/>
          <a:p>
            <a:r>
              <a:rPr lang="en-US" dirty="0" smtClean="0">
                <a:solidFill>
                  <a:srgbClr val="FF0000"/>
                </a:solidFill>
                <a:latin typeface="Arial Black" panose="020B0A04020102020204" pitchFamily="34" charset="0"/>
              </a:rPr>
              <a:t>TEMPTATIONS OF JESUS ARE FOUND WHERE?</a:t>
            </a:r>
          </a:p>
          <a:p>
            <a:r>
              <a:rPr lang="en-US" dirty="0">
                <a:solidFill>
                  <a:srgbClr val="FF3399"/>
                </a:solidFill>
                <a:latin typeface="Arial Black" panose="020B0A04020102020204" pitchFamily="34" charset="0"/>
              </a:rPr>
              <a:t> </a:t>
            </a:r>
            <a:r>
              <a:rPr lang="en-US" dirty="0" smtClean="0">
                <a:solidFill>
                  <a:srgbClr val="FF3399"/>
                </a:solidFill>
                <a:latin typeface="Arial Black" panose="020B0A04020102020204" pitchFamily="34" charset="0"/>
              </a:rPr>
              <a:t>              </a:t>
            </a:r>
            <a:r>
              <a:rPr lang="en-US" dirty="0" smtClean="0">
                <a:solidFill>
                  <a:srgbClr val="7030A0"/>
                </a:solidFill>
                <a:latin typeface="Arial Black" panose="020B0A04020102020204" pitchFamily="34" charset="0"/>
              </a:rPr>
              <a:t>Matthew 4 and Luke 4</a:t>
            </a:r>
            <a:endParaRPr lang="en-US" dirty="0">
              <a:solidFill>
                <a:srgbClr val="7030A0"/>
              </a:solidFill>
              <a:latin typeface="Arial Black" panose="020B0A04020102020204"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2925" y="770384"/>
            <a:ext cx="3532330" cy="5224180"/>
          </a:xfrm>
          <a:prstGeom prst="rect">
            <a:avLst/>
          </a:prstGeom>
        </p:spPr>
      </p:pic>
      <p:sp>
        <p:nvSpPr>
          <p:cNvPr id="6" name="TextBox 5"/>
          <p:cNvSpPr txBox="1"/>
          <p:nvPr/>
        </p:nvSpPr>
        <p:spPr>
          <a:xfrm>
            <a:off x="4219074" y="1291388"/>
            <a:ext cx="7756358" cy="5293757"/>
          </a:xfrm>
          <a:prstGeom prst="rect">
            <a:avLst/>
          </a:prstGeom>
          <a:noFill/>
        </p:spPr>
        <p:txBody>
          <a:bodyPr wrap="square" rtlCol="0">
            <a:spAutoFit/>
          </a:bodyPr>
          <a:lstStyle/>
          <a:p>
            <a:r>
              <a:rPr lang="en-US" dirty="0" smtClean="0">
                <a:latin typeface="Arial Black" panose="020B0A04020102020204" pitchFamily="34" charset="0"/>
              </a:rPr>
              <a:t>     </a:t>
            </a:r>
            <a:r>
              <a:rPr lang="en-US" sz="1600" dirty="0" smtClean="0">
                <a:latin typeface="Arial Black" panose="020B0A04020102020204" pitchFamily="34" charset="0"/>
              </a:rPr>
              <a:t>Immediately after Jesus was baptized, He went off by Himself into the desert to pray and to think about what God wanted Him to do.  For forty days and nights, Jesus went without food.</a:t>
            </a:r>
          </a:p>
          <a:p>
            <a:r>
              <a:rPr lang="en-US" sz="1600" dirty="0">
                <a:latin typeface="Arial Black" panose="020B0A04020102020204" pitchFamily="34" charset="0"/>
              </a:rPr>
              <a:t> </a:t>
            </a:r>
            <a:r>
              <a:rPr lang="en-US" sz="1600" dirty="0" smtClean="0">
                <a:latin typeface="Arial Black" panose="020B0A04020102020204" pitchFamily="34" charset="0"/>
              </a:rPr>
              <a:t>    Just when Jesus’ hunger was the worst, Satan came to Him, “If you truly are the Son of God, why should You go hungry?  One word and You could turn these stones into bread!”</a:t>
            </a:r>
          </a:p>
          <a:p>
            <a:r>
              <a:rPr lang="en-US" sz="1600" dirty="0">
                <a:latin typeface="Arial Black" panose="020B0A04020102020204" pitchFamily="34" charset="0"/>
              </a:rPr>
              <a:t> </a:t>
            </a:r>
            <a:r>
              <a:rPr lang="en-US" sz="1600" dirty="0" smtClean="0">
                <a:latin typeface="Arial Black" panose="020B0A04020102020204" pitchFamily="34" charset="0"/>
              </a:rPr>
              <a:t>     But Jesus did not listen.  Instead, He repeated a verse of Scripture: “Man shall not live by bread alone, but by every word out of the mouth of God.”</a:t>
            </a:r>
          </a:p>
          <a:p>
            <a:r>
              <a:rPr lang="en-US" sz="1600" dirty="0">
                <a:latin typeface="Arial Black" panose="020B0A04020102020204" pitchFamily="34" charset="0"/>
              </a:rPr>
              <a:t> </a:t>
            </a:r>
            <a:r>
              <a:rPr lang="en-US" sz="1600" dirty="0" smtClean="0">
                <a:latin typeface="Arial Black" panose="020B0A04020102020204" pitchFamily="34" charset="0"/>
              </a:rPr>
              <a:t>    Then the devil took Jesus to the top of the Temple, “Jump! Satan said.  “If you are the Son of God, the angels will catch you.”</a:t>
            </a:r>
          </a:p>
          <a:p>
            <a:r>
              <a:rPr lang="en-US" sz="1600" dirty="0">
                <a:latin typeface="Arial Black" panose="020B0A04020102020204" pitchFamily="34" charset="0"/>
              </a:rPr>
              <a:t> </a:t>
            </a:r>
            <a:r>
              <a:rPr lang="en-US" sz="1600" dirty="0" smtClean="0">
                <a:latin typeface="Arial Black" panose="020B0A04020102020204" pitchFamily="34" charset="0"/>
              </a:rPr>
              <a:t>    Jesus answered, “The Scripture says, ‘Do not test the Lord your God.’”</a:t>
            </a:r>
          </a:p>
          <a:p>
            <a:r>
              <a:rPr lang="en-US" sz="1600" dirty="0">
                <a:latin typeface="Arial Black" panose="020B0A04020102020204" pitchFamily="34" charset="0"/>
              </a:rPr>
              <a:t> </a:t>
            </a:r>
            <a:r>
              <a:rPr lang="en-US" sz="1600" dirty="0" smtClean="0">
                <a:latin typeface="Arial Black" panose="020B0A04020102020204" pitchFamily="34" charset="0"/>
              </a:rPr>
              <a:t>    But Stan tried one more time to turn Jesus away from His work.  He led Him to a high mountain peak, where He could see all the kingdoms of the world, “I will give you these nations,” Satan said.  “Just bow down and worship me, and they will be yours.”</a:t>
            </a:r>
          </a:p>
          <a:p>
            <a:r>
              <a:rPr lang="en-US" sz="1600" dirty="0">
                <a:latin typeface="Arial Black" panose="020B0A04020102020204" pitchFamily="34" charset="0"/>
              </a:rPr>
              <a:t> </a:t>
            </a:r>
            <a:r>
              <a:rPr lang="en-US" sz="1600" dirty="0" smtClean="0">
                <a:latin typeface="Arial Black" panose="020B0A04020102020204" pitchFamily="34" charset="0"/>
              </a:rPr>
              <a:t>    “God away, Satan!” Jesus cried.  “It is written in the Scripture, ‘Worship the Lord.  Serve only Him.’”</a:t>
            </a:r>
          </a:p>
          <a:p>
            <a:r>
              <a:rPr lang="en-US" sz="1600" dirty="0">
                <a:latin typeface="Arial Black" panose="020B0A04020102020204" pitchFamily="34" charset="0"/>
              </a:rPr>
              <a:t> </a:t>
            </a:r>
            <a:r>
              <a:rPr lang="en-US" sz="1600" dirty="0" smtClean="0">
                <a:latin typeface="Arial Black" panose="020B0A04020102020204" pitchFamily="34" charset="0"/>
              </a:rPr>
              <a:t>    So Satan left, to wait until a better time to work against the Lord.</a:t>
            </a:r>
            <a:endParaRPr lang="en-US" sz="1600" dirty="0">
              <a:latin typeface="Arial Black" panose="020B0A04020102020204" pitchFamily="34" charset="0"/>
            </a:endParaRPr>
          </a:p>
        </p:txBody>
      </p:sp>
      <p:sp>
        <p:nvSpPr>
          <p:cNvPr id="2" name="TextBox 1"/>
          <p:cNvSpPr txBox="1"/>
          <p:nvPr/>
        </p:nvSpPr>
        <p:spPr>
          <a:xfrm>
            <a:off x="352925" y="828491"/>
            <a:ext cx="3176336" cy="276999"/>
          </a:xfrm>
          <a:prstGeom prst="rect">
            <a:avLst/>
          </a:prstGeom>
          <a:noFill/>
        </p:spPr>
        <p:txBody>
          <a:bodyPr wrap="square" rtlCol="0">
            <a:spAutoFit/>
          </a:bodyPr>
          <a:lstStyle/>
          <a:p>
            <a:r>
              <a:rPr lang="en-US" sz="1200" dirty="0" smtClean="0">
                <a:latin typeface="Arial Black" panose="020B0A04020102020204" pitchFamily="34" charset="0"/>
              </a:rPr>
              <a:t>MATTHEW 4 AND LUKE 4</a:t>
            </a:r>
            <a:endParaRPr lang="en-US" sz="1200" dirty="0">
              <a:latin typeface="Arial Black" panose="020B0A04020102020204" pitchFamily="34" charset="0"/>
            </a:endParaRPr>
          </a:p>
        </p:txBody>
      </p:sp>
    </p:spTree>
    <p:extLst>
      <p:ext uri="{BB962C8B-B14F-4D97-AF65-F5344CB8AC3E}">
        <p14:creationId xmlns:p14="http://schemas.microsoft.com/office/powerpoint/2010/main" val="1817281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41431" y="124483"/>
            <a:ext cx="5342021" cy="6525270"/>
          </a:xfrm>
          <a:prstGeom prst="rect">
            <a:avLst/>
          </a:prstGeom>
        </p:spPr>
      </p:pic>
      <p:sp>
        <p:nvSpPr>
          <p:cNvPr id="6" name="TextBox 5"/>
          <p:cNvSpPr txBox="1"/>
          <p:nvPr/>
        </p:nvSpPr>
        <p:spPr>
          <a:xfrm>
            <a:off x="232611" y="336884"/>
            <a:ext cx="5863389" cy="369332"/>
          </a:xfrm>
          <a:prstGeom prst="rect">
            <a:avLst/>
          </a:prstGeom>
          <a:noFill/>
        </p:spPr>
        <p:txBody>
          <a:bodyPr wrap="square" rtlCol="0">
            <a:spAutoFit/>
          </a:bodyPr>
          <a:lstStyle/>
          <a:p>
            <a:r>
              <a:rPr lang="en-US" dirty="0" smtClean="0">
                <a:solidFill>
                  <a:srgbClr val="FF0000"/>
                </a:solidFill>
                <a:latin typeface="Arial Black" panose="020B0A04020102020204" pitchFamily="34" charset="0"/>
              </a:rPr>
              <a:t>THE TEMPTATIONS OF JESUS ARE FOUND?</a:t>
            </a:r>
            <a:endParaRPr lang="en-US" dirty="0">
              <a:solidFill>
                <a:srgbClr val="FF0000"/>
              </a:solidFill>
              <a:latin typeface="Arial Black" panose="020B0A04020102020204" pitchFamily="34" charset="0"/>
            </a:endParaRPr>
          </a:p>
        </p:txBody>
      </p:sp>
      <p:sp>
        <p:nvSpPr>
          <p:cNvPr id="7" name="TextBox 6"/>
          <p:cNvSpPr txBox="1"/>
          <p:nvPr/>
        </p:nvSpPr>
        <p:spPr>
          <a:xfrm>
            <a:off x="425116" y="962254"/>
            <a:ext cx="5670884" cy="923330"/>
          </a:xfrm>
          <a:prstGeom prst="rect">
            <a:avLst/>
          </a:prstGeom>
          <a:noFill/>
        </p:spPr>
        <p:txBody>
          <a:bodyPr wrap="square" rtlCol="0">
            <a:spAutoFit/>
          </a:bodyPr>
          <a:lstStyle/>
          <a:p>
            <a:pPr marL="342900" indent="-342900">
              <a:buAutoNum type="alphaUcPeriod"/>
            </a:pPr>
            <a:r>
              <a:rPr lang="en-US" dirty="0" smtClean="0">
                <a:latin typeface="Arial Black" panose="020B0A04020102020204" pitchFamily="34" charset="0"/>
              </a:rPr>
              <a:t>Genesis 4 and Leviticus 4</a:t>
            </a:r>
          </a:p>
          <a:p>
            <a:pPr marL="342900" indent="-342900">
              <a:buAutoNum type="alphaUcPeriod"/>
            </a:pPr>
            <a:r>
              <a:rPr lang="en-US" dirty="0" smtClean="0">
                <a:latin typeface="Arial Black" panose="020B0A04020102020204" pitchFamily="34" charset="0"/>
              </a:rPr>
              <a:t>Hebrews 4 and Revelation 4</a:t>
            </a:r>
          </a:p>
          <a:p>
            <a:pPr marL="342900" indent="-342900">
              <a:buAutoNum type="alphaUcPeriod"/>
            </a:pPr>
            <a:r>
              <a:rPr lang="en-US" dirty="0" smtClean="0">
                <a:latin typeface="Arial Black" panose="020B0A04020102020204" pitchFamily="34" charset="0"/>
              </a:rPr>
              <a:t>Matthew 4 and Luke 4 </a:t>
            </a:r>
            <a:endParaRPr lang="en-US" dirty="0">
              <a:latin typeface="Arial Black" panose="020B0A04020102020204" pitchFamily="34" charset="0"/>
            </a:endParaRPr>
          </a:p>
        </p:txBody>
      </p:sp>
      <p:sp>
        <p:nvSpPr>
          <p:cNvPr id="8" name="TextBox 7"/>
          <p:cNvSpPr txBox="1"/>
          <p:nvPr/>
        </p:nvSpPr>
        <p:spPr>
          <a:xfrm>
            <a:off x="425116" y="2141622"/>
            <a:ext cx="5943600" cy="4524315"/>
          </a:xfrm>
          <a:prstGeom prst="rect">
            <a:avLst/>
          </a:prstGeom>
          <a:noFill/>
        </p:spPr>
        <p:txBody>
          <a:bodyPr wrap="square" rtlCol="0">
            <a:spAutoFit/>
          </a:bodyPr>
          <a:lstStyle/>
          <a:p>
            <a:pPr marL="342900" indent="-342900">
              <a:buAutoNum type="arabicPeriod"/>
            </a:pPr>
            <a:r>
              <a:rPr lang="en-US" dirty="0" smtClean="0">
                <a:latin typeface="Arial Black" panose="020B0A04020102020204" pitchFamily="34" charset="0"/>
              </a:rPr>
              <a:t>Where did Jesus go after he was baptized?</a:t>
            </a:r>
          </a:p>
          <a:p>
            <a:pPr marL="342900" indent="-342900">
              <a:buAutoNum type="arabicPeriod"/>
            </a:pPr>
            <a:r>
              <a:rPr lang="en-US" dirty="0" smtClean="0">
                <a:latin typeface="Arial Black" panose="020B0A04020102020204" pitchFamily="34" charset="0"/>
              </a:rPr>
              <a:t>How long was Jesus without food?</a:t>
            </a:r>
          </a:p>
          <a:p>
            <a:pPr marL="342900" indent="-342900">
              <a:buAutoNum type="arabicPeriod"/>
            </a:pPr>
            <a:r>
              <a:rPr lang="en-US" dirty="0" smtClean="0">
                <a:latin typeface="Arial Black" panose="020B0A04020102020204" pitchFamily="34" charset="0"/>
              </a:rPr>
              <a:t>Who came to Jesus when His hunger was the worst?</a:t>
            </a:r>
          </a:p>
          <a:p>
            <a:pPr marL="342900" indent="-342900">
              <a:buAutoNum type="arabicPeriod"/>
            </a:pPr>
            <a:r>
              <a:rPr lang="en-US" dirty="0" smtClean="0">
                <a:latin typeface="Arial Black" panose="020B0A04020102020204" pitchFamily="34" charset="0"/>
              </a:rPr>
              <a:t>What did he tell Jesus to do to solve his hunger?</a:t>
            </a:r>
          </a:p>
          <a:p>
            <a:pPr marL="342900" indent="-342900">
              <a:buAutoNum type="arabicPeriod"/>
            </a:pPr>
            <a:r>
              <a:rPr lang="en-US" dirty="0" smtClean="0">
                <a:latin typeface="Arial Black" panose="020B0A04020102020204" pitchFamily="34" charset="0"/>
              </a:rPr>
              <a:t>What was Jesus’ reply?</a:t>
            </a:r>
          </a:p>
          <a:p>
            <a:pPr marL="342900" indent="-342900">
              <a:buAutoNum type="arabicPeriod"/>
            </a:pPr>
            <a:r>
              <a:rPr lang="en-US" dirty="0" smtClean="0">
                <a:latin typeface="Arial Black" panose="020B0A04020102020204" pitchFamily="34" charset="0"/>
              </a:rPr>
              <a:t>Then the devil took Jesus to the top of the </a:t>
            </a:r>
          </a:p>
          <a:p>
            <a:r>
              <a:rPr lang="en-US" dirty="0" smtClean="0">
                <a:latin typeface="Arial Black" panose="020B0A04020102020204" pitchFamily="34" charset="0"/>
              </a:rPr>
              <a:t>     T______________?</a:t>
            </a:r>
          </a:p>
          <a:p>
            <a:pPr marL="342900" indent="-342900">
              <a:buAutoNum type="arabicPeriod" startAt="7"/>
            </a:pPr>
            <a:r>
              <a:rPr lang="en-US" dirty="0" smtClean="0">
                <a:latin typeface="Arial Black" panose="020B0A04020102020204" pitchFamily="34" charset="0"/>
              </a:rPr>
              <a:t>What did he tell Jesus then?</a:t>
            </a:r>
          </a:p>
          <a:p>
            <a:pPr marL="342900" indent="-342900">
              <a:buAutoNum type="arabicPeriod" startAt="7"/>
            </a:pPr>
            <a:r>
              <a:rPr lang="en-US" dirty="0" smtClean="0">
                <a:latin typeface="Arial Black" panose="020B0A04020102020204" pitchFamily="34" charset="0"/>
              </a:rPr>
              <a:t>What was Jesus’ reply?</a:t>
            </a:r>
          </a:p>
          <a:p>
            <a:pPr marL="342900" indent="-342900">
              <a:buAutoNum type="arabicPeriod" startAt="7"/>
            </a:pPr>
            <a:r>
              <a:rPr lang="en-US" dirty="0" smtClean="0">
                <a:latin typeface="Arial Black" panose="020B0A04020102020204" pitchFamily="34" charset="0"/>
              </a:rPr>
              <a:t>Satan tried one more time—he </a:t>
            </a:r>
            <a:r>
              <a:rPr lang="en-US" dirty="0" smtClean="0">
                <a:latin typeface="Arial Black" panose="020B0A04020102020204" pitchFamily="34" charset="0"/>
              </a:rPr>
              <a:t>led </a:t>
            </a:r>
            <a:r>
              <a:rPr lang="en-US" dirty="0" smtClean="0">
                <a:latin typeface="Arial Black" panose="020B0A04020102020204" pitchFamily="34" charset="0"/>
              </a:rPr>
              <a:t>Jesus to a high mountain peak and said “I will give you all of these nations” just bow down and </a:t>
            </a:r>
            <a:r>
              <a:rPr lang="en-US" dirty="0" err="1" smtClean="0">
                <a:latin typeface="Arial Black" panose="020B0A04020102020204" pitchFamily="34" charset="0"/>
              </a:rPr>
              <a:t>W_______________</a:t>
            </a:r>
            <a:r>
              <a:rPr lang="en-US" dirty="0" err="1" smtClean="0">
                <a:latin typeface="Arial Black" panose="020B0A04020102020204" pitchFamily="34" charset="0"/>
              </a:rPr>
              <a:t>me</a:t>
            </a:r>
            <a:r>
              <a:rPr lang="en-US" dirty="0" smtClean="0">
                <a:latin typeface="Arial Black" panose="020B0A04020102020204" pitchFamily="34" charset="0"/>
              </a:rPr>
              <a:t>.</a:t>
            </a:r>
          </a:p>
          <a:p>
            <a:pPr marL="342900" indent="-342900">
              <a:buAutoNum type="arabicPeriod" startAt="7"/>
            </a:pPr>
            <a:r>
              <a:rPr lang="en-US" dirty="0">
                <a:latin typeface="Arial Black" panose="020B0A04020102020204" pitchFamily="34" charset="0"/>
              </a:rPr>
              <a:t> </a:t>
            </a:r>
            <a:r>
              <a:rPr lang="en-US" dirty="0" smtClean="0">
                <a:latin typeface="Arial Black" panose="020B0A04020102020204" pitchFamily="34" charset="0"/>
              </a:rPr>
              <a:t>What was Jesus’ reply?</a:t>
            </a:r>
            <a:endParaRPr lang="en-US" dirty="0">
              <a:latin typeface="Arial Black" panose="020B0A04020102020204" pitchFamily="34" charset="0"/>
            </a:endParaRPr>
          </a:p>
        </p:txBody>
      </p:sp>
    </p:spTree>
    <p:extLst>
      <p:ext uri="{BB962C8B-B14F-4D97-AF65-F5344CB8AC3E}">
        <p14:creationId xmlns:p14="http://schemas.microsoft.com/office/powerpoint/2010/main" val="41251673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12821" y="232611"/>
            <a:ext cx="11670631" cy="400110"/>
          </a:xfrm>
          <a:prstGeom prst="rect">
            <a:avLst/>
          </a:prstGeom>
          <a:noFill/>
        </p:spPr>
        <p:txBody>
          <a:bodyPr wrap="square" rtlCol="0">
            <a:spAutoFit/>
          </a:bodyPr>
          <a:lstStyle/>
          <a:p>
            <a:pPr algn="ctr"/>
            <a:r>
              <a:rPr lang="en-US" sz="2000" dirty="0" smtClean="0">
                <a:solidFill>
                  <a:srgbClr val="FF0000"/>
                </a:solidFill>
                <a:latin typeface="Arial Black" panose="020B0A04020102020204" pitchFamily="34" charset="0"/>
              </a:rPr>
              <a:t>THE LAST CHAPETERS OF MATTHEW, MARK AND LUKE TELL OF WHAT?</a:t>
            </a:r>
            <a:endParaRPr lang="en-US" sz="2000" dirty="0">
              <a:solidFill>
                <a:srgbClr val="FF0000"/>
              </a:solidFill>
              <a:latin typeface="Arial Black" panose="020B0A04020102020204" pitchFamily="34"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18766" y="3364411"/>
            <a:ext cx="2259305" cy="3068473"/>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3032" y="826448"/>
            <a:ext cx="2526914" cy="3103868"/>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06306" y="1010653"/>
            <a:ext cx="2610944" cy="3513221"/>
          </a:xfrm>
          <a:prstGeom prst="rect">
            <a:avLst/>
          </a:prstGeom>
        </p:spPr>
      </p:pic>
      <p:sp>
        <p:nvSpPr>
          <p:cNvPr id="9" name="TextBox 8"/>
          <p:cNvSpPr txBox="1"/>
          <p:nvPr/>
        </p:nvSpPr>
        <p:spPr>
          <a:xfrm>
            <a:off x="393032" y="4291263"/>
            <a:ext cx="2887579" cy="1477328"/>
          </a:xfrm>
          <a:prstGeom prst="rect">
            <a:avLst/>
          </a:prstGeom>
          <a:noFill/>
        </p:spPr>
        <p:txBody>
          <a:bodyPr wrap="square" rtlCol="0">
            <a:spAutoFit/>
          </a:bodyPr>
          <a:lstStyle/>
          <a:p>
            <a:r>
              <a:rPr lang="en-US" dirty="0" smtClean="0">
                <a:latin typeface="Arial Black" panose="020B0A04020102020204" pitchFamily="34" charset="0"/>
              </a:rPr>
              <a:t>     After instituting the Lord’s Supper Jesus went to Gethsemane where he was betrayed.</a:t>
            </a:r>
            <a:endParaRPr lang="en-US" dirty="0">
              <a:latin typeface="Arial Black" panose="020B0A04020102020204" pitchFamily="34" charset="0"/>
            </a:endParaRPr>
          </a:p>
        </p:txBody>
      </p:sp>
      <p:sp>
        <p:nvSpPr>
          <p:cNvPr id="10" name="TextBox 9"/>
          <p:cNvSpPr txBox="1"/>
          <p:nvPr/>
        </p:nvSpPr>
        <p:spPr>
          <a:xfrm>
            <a:off x="4010526" y="1010653"/>
            <a:ext cx="3505200" cy="2031325"/>
          </a:xfrm>
          <a:prstGeom prst="rect">
            <a:avLst/>
          </a:prstGeom>
          <a:noFill/>
        </p:spPr>
        <p:txBody>
          <a:bodyPr wrap="square" rtlCol="0">
            <a:spAutoFit/>
          </a:bodyPr>
          <a:lstStyle/>
          <a:p>
            <a:r>
              <a:rPr lang="en-US" dirty="0" smtClean="0">
                <a:latin typeface="Arial Black" panose="020B0A04020102020204" pitchFamily="34" charset="0"/>
              </a:rPr>
              <a:t>     From Gethsemane He was taken and tried before the Jewish Council, Pilate and Herod.  </a:t>
            </a:r>
          </a:p>
          <a:p>
            <a:r>
              <a:rPr lang="en-US" dirty="0" smtClean="0">
                <a:latin typeface="Arial Black" panose="020B0A04020102020204" pitchFamily="34" charset="0"/>
              </a:rPr>
              <a:t>     He was then take to Golgotha where He was crucified.</a:t>
            </a:r>
            <a:endParaRPr lang="en-US" dirty="0">
              <a:latin typeface="Arial Black" panose="020B0A04020102020204" pitchFamily="34" charset="0"/>
            </a:endParaRPr>
          </a:p>
        </p:txBody>
      </p:sp>
      <p:sp>
        <p:nvSpPr>
          <p:cNvPr id="11" name="TextBox 10"/>
          <p:cNvSpPr txBox="1"/>
          <p:nvPr/>
        </p:nvSpPr>
        <p:spPr>
          <a:xfrm>
            <a:off x="7820526" y="4860758"/>
            <a:ext cx="4162926" cy="923330"/>
          </a:xfrm>
          <a:prstGeom prst="rect">
            <a:avLst/>
          </a:prstGeom>
          <a:noFill/>
        </p:spPr>
        <p:txBody>
          <a:bodyPr wrap="square" rtlCol="0">
            <a:spAutoFit/>
          </a:bodyPr>
          <a:lstStyle/>
          <a:p>
            <a:r>
              <a:rPr lang="en-US" dirty="0" smtClean="0">
                <a:latin typeface="Arial Black" panose="020B0A04020102020204" pitchFamily="34" charset="0"/>
              </a:rPr>
              <a:t>Jesus was buried in a borrowed tomb for three days and early on Sunday morning He arose!</a:t>
            </a:r>
            <a:endParaRPr lang="en-US" dirty="0">
              <a:latin typeface="Arial Black" panose="020B0A04020102020204" pitchFamily="34" charset="0"/>
            </a:endParaRPr>
          </a:p>
        </p:txBody>
      </p:sp>
      <p:sp>
        <p:nvSpPr>
          <p:cNvPr id="12" name="TextBox 11"/>
          <p:cNvSpPr txBox="1"/>
          <p:nvPr/>
        </p:nvSpPr>
        <p:spPr>
          <a:xfrm>
            <a:off x="842353" y="818427"/>
            <a:ext cx="1748589" cy="276999"/>
          </a:xfrm>
          <a:prstGeom prst="rect">
            <a:avLst/>
          </a:prstGeom>
          <a:noFill/>
        </p:spPr>
        <p:txBody>
          <a:bodyPr wrap="square" rtlCol="0">
            <a:spAutoFit/>
          </a:bodyPr>
          <a:lstStyle/>
          <a:p>
            <a:r>
              <a:rPr lang="en-US" sz="1200" dirty="0" smtClean="0">
                <a:solidFill>
                  <a:schemeClr val="bg1"/>
                </a:solidFill>
                <a:latin typeface="Arial Black" panose="020B0A04020102020204" pitchFamily="34" charset="0"/>
              </a:rPr>
              <a:t>LORD’S SUPPER</a:t>
            </a:r>
            <a:endParaRPr lang="en-US" sz="1200" dirty="0">
              <a:solidFill>
                <a:schemeClr val="bg1"/>
              </a:solidFill>
              <a:latin typeface="Arial Black" panose="020B0A04020102020204" pitchFamily="34" charset="0"/>
            </a:endParaRPr>
          </a:p>
        </p:txBody>
      </p:sp>
      <p:sp>
        <p:nvSpPr>
          <p:cNvPr id="13" name="TextBox 12"/>
          <p:cNvSpPr txBox="1"/>
          <p:nvPr/>
        </p:nvSpPr>
        <p:spPr>
          <a:xfrm>
            <a:off x="4718766" y="3364411"/>
            <a:ext cx="1540042" cy="276999"/>
          </a:xfrm>
          <a:prstGeom prst="rect">
            <a:avLst/>
          </a:prstGeom>
          <a:noFill/>
        </p:spPr>
        <p:txBody>
          <a:bodyPr wrap="square" rtlCol="0">
            <a:spAutoFit/>
          </a:bodyPr>
          <a:lstStyle/>
          <a:p>
            <a:r>
              <a:rPr lang="en-US" sz="1200" dirty="0" smtClean="0">
                <a:latin typeface="Arial Black" panose="020B0A04020102020204" pitchFamily="34" charset="0"/>
              </a:rPr>
              <a:t>JESUS’ DEATH</a:t>
            </a:r>
            <a:endParaRPr lang="en-US" sz="1200" dirty="0">
              <a:latin typeface="Arial Black" panose="020B0A04020102020204" pitchFamily="34" charset="0"/>
            </a:endParaRPr>
          </a:p>
        </p:txBody>
      </p:sp>
      <p:sp>
        <p:nvSpPr>
          <p:cNvPr id="14" name="TextBox 13"/>
          <p:cNvSpPr txBox="1"/>
          <p:nvPr/>
        </p:nvSpPr>
        <p:spPr>
          <a:xfrm>
            <a:off x="8746666" y="4276817"/>
            <a:ext cx="1730687" cy="276999"/>
          </a:xfrm>
          <a:prstGeom prst="rect">
            <a:avLst/>
          </a:prstGeom>
          <a:noFill/>
        </p:spPr>
        <p:txBody>
          <a:bodyPr wrap="square" rtlCol="0">
            <a:spAutoFit/>
          </a:bodyPr>
          <a:lstStyle/>
          <a:p>
            <a:r>
              <a:rPr lang="en-US" sz="1200" dirty="0" smtClean="0">
                <a:solidFill>
                  <a:schemeClr val="bg1"/>
                </a:solidFill>
                <a:latin typeface="Arial Black" panose="020B0A04020102020204" pitchFamily="34" charset="0"/>
              </a:rPr>
              <a:t>RESURRECTION</a:t>
            </a:r>
            <a:endParaRPr lang="en-US" sz="1200"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24715307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5853" y="481262"/>
            <a:ext cx="10972800" cy="400110"/>
          </a:xfrm>
          <a:prstGeom prst="rect">
            <a:avLst/>
          </a:prstGeom>
          <a:noFill/>
        </p:spPr>
        <p:txBody>
          <a:bodyPr wrap="square" rtlCol="0">
            <a:spAutoFit/>
          </a:bodyPr>
          <a:lstStyle/>
          <a:p>
            <a:r>
              <a:rPr lang="en-US" sz="2000" dirty="0" smtClean="0">
                <a:solidFill>
                  <a:srgbClr val="FF0000"/>
                </a:solidFill>
                <a:latin typeface="Arial Black" panose="020B0A04020102020204" pitchFamily="34" charset="0"/>
              </a:rPr>
              <a:t>THE LAST CHAPERS OF MATTHEW, MARK AND LUKE TELL OF WHAT?</a:t>
            </a:r>
            <a:endParaRPr lang="en-US" sz="2000" dirty="0">
              <a:solidFill>
                <a:srgbClr val="FF0000"/>
              </a:solidFill>
              <a:latin typeface="Arial Black" panose="020B0A04020102020204" pitchFamily="34" charset="0"/>
            </a:endParaRPr>
          </a:p>
        </p:txBody>
      </p:sp>
      <p:sp>
        <p:nvSpPr>
          <p:cNvPr id="5" name="TextBox 4"/>
          <p:cNvSpPr txBox="1"/>
          <p:nvPr/>
        </p:nvSpPr>
        <p:spPr>
          <a:xfrm>
            <a:off x="1002632" y="1323473"/>
            <a:ext cx="9456821" cy="923330"/>
          </a:xfrm>
          <a:prstGeom prst="rect">
            <a:avLst/>
          </a:prstGeom>
          <a:noFill/>
        </p:spPr>
        <p:txBody>
          <a:bodyPr wrap="square" rtlCol="0">
            <a:spAutoFit/>
          </a:bodyPr>
          <a:lstStyle/>
          <a:p>
            <a:pPr marL="342900" indent="-342900">
              <a:buAutoNum type="arabicPeriod"/>
            </a:pPr>
            <a:r>
              <a:rPr lang="en-US" dirty="0" smtClean="0">
                <a:latin typeface="Arial Black" panose="020B0A04020102020204" pitchFamily="34" charset="0"/>
              </a:rPr>
              <a:t>Jesus’ birth</a:t>
            </a:r>
          </a:p>
          <a:p>
            <a:pPr marL="342900" indent="-342900">
              <a:buAutoNum type="arabicPeriod"/>
            </a:pPr>
            <a:r>
              <a:rPr lang="en-US" dirty="0" smtClean="0">
                <a:latin typeface="Arial Black" panose="020B0A04020102020204" pitchFamily="34" charset="0"/>
              </a:rPr>
              <a:t>The creation of the world</a:t>
            </a:r>
          </a:p>
          <a:p>
            <a:pPr marL="342900" indent="-342900">
              <a:buAutoNum type="arabicPeriod"/>
            </a:pPr>
            <a:r>
              <a:rPr lang="en-US" dirty="0" smtClean="0">
                <a:latin typeface="Arial Black" panose="020B0A04020102020204" pitchFamily="34" charset="0"/>
              </a:rPr>
              <a:t>Lord’s Supper; Jesus’ Death; Resurrection</a:t>
            </a:r>
            <a:endParaRPr lang="en-US" dirty="0">
              <a:latin typeface="Arial Black" panose="020B0A04020102020204" pitchFamily="34" charset="0"/>
            </a:endParaRPr>
          </a:p>
        </p:txBody>
      </p:sp>
      <p:sp>
        <p:nvSpPr>
          <p:cNvPr id="6" name="TextBox 5"/>
          <p:cNvSpPr txBox="1"/>
          <p:nvPr/>
        </p:nvSpPr>
        <p:spPr>
          <a:xfrm>
            <a:off x="569495" y="2895600"/>
            <a:ext cx="11349789" cy="2862322"/>
          </a:xfrm>
          <a:prstGeom prst="rect">
            <a:avLst/>
          </a:prstGeom>
          <a:noFill/>
        </p:spPr>
        <p:txBody>
          <a:bodyPr wrap="square" rtlCol="0">
            <a:spAutoFit/>
          </a:bodyPr>
          <a:lstStyle/>
          <a:p>
            <a:pPr marL="342900" indent="-342900">
              <a:buAutoNum type="arabicPeriod"/>
            </a:pPr>
            <a:r>
              <a:rPr lang="en-US" dirty="0" smtClean="0">
                <a:latin typeface="Arial Black" panose="020B0A04020102020204" pitchFamily="34" charset="0"/>
              </a:rPr>
              <a:t>Are the first three Gospels similar in content?</a:t>
            </a:r>
          </a:p>
          <a:p>
            <a:pPr marL="342900" indent="-342900">
              <a:buAutoNum type="arabicPeriod"/>
            </a:pPr>
            <a:r>
              <a:rPr lang="en-US" dirty="0" smtClean="0">
                <a:latin typeface="Arial Black" panose="020B0A04020102020204" pitchFamily="34" charset="0"/>
              </a:rPr>
              <a:t>Is much of the material in one found in all three?</a:t>
            </a:r>
          </a:p>
          <a:p>
            <a:pPr marL="342900" indent="-342900">
              <a:buAutoNum type="arabicPeriod"/>
            </a:pPr>
            <a:r>
              <a:rPr lang="en-US" dirty="0" smtClean="0">
                <a:latin typeface="Arial Black" panose="020B0A04020102020204" pitchFamily="34" charset="0"/>
              </a:rPr>
              <a:t>Who were these first three gospels written by?</a:t>
            </a:r>
          </a:p>
          <a:p>
            <a:pPr marL="342900" indent="-342900">
              <a:buAutoNum type="arabicPeriod"/>
            </a:pPr>
            <a:r>
              <a:rPr lang="en-US" dirty="0" smtClean="0">
                <a:latin typeface="Arial Black" panose="020B0A04020102020204" pitchFamily="34" charset="0"/>
              </a:rPr>
              <a:t>Which one of these three men was a doctor?</a:t>
            </a:r>
          </a:p>
          <a:p>
            <a:pPr marL="342900" indent="-342900">
              <a:buAutoNum type="arabicPeriod"/>
            </a:pPr>
            <a:r>
              <a:rPr lang="en-US" dirty="0" smtClean="0">
                <a:latin typeface="Arial Black" panose="020B0A04020102020204" pitchFamily="34" charset="0"/>
              </a:rPr>
              <a:t>Did each gospel writer tell the story of Jesus in his own way?</a:t>
            </a:r>
          </a:p>
          <a:p>
            <a:pPr marL="342900" indent="-342900">
              <a:buAutoNum type="arabicPeriod"/>
            </a:pPr>
            <a:r>
              <a:rPr lang="en-US" dirty="0" smtClean="0">
                <a:latin typeface="Arial Black" panose="020B0A04020102020204" pitchFamily="34" charset="0"/>
              </a:rPr>
              <a:t>Matthew 2 and Luke 2 tells about Jesus’ </a:t>
            </a:r>
            <a:r>
              <a:rPr lang="en-US" dirty="0" err="1" smtClean="0">
                <a:latin typeface="Arial Black" panose="020B0A04020102020204" pitchFamily="34" charset="0"/>
              </a:rPr>
              <a:t>Bir</a:t>
            </a:r>
            <a:r>
              <a:rPr lang="en-US" dirty="0" smtClean="0">
                <a:latin typeface="Arial Black" panose="020B0A04020102020204" pitchFamily="34" charset="0"/>
              </a:rPr>
              <a:t>_______________?</a:t>
            </a:r>
          </a:p>
          <a:p>
            <a:pPr marL="342900" indent="-342900">
              <a:buAutoNum type="arabicPeriod"/>
            </a:pPr>
            <a:r>
              <a:rPr lang="en-US" dirty="0" smtClean="0">
                <a:latin typeface="Arial Black" panose="020B0A04020102020204" pitchFamily="34" charset="0"/>
              </a:rPr>
              <a:t>Matthew 3 and Luke 3 tells of Jesus’ Bap_________________?</a:t>
            </a:r>
          </a:p>
          <a:p>
            <a:pPr marL="342900" indent="-342900">
              <a:buAutoNum type="arabicPeriod"/>
            </a:pPr>
            <a:r>
              <a:rPr lang="en-US" dirty="0" smtClean="0">
                <a:latin typeface="Arial Black" panose="020B0A04020102020204" pitchFamily="34" charset="0"/>
              </a:rPr>
              <a:t>Mark 6 and John 6 tells about Jesus feeding the ______________?</a:t>
            </a:r>
          </a:p>
          <a:p>
            <a:pPr marL="342900" indent="-342900">
              <a:buAutoNum type="arabicPeriod"/>
            </a:pPr>
            <a:r>
              <a:rPr lang="en-US" dirty="0" smtClean="0">
                <a:latin typeface="Arial Black" panose="020B0A04020102020204" pitchFamily="34" charset="0"/>
              </a:rPr>
              <a:t>Matthew 4 and Luke 4 tells about Jesus’ tem___________________?</a:t>
            </a:r>
          </a:p>
          <a:p>
            <a:pPr marL="342900" indent="-342900">
              <a:buAutoNum type="arabicPeriod"/>
            </a:pPr>
            <a:endParaRPr lang="en-US" dirty="0">
              <a:latin typeface="Arial Black" panose="020B0A04020102020204" pitchFamily="34" charset="0"/>
            </a:endParaRPr>
          </a:p>
        </p:txBody>
      </p:sp>
    </p:spTree>
    <p:extLst>
      <p:ext uri="{BB962C8B-B14F-4D97-AF65-F5344CB8AC3E}">
        <p14:creationId xmlns:p14="http://schemas.microsoft.com/office/powerpoint/2010/main" val="25918319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3404" y="344905"/>
            <a:ext cx="6830849" cy="6168190"/>
          </a:xfrm>
          <a:prstGeom prst="rect">
            <a:avLst/>
          </a:prstGeom>
        </p:spPr>
      </p:pic>
      <p:sp>
        <p:nvSpPr>
          <p:cNvPr id="5" name="TextBox 4"/>
          <p:cNvSpPr txBox="1"/>
          <p:nvPr/>
        </p:nvSpPr>
        <p:spPr>
          <a:xfrm>
            <a:off x="200526" y="483670"/>
            <a:ext cx="3296653" cy="338554"/>
          </a:xfrm>
          <a:prstGeom prst="rect">
            <a:avLst/>
          </a:prstGeom>
          <a:noFill/>
        </p:spPr>
        <p:txBody>
          <a:bodyPr wrap="square" rtlCol="0">
            <a:spAutoFit/>
          </a:bodyPr>
          <a:lstStyle/>
          <a:p>
            <a:r>
              <a:rPr lang="en-US" sz="1600" dirty="0" smtClean="0">
                <a:solidFill>
                  <a:schemeClr val="bg1"/>
                </a:solidFill>
                <a:latin typeface="Arial Black" panose="020B0A04020102020204" pitchFamily="34" charset="0"/>
              </a:rPr>
              <a:t>SERMON ON MOUNT</a:t>
            </a:r>
            <a:endParaRPr lang="en-US" sz="1600" dirty="0">
              <a:solidFill>
                <a:schemeClr val="bg1"/>
              </a:solidFill>
              <a:latin typeface="Arial Black" panose="020B0A04020102020204" pitchFamily="34" charset="0"/>
            </a:endParaRPr>
          </a:p>
        </p:txBody>
      </p:sp>
      <p:sp>
        <p:nvSpPr>
          <p:cNvPr id="6" name="TextBox 5"/>
          <p:cNvSpPr txBox="1"/>
          <p:nvPr/>
        </p:nvSpPr>
        <p:spPr>
          <a:xfrm>
            <a:off x="4812633" y="483670"/>
            <a:ext cx="1933072" cy="338554"/>
          </a:xfrm>
          <a:prstGeom prst="rect">
            <a:avLst/>
          </a:prstGeom>
          <a:noFill/>
        </p:spPr>
        <p:txBody>
          <a:bodyPr wrap="square" rtlCol="0">
            <a:spAutoFit/>
          </a:bodyPr>
          <a:lstStyle/>
          <a:p>
            <a:r>
              <a:rPr lang="en-US" sz="1600" dirty="0" smtClean="0">
                <a:solidFill>
                  <a:schemeClr val="bg1"/>
                </a:solidFill>
                <a:latin typeface="Arial Black" panose="020B0A04020102020204" pitchFamily="34" charset="0"/>
              </a:rPr>
              <a:t>MATTHEW 5-7</a:t>
            </a:r>
            <a:endParaRPr lang="en-US" sz="1600" dirty="0">
              <a:solidFill>
                <a:schemeClr val="bg1"/>
              </a:solidFill>
              <a:latin typeface="Arial Black" panose="020B0A04020102020204" pitchFamily="34" charset="0"/>
            </a:endParaRPr>
          </a:p>
        </p:txBody>
      </p:sp>
      <p:sp>
        <p:nvSpPr>
          <p:cNvPr id="7" name="TextBox 6"/>
          <p:cNvSpPr txBox="1"/>
          <p:nvPr/>
        </p:nvSpPr>
        <p:spPr>
          <a:xfrm>
            <a:off x="7162801" y="105013"/>
            <a:ext cx="4932948" cy="6647974"/>
          </a:xfrm>
          <a:prstGeom prst="rect">
            <a:avLst/>
          </a:prstGeom>
          <a:noFill/>
        </p:spPr>
        <p:txBody>
          <a:bodyPr wrap="square" rtlCol="0">
            <a:spAutoFit/>
          </a:bodyPr>
          <a:lstStyle/>
          <a:p>
            <a:r>
              <a:rPr lang="en-US" sz="1600" dirty="0" smtClean="0">
                <a:solidFill>
                  <a:srgbClr val="FF0000"/>
                </a:solidFill>
                <a:latin typeface="Arial Black" panose="020B0A04020102020204" pitchFamily="34" charset="0"/>
              </a:rPr>
              <a:t>SERMON ON THE MOUNT MATTHEW 5-7</a:t>
            </a:r>
          </a:p>
          <a:p>
            <a:endParaRPr lang="en-US" sz="1600" dirty="0">
              <a:latin typeface="Arial Black" panose="020B0A04020102020204" pitchFamily="34" charset="0"/>
            </a:endParaRPr>
          </a:p>
          <a:p>
            <a:r>
              <a:rPr lang="en-US" sz="1600" dirty="0" smtClean="0">
                <a:latin typeface="Arial Black" panose="020B0A04020102020204" pitchFamily="34" charset="0"/>
              </a:rPr>
              <a:t>     </a:t>
            </a:r>
            <a:r>
              <a:rPr lang="en-US" sz="1400" dirty="0" smtClean="0">
                <a:latin typeface="Arial Black" panose="020B0A04020102020204" pitchFamily="34" charset="0"/>
              </a:rPr>
              <a:t>Jesus visited the towns scattered through the countryside of Galilee, speaking in each about the kingdom of heaven.  News of Jesus spread, and people traveled long distances, bringing the sick to be healed.</a:t>
            </a:r>
          </a:p>
          <a:p>
            <a:r>
              <a:rPr lang="en-US" sz="1400" dirty="0">
                <a:latin typeface="Arial Black" panose="020B0A04020102020204" pitchFamily="34" charset="0"/>
              </a:rPr>
              <a:t> </a:t>
            </a:r>
            <a:r>
              <a:rPr lang="en-US" sz="1400" dirty="0" smtClean="0">
                <a:latin typeface="Arial Black" panose="020B0A04020102020204" pitchFamily="34" charset="0"/>
              </a:rPr>
              <a:t>    But as Jesus looked into the faces gathered around Him, He saw much more than sickness and disease.  He saw the fear and sin that kept people from feeling close to God.  He wanted to tell them how to live so that each day might be filled with joy and contentment.  So Jesus went up on a hillside and began to speak.  A huge crowd gathered.  The people stayed to listen for hours.</a:t>
            </a:r>
          </a:p>
          <a:p>
            <a:r>
              <a:rPr lang="en-US" sz="1400" dirty="0">
                <a:latin typeface="Arial Black" panose="020B0A04020102020204" pitchFamily="34" charset="0"/>
              </a:rPr>
              <a:t> </a:t>
            </a:r>
            <a:r>
              <a:rPr lang="en-US" sz="1400" dirty="0" smtClean="0">
                <a:latin typeface="Arial Black" panose="020B0A04020102020204" pitchFamily="34" charset="0"/>
              </a:rPr>
              <a:t>    “Don’t worry all the time,” Jesus said.  “How you live your life is much more important than what you eat or what you wear.  If you think first of what God wants, He will take care of you, just as He takes care of the flowers and the birds.”</a:t>
            </a:r>
          </a:p>
          <a:p>
            <a:r>
              <a:rPr lang="en-US" sz="1400" dirty="0">
                <a:latin typeface="Arial Black" panose="020B0A04020102020204" pitchFamily="34" charset="0"/>
              </a:rPr>
              <a:t> </a:t>
            </a:r>
            <a:r>
              <a:rPr lang="en-US" sz="1400" dirty="0" smtClean="0">
                <a:latin typeface="Arial Black" panose="020B0A04020102020204" pitchFamily="34" charset="0"/>
              </a:rPr>
              <a:t>    “God is more important than money.  Don’t pile up money here on earth were robbers can steal it.  Make serving God your treasure, and He will store it in heaven for you.”</a:t>
            </a:r>
          </a:p>
          <a:p>
            <a:r>
              <a:rPr lang="en-US" sz="1400" dirty="0">
                <a:latin typeface="Arial Black" panose="020B0A04020102020204" pitchFamily="34" charset="0"/>
              </a:rPr>
              <a:t> </a:t>
            </a:r>
            <a:r>
              <a:rPr lang="en-US" sz="1400" dirty="0" smtClean="0">
                <a:latin typeface="Arial Black" panose="020B0A04020102020204" pitchFamily="34" charset="0"/>
              </a:rPr>
              <a:t>    These teachings are part of Jesus’ Sermon on the Mount.  The words are as true today as they were for the people on that hillside in Galilee so many years ago. </a:t>
            </a:r>
            <a:endParaRPr lang="en-US" sz="1400" dirty="0">
              <a:latin typeface="Arial Black" panose="020B0A04020102020204" pitchFamily="34" charset="0"/>
            </a:endParaRPr>
          </a:p>
        </p:txBody>
      </p:sp>
    </p:spTree>
    <p:extLst>
      <p:ext uri="{BB962C8B-B14F-4D97-AF65-F5344CB8AC3E}">
        <p14:creationId xmlns:p14="http://schemas.microsoft.com/office/powerpoint/2010/main" val="19792394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45958" y="393031"/>
            <a:ext cx="11012905" cy="369332"/>
          </a:xfrm>
          <a:prstGeom prst="rect">
            <a:avLst/>
          </a:prstGeom>
          <a:noFill/>
        </p:spPr>
        <p:txBody>
          <a:bodyPr wrap="square" rtlCol="0">
            <a:spAutoFit/>
          </a:bodyPr>
          <a:lstStyle/>
          <a:p>
            <a:r>
              <a:rPr lang="en-US" dirty="0" smtClean="0">
                <a:solidFill>
                  <a:srgbClr val="FF0000"/>
                </a:solidFill>
                <a:latin typeface="Arial Black" panose="020B0A04020102020204" pitchFamily="34" charset="0"/>
              </a:rPr>
              <a:t>THE SERMON ON THE MOUNT IS FOUND IN WHAT BOOK OF THE NEW TESTAMENT?</a:t>
            </a:r>
            <a:endParaRPr lang="en-US" dirty="0">
              <a:solidFill>
                <a:srgbClr val="FF0000"/>
              </a:solidFill>
              <a:latin typeface="Arial Black" panose="020B0A04020102020204" pitchFamily="34" charset="0"/>
            </a:endParaRPr>
          </a:p>
        </p:txBody>
      </p:sp>
      <p:sp>
        <p:nvSpPr>
          <p:cNvPr id="6" name="TextBox 5"/>
          <p:cNvSpPr txBox="1"/>
          <p:nvPr/>
        </p:nvSpPr>
        <p:spPr>
          <a:xfrm>
            <a:off x="737937" y="1155031"/>
            <a:ext cx="11020926" cy="1200329"/>
          </a:xfrm>
          <a:prstGeom prst="rect">
            <a:avLst/>
          </a:prstGeom>
          <a:noFill/>
        </p:spPr>
        <p:txBody>
          <a:bodyPr wrap="square" rtlCol="0">
            <a:spAutoFit/>
          </a:bodyPr>
          <a:lstStyle/>
          <a:p>
            <a:r>
              <a:rPr lang="en-US" dirty="0" smtClean="0">
                <a:latin typeface="Arial Black" panose="020B0A04020102020204" pitchFamily="34" charset="0"/>
              </a:rPr>
              <a:t>A. Matthew</a:t>
            </a:r>
          </a:p>
          <a:p>
            <a:r>
              <a:rPr lang="en-US" dirty="0" smtClean="0">
                <a:latin typeface="Arial Black" panose="020B0A04020102020204" pitchFamily="34" charset="0"/>
              </a:rPr>
              <a:t>B. Mark</a:t>
            </a:r>
          </a:p>
          <a:p>
            <a:r>
              <a:rPr lang="en-US" dirty="0" smtClean="0">
                <a:latin typeface="Arial Black" panose="020B0A04020102020204" pitchFamily="34" charset="0"/>
              </a:rPr>
              <a:t>C. Luke</a:t>
            </a:r>
          </a:p>
          <a:p>
            <a:r>
              <a:rPr lang="en-US" dirty="0" smtClean="0">
                <a:latin typeface="Arial Black" panose="020B0A04020102020204" pitchFamily="34" charset="0"/>
              </a:rPr>
              <a:t>D. John</a:t>
            </a:r>
            <a:endParaRPr lang="en-US" dirty="0">
              <a:latin typeface="Arial Black" panose="020B0A04020102020204" pitchFamily="34" charset="0"/>
            </a:endParaRPr>
          </a:p>
        </p:txBody>
      </p:sp>
      <p:sp>
        <p:nvSpPr>
          <p:cNvPr id="7" name="TextBox 6"/>
          <p:cNvSpPr txBox="1"/>
          <p:nvPr/>
        </p:nvSpPr>
        <p:spPr>
          <a:xfrm>
            <a:off x="497305" y="2606842"/>
            <a:ext cx="11502189" cy="3970318"/>
          </a:xfrm>
          <a:prstGeom prst="rect">
            <a:avLst/>
          </a:prstGeom>
          <a:noFill/>
        </p:spPr>
        <p:txBody>
          <a:bodyPr wrap="square" rtlCol="0">
            <a:spAutoFit/>
          </a:bodyPr>
          <a:lstStyle/>
          <a:p>
            <a:pPr marL="342900" indent="-342900">
              <a:buAutoNum type="arabicPeriod"/>
            </a:pPr>
            <a:r>
              <a:rPr lang="en-US" dirty="0" smtClean="0">
                <a:latin typeface="Arial Black" panose="020B0A04020102020204" pitchFamily="34" charset="0"/>
              </a:rPr>
              <a:t>Where did Jesus do the Sermon?</a:t>
            </a:r>
          </a:p>
          <a:p>
            <a:pPr marL="342900" indent="-342900">
              <a:buAutoNum type="arabicPeriod"/>
            </a:pPr>
            <a:r>
              <a:rPr lang="en-US" dirty="0" smtClean="0">
                <a:latin typeface="Arial Black" panose="020B0A04020102020204" pitchFamily="34" charset="0"/>
              </a:rPr>
              <a:t>Did Jesus send any of the large multitude away?</a:t>
            </a:r>
          </a:p>
          <a:p>
            <a:pPr marL="342900" indent="-342900">
              <a:buAutoNum type="arabicPeriod"/>
            </a:pPr>
            <a:r>
              <a:rPr lang="en-US" dirty="0" smtClean="0">
                <a:latin typeface="Arial Black" panose="020B0A04020102020204" pitchFamily="34" charset="0"/>
              </a:rPr>
              <a:t>How long did the huge crowd listen?</a:t>
            </a:r>
          </a:p>
          <a:p>
            <a:pPr marL="342900" indent="-342900">
              <a:buAutoNum type="arabicPeriod"/>
            </a:pPr>
            <a:r>
              <a:rPr lang="en-US" dirty="0" smtClean="0">
                <a:latin typeface="Arial Black" panose="020B0A04020102020204" pitchFamily="34" charset="0"/>
              </a:rPr>
              <a:t>As Jesus looked into the faces gathered around Him what did he see other than sickness and disease?  He saw </a:t>
            </a:r>
            <a:r>
              <a:rPr lang="en-US" dirty="0" err="1" smtClean="0">
                <a:latin typeface="Arial Black" panose="020B0A04020102020204" pitchFamily="34" charset="0"/>
              </a:rPr>
              <a:t>fe</a:t>
            </a:r>
            <a:r>
              <a:rPr lang="en-US" dirty="0" smtClean="0">
                <a:latin typeface="Arial Black" panose="020B0A04020102020204" pitchFamily="34" charset="0"/>
              </a:rPr>
              <a:t>___________ and s____.</a:t>
            </a:r>
          </a:p>
          <a:p>
            <a:pPr marL="342900" indent="-342900">
              <a:buAutoNum type="arabicPeriod"/>
            </a:pPr>
            <a:r>
              <a:rPr lang="en-US" dirty="0" smtClean="0">
                <a:latin typeface="Arial Black" panose="020B0A04020102020204" pitchFamily="34" charset="0"/>
              </a:rPr>
              <a:t>Did Jesus tell them how to live in the sermon?</a:t>
            </a:r>
          </a:p>
          <a:p>
            <a:pPr marL="342900" indent="-342900">
              <a:buAutoNum type="arabicPeriod"/>
            </a:pPr>
            <a:r>
              <a:rPr lang="en-US" dirty="0" smtClean="0">
                <a:latin typeface="Arial Black" panose="020B0A04020102020204" pitchFamily="34" charset="0"/>
              </a:rPr>
              <a:t>Are we to worry about what we eat?</a:t>
            </a:r>
          </a:p>
          <a:p>
            <a:pPr marL="342900" indent="-342900">
              <a:buFontTx/>
              <a:buAutoNum type="arabicPeriod"/>
            </a:pPr>
            <a:r>
              <a:rPr lang="en-US" dirty="0">
                <a:latin typeface="Arial Black" panose="020B0A04020102020204" pitchFamily="34" charset="0"/>
              </a:rPr>
              <a:t>Are we to worry about what we wear</a:t>
            </a:r>
            <a:r>
              <a:rPr lang="en-US" dirty="0" smtClean="0">
                <a:latin typeface="Arial Black" panose="020B0A04020102020204" pitchFamily="34" charset="0"/>
              </a:rPr>
              <a:t>?</a:t>
            </a:r>
          </a:p>
          <a:p>
            <a:pPr marL="342900" indent="-342900">
              <a:buFontTx/>
              <a:buAutoNum type="arabicPeriod"/>
            </a:pPr>
            <a:r>
              <a:rPr lang="en-US" dirty="0" smtClean="0">
                <a:latin typeface="Arial Black" panose="020B0A04020102020204" pitchFamily="34" charset="0"/>
              </a:rPr>
              <a:t>Are we to pile up money here on earth?</a:t>
            </a:r>
          </a:p>
          <a:p>
            <a:pPr marL="342900" indent="-342900">
              <a:buFontTx/>
              <a:buAutoNum type="arabicPeriod"/>
            </a:pPr>
            <a:r>
              <a:rPr lang="en-US" dirty="0" smtClean="0">
                <a:latin typeface="Arial Black" panose="020B0A04020102020204" pitchFamily="34" charset="0"/>
              </a:rPr>
              <a:t>What can happens to money we have on earth?</a:t>
            </a:r>
          </a:p>
          <a:p>
            <a:pPr marL="342900" indent="-342900">
              <a:buFontTx/>
              <a:buAutoNum type="arabicPeriod"/>
            </a:pPr>
            <a:r>
              <a:rPr lang="en-US" dirty="0" smtClean="0">
                <a:latin typeface="Arial Black" panose="020B0A04020102020204" pitchFamily="34" charset="0"/>
              </a:rPr>
              <a:t>Did Jesus tell the crown not to worry all the time?</a:t>
            </a:r>
          </a:p>
          <a:p>
            <a:pPr marL="342900" indent="-342900">
              <a:buFontTx/>
              <a:buAutoNum type="arabicPeriod"/>
            </a:pPr>
            <a:r>
              <a:rPr lang="en-US" dirty="0">
                <a:latin typeface="Arial Black" panose="020B0A04020102020204" pitchFamily="34" charset="0"/>
              </a:rPr>
              <a:t>T</a:t>
            </a:r>
            <a:r>
              <a:rPr lang="en-US" dirty="0" smtClean="0">
                <a:latin typeface="Arial Black" panose="020B0A04020102020204" pitchFamily="34" charset="0"/>
              </a:rPr>
              <a:t>he most important thing to Jesus is how we </a:t>
            </a:r>
            <a:r>
              <a:rPr lang="en-US" dirty="0" err="1" smtClean="0">
                <a:latin typeface="Arial Black" panose="020B0A04020102020204" pitchFamily="34" charset="0"/>
              </a:rPr>
              <a:t>li__________our</a:t>
            </a:r>
            <a:r>
              <a:rPr lang="en-US" dirty="0" smtClean="0">
                <a:latin typeface="Arial Black" panose="020B0A04020102020204" pitchFamily="34" charset="0"/>
              </a:rPr>
              <a:t> life!</a:t>
            </a:r>
          </a:p>
          <a:p>
            <a:pPr marL="342900" indent="-342900">
              <a:buFontTx/>
              <a:buAutoNum type="arabicPeriod"/>
            </a:pPr>
            <a:r>
              <a:rPr lang="en-US" dirty="0" smtClean="0">
                <a:latin typeface="Arial Black" panose="020B0A04020102020204" pitchFamily="34" charset="0"/>
              </a:rPr>
              <a:t>Are the words Jesus spoke that day as true today?  </a:t>
            </a:r>
            <a:endParaRPr lang="en-US" dirty="0">
              <a:latin typeface="Arial Black" panose="020B0A04020102020204" pitchFamily="34" charset="0"/>
            </a:endParaRPr>
          </a:p>
          <a:p>
            <a:pPr marL="342900" indent="-342900">
              <a:buAutoNum type="arabicPeriod"/>
            </a:pPr>
            <a:endParaRPr lang="en-US" dirty="0">
              <a:latin typeface="Arial Black" panose="020B0A04020102020204" pitchFamily="34" charset="0"/>
            </a:endParaRPr>
          </a:p>
        </p:txBody>
      </p:sp>
    </p:spTree>
    <p:extLst>
      <p:ext uri="{BB962C8B-B14F-4D97-AF65-F5344CB8AC3E}">
        <p14:creationId xmlns:p14="http://schemas.microsoft.com/office/powerpoint/2010/main" val="1742356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TotalTime>
  <Words>1307</Words>
  <Application>Microsoft Office PowerPoint</Application>
  <PresentationFormat>Widescreen</PresentationFormat>
  <Paragraphs>101</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Arial Black</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Jean Qualls</dc:creator>
  <cp:lastModifiedBy>Jean Qualls</cp:lastModifiedBy>
  <cp:revision>21</cp:revision>
  <dcterms:created xsi:type="dcterms:W3CDTF">2017-01-25T19:23:17Z</dcterms:created>
  <dcterms:modified xsi:type="dcterms:W3CDTF">2017-01-30T18:07:05Z</dcterms:modified>
</cp:coreProperties>
</file>