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2" d="100"/>
          <a:sy n="102" d="100"/>
        </p:scale>
        <p:origin x="11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336707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4125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70128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24732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54644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8303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350563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370160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12271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33209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B1251-2D89-45A7-B5DB-9A8830A62FE5}"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580911-765F-4061-BA41-A98841283A82}" type="slidenum">
              <a:rPr lang="en-US" smtClean="0"/>
              <a:t>‹#›</a:t>
            </a:fld>
            <a:endParaRPr lang="en-US" dirty="0"/>
          </a:p>
        </p:txBody>
      </p:sp>
    </p:spTree>
    <p:extLst>
      <p:ext uri="{BB962C8B-B14F-4D97-AF65-F5344CB8AC3E}">
        <p14:creationId xmlns:p14="http://schemas.microsoft.com/office/powerpoint/2010/main" val="135544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B1251-2D89-45A7-B5DB-9A8830A62FE5}" type="datetimeFigureOut">
              <a:rPr lang="en-US" smtClean="0"/>
              <a:t>4/5/2017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80911-765F-4061-BA41-A98841283A82}" type="slidenum">
              <a:rPr lang="en-US" smtClean="0"/>
              <a:t>‹#›</a:t>
            </a:fld>
            <a:endParaRPr lang="en-US" dirty="0"/>
          </a:p>
        </p:txBody>
      </p:sp>
    </p:spTree>
    <p:extLst>
      <p:ext uri="{BB962C8B-B14F-4D97-AF65-F5344CB8AC3E}">
        <p14:creationId xmlns:p14="http://schemas.microsoft.com/office/powerpoint/2010/main" val="1957818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5" y="491751"/>
            <a:ext cx="12015535" cy="707886"/>
          </a:xfrm>
          <a:prstGeom prst="rect">
            <a:avLst/>
          </a:prstGeom>
          <a:noFill/>
        </p:spPr>
        <p:txBody>
          <a:bodyPr wrap="square" rtlCol="0">
            <a:spAutoFit/>
          </a:bodyPr>
          <a:lstStyle/>
          <a:p>
            <a:pPr algn="ctr"/>
            <a:r>
              <a:rPr lang="en-US" sz="4000" dirty="0" smtClean="0">
                <a:latin typeface="Arial Black" panose="020B0A04020102020204" pitchFamily="34" charset="0"/>
              </a:rPr>
              <a:t>THE DAY OF THE LORD SHALL COME AS </a:t>
            </a:r>
            <a:endParaRPr lang="en-US" sz="40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7" y="1330442"/>
            <a:ext cx="5265340" cy="5338520"/>
          </a:xfrm>
          <a:prstGeom prst="rect">
            <a:avLst/>
          </a:prstGeom>
        </p:spPr>
      </p:pic>
      <p:sp>
        <p:nvSpPr>
          <p:cNvPr id="6" name="TextBox 5"/>
          <p:cNvSpPr txBox="1"/>
          <p:nvPr/>
        </p:nvSpPr>
        <p:spPr>
          <a:xfrm>
            <a:off x="6039852" y="1475873"/>
            <a:ext cx="6023811" cy="4801314"/>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A THIEF IN THE NIGHT (1</a:t>
            </a:r>
            <a:r>
              <a:rPr lang="en-US" baseline="30000" dirty="0" smtClean="0">
                <a:solidFill>
                  <a:srgbClr val="FF0000"/>
                </a:solidFill>
                <a:latin typeface="Arial Black" panose="020B0A04020102020204" pitchFamily="34" charset="0"/>
              </a:rPr>
              <a:t>st</a:t>
            </a:r>
            <a:r>
              <a:rPr lang="en-US" dirty="0" smtClean="0">
                <a:solidFill>
                  <a:srgbClr val="FF0000"/>
                </a:solidFill>
                <a:latin typeface="Arial Black" panose="020B0A04020102020204" pitchFamily="34" charset="0"/>
              </a:rPr>
              <a:t> Thessalonians 5:2)</a:t>
            </a:r>
          </a:p>
          <a:p>
            <a:r>
              <a:rPr lang="en-US" sz="1600" dirty="0" smtClean="0">
                <a:latin typeface="Arial Black" panose="020B0A04020102020204" pitchFamily="34" charset="0"/>
              </a:rPr>
              <a:t>     </a:t>
            </a:r>
          </a:p>
          <a:p>
            <a:r>
              <a:rPr lang="en-US" sz="1600" dirty="0">
                <a:latin typeface="Arial Black" panose="020B0A04020102020204" pitchFamily="34" charset="0"/>
              </a:rPr>
              <a:t> </a:t>
            </a:r>
            <a:r>
              <a:rPr lang="en-US" sz="1600" dirty="0" smtClean="0">
                <a:latin typeface="Arial Black" panose="020B0A04020102020204" pitchFamily="34" charset="0"/>
              </a:rPr>
              <a:t>    They had been taught by the apostles that the coming of the Lord would be as a thief in the night.  This Jesus taught: “But of that day and hour knoweth no one, not even the angels of heaven, neither the Son, but the Father only.  And as were the days of Noah, so shall be the coming of the Son of man.  For as in those days which were before the flood they were eating and drinking, marrying and giving in marriage, until the day that Noah entered into the ark and they knew not until the flood came and took them all away; so shall be the coming of the Son of man…</a:t>
            </a:r>
          </a:p>
          <a:p>
            <a:r>
              <a:rPr lang="en-US" sz="1600" dirty="0">
                <a:latin typeface="Arial Black" panose="020B0A04020102020204" pitchFamily="34" charset="0"/>
              </a:rPr>
              <a:t> </a:t>
            </a:r>
            <a:r>
              <a:rPr lang="en-US" sz="1600" dirty="0" smtClean="0">
                <a:latin typeface="Arial Black" panose="020B0A04020102020204" pitchFamily="34" charset="0"/>
              </a:rPr>
              <a:t>    Watch therefore: for ye know not on what day your Lord cometh.  You, by a righteous and pure life, can be ready for His coming.  We should not only be ready for Him, but should also love his appearing and desire earnestly the day of His coming.</a:t>
            </a:r>
            <a:endParaRPr lang="en-US" sz="1600" dirty="0">
              <a:latin typeface="Arial Black" panose="020B0A04020102020204" pitchFamily="34" charset="0"/>
            </a:endParaRPr>
          </a:p>
        </p:txBody>
      </p:sp>
      <p:sp>
        <p:nvSpPr>
          <p:cNvPr id="7" name="TextBox 6"/>
          <p:cNvSpPr txBox="1"/>
          <p:nvPr/>
        </p:nvSpPr>
        <p:spPr>
          <a:xfrm>
            <a:off x="224590" y="99336"/>
            <a:ext cx="1227221" cy="261610"/>
          </a:xfrm>
          <a:prstGeom prst="rect">
            <a:avLst/>
          </a:prstGeom>
          <a:noFill/>
        </p:spPr>
        <p:txBody>
          <a:bodyPr wrap="square" rtlCol="0">
            <a:spAutoFit/>
          </a:bodyPr>
          <a:lstStyle/>
          <a:p>
            <a:r>
              <a:rPr lang="en-US" sz="1100" dirty="0" smtClean="0">
                <a:latin typeface="Arial Black" panose="020B0A04020102020204" pitchFamily="34" charset="0"/>
              </a:rPr>
              <a:t>Cards 66-71</a:t>
            </a:r>
            <a:endParaRPr lang="en-US" sz="1100" dirty="0">
              <a:latin typeface="Arial Black" panose="020B0A04020102020204" pitchFamily="34" charset="0"/>
            </a:endParaRPr>
          </a:p>
        </p:txBody>
      </p:sp>
    </p:spTree>
    <p:extLst>
      <p:ext uri="{BB962C8B-B14F-4D97-AF65-F5344CB8AC3E}">
        <p14:creationId xmlns:p14="http://schemas.microsoft.com/office/powerpoint/2010/main" val="94009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7726" y="336883"/>
            <a:ext cx="11093116" cy="707886"/>
          </a:xfrm>
          <a:prstGeom prst="rect">
            <a:avLst/>
          </a:prstGeom>
          <a:noFill/>
        </p:spPr>
        <p:txBody>
          <a:bodyPr wrap="square" rtlCol="0">
            <a:spAutoFit/>
          </a:bodyPr>
          <a:lstStyle/>
          <a:p>
            <a:pPr algn="ctr"/>
            <a:r>
              <a:rPr lang="en-US" sz="4000" dirty="0" smtClean="0">
                <a:latin typeface="Arial Black" panose="020B0A04020102020204" pitchFamily="34" charset="0"/>
              </a:rPr>
              <a:t>WE ARE TO WITHDRAW FROM:</a:t>
            </a:r>
            <a:endParaRPr lang="en-US" sz="4000" dirty="0">
              <a:latin typeface="Arial Black" panose="020B0A04020102020204" pitchFamily="34" charset="0"/>
            </a:endParaRPr>
          </a:p>
        </p:txBody>
      </p:sp>
      <p:sp>
        <p:nvSpPr>
          <p:cNvPr id="5" name="TextBox 4"/>
          <p:cNvSpPr txBox="1"/>
          <p:nvPr/>
        </p:nvSpPr>
        <p:spPr>
          <a:xfrm>
            <a:off x="457200" y="1299411"/>
            <a:ext cx="11446042" cy="5324535"/>
          </a:xfrm>
          <a:prstGeom prst="rect">
            <a:avLst/>
          </a:prstGeom>
          <a:noFill/>
        </p:spPr>
        <p:txBody>
          <a:bodyPr wrap="square" rtlCol="0">
            <a:spAutoFit/>
          </a:bodyPr>
          <a:lstStyle/>
          <a:p>
            <a:pPr marL="342900" indent="-342900">
              <a:buAutoNum type="alphaUcPeriod"/>
            </a:pPr>
            <a:endParaRPr lang="en-US" sz="2800" dirty="0" smtClean="0">
              <a:solidFill>
                <a:srgbClr val="FF0000"/>
              </a:solidFill>
              <a:latin typeface="Arial Black" panose="020B0A04020102020204" pitchFamily="34" charset="0"/>
            </a:endParaRPr>
          </a:p>
          <a:p>
            <a:pPr marL="342900" indent="-342900">
              <a:buAutoNum type="alphaUcPeriod"/>
            </a:pPr>
            <a:r>
              <a:rPr lang="en-US" sz="2800" dirty="0" smtClean="0">
                <a:solidFill>
                  <a:srgbClr val="FF0000"/>
                </a:solidFill>
                <a:latin typeface="Arial Black" panose="020B0A04020102020204" pitchFamily="34" charset="0"/>
              </a:rPr>
              <a:t>The ones we don’t like</a:t>
            </a:r>
          </a:p>
          <a:p>
            <a:pPr marL="342900" indent="-342900">
              <a:buAutoNum type="alphaUcPeriod"/>
            </a:pPr>
            <a:r>
              <a:rPr lang="en-US" sz="2800" dirty="0" smtClean="0">
                <a:solidFill>
                  <a:srgbClr val="FF0000"/>
                </a:solidFill>
                <a:latin typeface="Arial Black" panose="020B0A04020102020204" pitchFamily="34" charset="0"/>
              </a:rPr>
              <a:t>The ones who are poor</a:t>
            </a:r>
          </a:p>
          <a:p>
            <a:pPr marL="342900" indent="-342900">
              <a:buAutoNum type="alphaUcPeriod"/>
            </a:pPr>
            <a:r>
              <a:rPr lang="en-US" sz="2800" dirty="0" smtClean="0">
                <a:solidFill>
                  <a:srgbClr val="FF0000"/>
                </a:solidFill>
                <a:latin typeface="Arial Black" panose="020B0A04020102020204" pitchFamily="34" charset="0"/>
              </a:rPr>
              <a:t>Every brother that </a:t>
            </a:r>
            <a:r>
              <a:rPr lang="en-US" sz="2800" dirty="0" err="1" smtClean="0">
                <a:solidFill>
                  <a:srgbClr val="FF0000"/>
                </a:solidFill>
                <a:latin typeface="Arial Black" panose="020B0A04020102020204" pitchFamily="34" charset="0"/>
              </a:rPr>
              <a:t>walketh</a:t>
            </a:r>
            <a:r>
              <a:rPr lang="en-US" sz="2800" dirty="0" smtClean="0">
                <a:solidFill>
                  <a:srgbClr val="FF0000"/>
                </a:solidFill>
                <a:latin typeface="Arial Black" panose="020B0A04020102020204" pitchFamily="34" charset="0"/>
              </a:rPr>
              <a:t> disorderly</a:t>
            </a:r>
          </a:p>
          <a:p>
            <a:pPr marL="342900" indent="-342900">
              <a:buAutoNum type="alphaUcPeriod"/>
            </a:pPr>
            <a:endParaRPr lang="en-US" sz="2800" dirty="0">
              <a:solidFill>
                <a:srgbClr val="FF0000"/>
              </a:solidFill>
              <a:latin typeface="Arial Black" panose="020B0A04020102020204" pitchFamily="34" charset="0"/>
            </a:endParaRPr>
          </a:p>
          <a:p>
            <a:pPr marL="457200" indent="-457200">
              <a:buAutoNum type="arabicPeriod"/>
            </a:pPr>
            <a:r>
              <a:rPr lang="en-US" sz="2000" dirty="0">
                <a:latin typeface="Arial Black" panose="020B0A04020102020204" pitchFamily="34" charset="0"/>
              </a:rPr>
              <a:t>D</a:t>
            </a:r>
            <a:r>
              <a:rPr lang="en-US" sz="2000" dirty="0" smtClean="0">
                <a:latin typeface="Arial Black" panose="020B0A04020102020204" pitchFamily="34" charset="0"/>
              </a:rPr>
              <a:t>o you become a member of the church when you are baptized?</a:t>
            </a:r>
          </a:p>
          <a:p>
            <a:pPr marL="457200" indent="-457200">
              <a:buAutoNum type="arabicPeriod"/>
            </a:pPr>
            <a:r>
              <a:rPr lang="en-US" sz="2000" dirty="0" smtClean="0">
                <a:latin typeface="Arial Black" panose="020B0A04020102020204" pitchFamily="34" charset="0"/>
              </a:rPr>
              <a:t>Does this mean you can do anything you want and God will be pleased?</a:t>
            </a:r>
          </a:p>
          <a:p>
            <a:pPr marL="457200" indent="-457200">
              <a:buAutoNum type="arabicPeriod"/>
            </a:pPr>
            <a:r>
              <a:rPr lang="en-US" sz="2000" dirty="0" smtClean="0">
                <a:latin typeface="Arial Black" panose="020B0A04020102020204" pitchFamily="34" charset="0"/>
              </a:rPr>
              <a:t>If you are bringing shame on the church what should the elders do?</a:t>
            </a:r>
          </a:p>
          <a:p>
            <a:pPr marL="457200" indent="-457200">
              <a:buAutoNum type="arabicPeriod"/>
            </a:pPr>
            <a:r>
              <a:rPr lang="en-US" sz="2000" dirty="0" smtClean="0">
                <a:latin typeface="Arial Black" panose="020B0A04020102020204" pitchFamily="34" charset="0"/>
              </a:rPr>
              <a:t>Is this to be public by the elders?</a:t>
            </a:r>
          </a:p>
          <a:p>
            <a:pPr marL="457200" indent="-457200">
              <a:buAutoNum type="arabicPeriod"/>
            </a:pPr>
            <a:r>
              <a:rPr lang="en-US" sz="2000" dirty="0" smtClean="0">
                <a:latin typeface="Arial Black" panose="020B0A04020102020204" pitchFamily="34" charset="0"/>
              </a:rPr>
              <a:t>Is this withdrawing meant to </a:t>
            </a:r>
            <a:r>
              <a:rPr lang="en-US" sz="2000" dirty="0">
                <a:latin typeface="Arial Black" panose="020B0A04020102020204" pitchFamily="34" charset="0"/>
              </a:rPr>
              <a:t>s</a:t>
            </a:r>
            <a:r>
              <a:rPr lang="en-US" sz="2000" dirty="0" smtClean="0">
                <a:latin typeface="Arial Black" panose="020B0A04020102020204" pitchFamily="34" charset="0"/>
              </a:rPr>
              <a:t>ave the erring brother?</a:t>
            </a:r>
          </a:p>
          <a:p>
            <a:pPr marL="457200" indent="-457200">
              <a:buAutoNum type="arabicPeriod"/>
            </a:pPr>
            <a:r>
              <a:rPr lang="en-US" sz="2000" dirty="0" smtClean="0">
                <a:latin typeface="Arial Black" panose="020B0A04020102020204" pitchFamily="34" charset="0"/>
              </a:rPr>
              <a:t>Is this withdrawing meant to save the church from his influences?</a:t>
            </a:r>
          </a:p>
          <a:p>
            <a:pPr marL="457200" indent="-457200">
              <a:buAutoNum type="arabicPeriod"/>
            </a:pPr>
            <a:r>
              <a:rPr lang="en-US" sz="2000" dirty="0" smtClean="0">
                <a:latin typeface="Arial Black" panose="020B0A04020102020204" pitchFamily="34" charset="0"/>
              </a:rPr>
              <a:t>Is this withdrawing meant to teach the person he is wrong, that he should  change his ways and ask for God to forgive him?</a:t>
            </a:r>
          </a:p>
          <a:p>
            <a:pPr marL="457200" indent="-457200">
              <a:buAutoNum type="arabicPeriod"/>
            </a:pPr>
            <a:r>
              <a:rPr lang="en-US" sz="2000" dirty="0" smtClean="0">
                <a:latin typeface="Arial Black" panose="020B0A04020102020204" pitchFamily="34" charset="0"/>
              </a:rPr>
              <a:t>If he does this should we forgive and accept him back?  </a:t>
            </a:r>
          </a:p>
          <a:p>
            <a:pPr marL="457200" indent="-457200">
              <a:buAutoNum type="arabicPeriod"/>
            </a:pPr>
            <a:endParaRPr lang="en-US" sz="2000" dirty="0">
              <a:latin typeface="Arial Black" panose="020B0A04020102020204" pitchFamily="34" charset="0"/>
            </a:endParaRPr>
          </a:p>
        </p:txBody>
      </p:sp>
    </p:spTree>
    <p:extLst>
      <p:ext uri="{BB962C8B-B14F-4D97-AF65-F5344CB8AC3E}">
        <p14:creationId xmlns:p14="http://schemas.microsoft.com/office/powerpoint/2010/main" val="66012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658" y="329938"/>
            <a:ext cx="11623249" cy="830997"/>
          </a:xfrm>
          <a:prstGeom prst="rect">
            <a:avLst/>
          </a:prstGeom>
          <a:noFill/>
        </p:spPr>
        <p:txBody>
          <a:bodyPr wrap="square" rtlCol="0">
            <a:spAutoFit/>
          </a:bodyPr>
          <a:lstStyle/>
          <a:p>
            <a:pPr algn="ctr"/>
            <a:r>
              <a:rPr lang="en-US" sz="4800" dirty="0" smtClean="0">
                <a:latin typeface="Arial Black" panose="020B0A04020102020204" pitchFamily="34" charset="0"/>
              </a:rPr>
              <a:t>IF ANY WILL NOT WORK</a:t>
            </a:r>
            <a:endParaRPr lang="en-US" sz="48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96" y="1560134"/>
            <a:ext cx="5040198" cy="4765252"/>
          </a:xfrm>
          <a:prstGeom prst="rect">
            <a:avLst/>
          </a:prstGeom>
        </p:spPr>
      </p:pic>
      <p:sp>
        <p:nvSpPr>
          <p:cNvPr id="6" name="TextBox 5"/>
          <p:cNvSpPr txBox="1"/>
          <p:nvPr/>
        </p:nvSpPr>
        <p:spPr>
          <a:xfrm>
            <a:off x="5769205" y="1560134"/>
            <a:ext cx="6080288" cy="4585871"/>
          </a:xfrm>
          <a:prstGeom prst="rect">
            <a:avLst/>
          </a:prstGeom>
          <a:noFill/>
        </p:spPr>
        <p:txBody>
          <a:bodyPr wrap="square" rtlCol="0">
            <a:spAutoFit/>
          </a:bodyPr>
          <a:lstStyle/>
          <a:p>
            <a:r>
              <a:rPr lang="en-US" sz="3200" dirty="0" smtClean="0">
                <a:solidFill>
                  <a:srgbClr val="FF0000"/>
                </a:solidFill>
                <a:latin typeface="Arial Black" panose="020B0A04020102020204" pitchFamily="34" charset="0"/>
              </a:rPr>
              <a:t>NEITHER SHOULD HE EAT</a:t>
            </a:r>
          </a:p>
          <a:p>
            <a:endParaRPr lang="en-US" sz="800" dirty="0">
              <a:solidFill>
                <a:srgbClr val="FF0000"/>
              </a:solidFill>
              <a:latin typeface="Arial Black" panose="020B0A04020102020204" pitchFamily="34" charset="0"/>
            </a:endParaRPr>
          </a:p>
          <a:p>
            <a:r>
              <a:rPr lang="en-US" sz="1400" dirty="0" smtClean="0">
                <a:latin typeface="Arial Black" panose="020B0A04020102020204" pitchFamily="34" charset="0"/>
              </a:rPr>
              <a:t>     There was and is no obligation resting on a Christian or a church to help or feed an idle, lazy sponge who is able to work.  This is true of both men and women.  The obligation is imperative to help the helpless.  Christ is personified in these.  In so doing we help Christ.  But Christ never was personified in an individual, man of woman, able but unwilling to work for a living.  Christ has </a:t>
            </a:r>
            <a:r>
              <a:rPr lang="en-US" sz="1400" dirty="0">
                <a:latin typeface="Arial Black" panose="020B0A04020102020204" pitchFamily="34" charset="0"/>
              </a:rPr>
              <a:t>n</a:t>
            </a:r>
            <a:r>
              <a:rPr lang="en-US" sz="1400" dirty="0" smtClean="0">
                <a:latin typeface="Arial Black" panose="020B0A04020102020204" pitchFamily="34" charset="0"/>
              </a:rPr>
              <a:t>o sympathy for such people.  Every true Christian, like Paul, should not want  to be a burden upon others when it is possible to help self.  Cases present themselves frequently that are difficult to determine what to do.  An able bodied, lazy father and husband leaves a worthy and struggling wife and children to suffer.  It is impossible to help them without helping him in his laziness.  One course seems right in this case to relieve the personal and present needs of the wife and children as far as possible, show a sympathy for them, and withhold from him, while dealing candidly and firmly with him.  It will work a cure if anything will. </a:t>
            </a:r>
            <a:endParaRPr lang="en-US" sz="1400" dirty="0">
              <a:latin typeface="Arial Black" panose="020B0A04020102020204" pitchFamily="34" charset="0"/>
            </a:endParaRPr>
          </a:p>
        </p:txBody>
      </p:sp>
    </p:spTree>
    <p:extLst>
      <p:ext uri="{BB962C8B-B14F-4D97-AF65-F5344CB8AC3E}">
        <p14:creationId xmlns:p14="http://schemas.microsoft.com/office/powerpoint/2010/main" val="292374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060" y="311085"/>
            <a:ext cx="11547835" cy="830997"/>
          </a:xfrm>
          <a:prstGeom prst="rect">
            <a:avLst/>
          </a:prstGeom>
          <a:noFill/>
        </p:spPr>
        <p:txBody>
          <a:bodyPr wrap="square" rtlCol="0">
            <a:spAutoFit/>
          </a:bodyPr>
          <a:lstStyle/>
          <a:p>
            <a:pPr algn="ctr"/>
            <a:r>
              <a:rPr lang="en-US" sz="4800" dirty="0" smtClean="0">
                <a:latin typeface="Arial Black" panose="020B0A04020102020204" pitchFamily="34" charset="0"/>
              </a:rPr>
              <a:t>IF ANY WILL NOT WORK:</a:t>
            </a:r>
            <a:endParaRPr lang="en-US" sz="4800" dirty="0">
              <a:latin typeface="Arial Black" panose="020B0A04020102020204" pitchFamily="34" charset="0"/>
            </a:endParaRPr>
          </a:p>
        </p:txBody>
      </p:sp>
      <p:sp>
        <p:nvSpPr>
          <p:cNvPr id="5" name="TextBox 4"/>
          <p:cNvSpPr txBox="1"/>
          <p:nvPr/>
        </p:nvSpPr>
        <p:spPr>
          <a:xfrm>
            <a:off x="443060" y="1376312"/>
            <a:ext cx="11462994" cy="4708981"/>
          </a:xfrm>
          <a:prstGeom prst="rect">
            <a:avLst/>
          </a:prstGeom>
          <a:noFill/>
        </p:spPr>
        <p:txBody>
          <a:bodyPr wrap="square" rtlCol="0">
            <a:spAutoFit/>
          </a:bodyPr>
          <a:lstStyle/>
          <a:p>
            <a:pPr marL="457200" indent="-457200">
              <a:buAutoNum type="alphaUcPeriod"/>
            </a:pPr>
            <a:r>
              <a:rPr lang="en-US" sz="2800" dirty="0" smtClean="0">
                <a:solidFill>
                  <a:srgbClr val="FF0000"/>
                </a:solidFill>
                <a:latin typeface="Arial Black" panose="020B0A04020102020204" pitchFamily="34" charset="0"/>
              </a:rPr>
              <a:t>Help him all you can</a:t>
            </a:r>
          </a:p>
          <a:p>
            <a:pPr marL="457200" indent="-457200">
              <a:buAutoNum type="alphaUcPeriod"/>
            </a:pPr>
            <a:r>
              <a:rPr lang="en-US" sz="2800" dirty="0" smtClean="0">
                <a:solidFill>
                  <a:srgbClr val="FF0000"/>
                </a:solidFill>
                <a:latin typeface="Arial Black" panose="020B0A04020102020204" pitchFamily="34" charset="0"/>
              </a:rPr>
              <a:t>Neither should he eat</a:t>
            </a:r>
          </a:p>
          <a:p>
            <a:pPr marL="457200" indent="-457200">
              <a:buAutoNum type="alphaUcPeriod"/>
            </a:pPr>
            <a:r>
              <a:rPr lang="en-US" sz="2800" dirty="0" smtClean="0">
                <a:solidFill>
                  <a:srgbClr val="FF0000"/>
                </a:solidFill>
                <a:latin typeface="Arial Black" panose="020B0A04020102020204" pitchFamily="34" charset="0"/>
              </a:rPr>
              <a:t>Tell him to get a job</a:t>
            </a:r>
          </a:p>
          <a:p>
            <a:pPr marL="457200" indent="-457200">
              <a:buAutoNum type="alphaUcPeriod"/>
            </a:pPr>
            <a:endParaRPr lang="en-US" sz="2800" dirty="0">
              <a:solidFill>
                <a:srgbClr val="FF0000"/>
              </a:solidFill>
              <a:latin typeface="Arial Black" panose="020B0A04020102020204" pitchFamily="34" charset="0"/>
            </a:endParaRPr>
          </a:p>
          <a:p>
            <a:pPr marL="457200" indent="-457200">
              <a:buAutoNum type="alphaUcPeriod"/>
            </a:pPr>
            <a:endParaRPr lang="en-US" sz="2800" dirty="0" smtClean="0">
              <a:solidFill>
                <a:srgbClr val="FF0000"/>
              </a:solidFill>
              <a:latin typeface="Arial Black" panose="020B0A04020102020204" pitchFamily="34" charset="0"/>
            </a:endParaRPr>
          </a:p>
          <a:p>
            <a:pPr marL="342900" indent="-342900">
              <a:buAutoNum type="arabicPeriod"/>
            </a:pPr>
            <a:r>
              <a:rPr lang="en-US" sz="2000" dirty="0" smtClean="0">
                <a:latin typeface="Arial Black" panose="020B0A04020102020204" pitchFamily="34" charset="0"/>
              </a:rPr>
              <a:t>Is it the obligation of the church to help or feed a lazy person who will not work?</a:t>
            </a:r>
          </a:p>
          <a:p>
            <a:pPr marL="342900" indent="-342900">
              <a:buAutoNum type="arabicPeriod"/>
            </a:pPr>
            <a:r>
              <a:rPr lang="en-US" sz="2000" dirty="0" smtClean="0">
                <a:latin typeface="Arial Black" panose="020B0A04020102020204" pitchFamily="34" charset="0"/>
              </a:rPr>
              <a:t>Should the church help the helpless?</a:t>
            </a:r>
          </a:p>
          <a:p>
            <a:pPr marL="342900" indent="-342900">
              <a:buAutoNum type="arabicPeriod"/>
            </a:pPr>
            <a:r>
              <a:rPr lang="en-US" sz="2000" dirty="0" smtClean="0">
                <a:latin typeface="Arial Black" panose="020B0A04020102020204" pitchFamily="34" charset="0"/>
              </a:rPr>
              <a:t>Do we help Christ when we help those in need who can’t work?</a:t>
            </a:r>
          </a:p>
          <a:p>
            <a:pPr marL="342900" indent="-342900">
              <a:buAutoNum type="arabicPeriod"/>
            </a:pPr>
            <a:r>
              <a:rPr lang="en-US" sz="2000" dirty="0" smtClean="0">
                <a:latin typeface="Arial Black" panose="020B0A04020102020204" pitchFamily="34" charset="0"/>
              </a:rPr>
              <a:t>Should the church help a lazy able bodied father who want take care of his family?</a:t>
            </a:r>
          </a:p>
          <a:p>
            <a:pPr marL="342900" indent="-342900">
              <a:buAutoNum type="arabicPeriod"/>
            </a:pPr>
            <a:r>
              <a:rPr lang="en-US" sz="2000" dirty="0" smtClean="0">
                <a:latin typeface="Arial Black" panose="020B0A04020102020204" pitchFamily="34" charset="0"/>
              </a:rPr>
              <a:t>Should the church help the wife and children who are hurt by this lazy man?</a:t>
            </a:r>
          </a:p>
          <a:p>
            <a:pPr marL="342900" indent="-342900">
              <a:buAutoNum type="arabicPeriod"/>
            </a:pPr>
            <a:endParaRPr lang="en-US" sz="2000" dirty="0">
              <a:latin typeface="Arial Black" panose="020B0A04020102020204" pitchFamily="34" charset="0"/>
            </a:endParaRPr>
          </a:p>
        </p:txBody>
      </p:sp>
    </p:spTree>
    <p:extLst>
      <p:ext uri="{BB962C8B-B14F-4D97-AF65-F5344CB8AC3E}">
        <p14:creationId xmlns:p14="http://schemas.microsoft.com/office/powerpoint/2010/main" val="290660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89" y="304799"/>
            <a:ext cx="11582400" cy="707886"/>
          </a:xfrm>
          <a:prstGeom prst="rect">
            <a:avLst/>
          </a:prstGeom>
          <a:noFill/>
        </p:spPr>
        <p:txBody>
          <a:bodyPr wrap="square" rtlCol="0">
            <a:spAutoFit/>
          </a:bodyPr>
          <a:lstStyle/>
          <a:p>
            <a:pPr algn="ctr"/>
            <a:r>
              <a:rPr lang="en-US" sz="4000" dirty="0" smtClean="0">
                <a:latin typeface="Arial Black" panose="020B0A04020102020204" pitchFamily="34" charset="0"/>
              </a:rPr>
              <a:t>THE DAY OF THE LORD SHALL COME AS</a:t>
            </a:r>
            <a:endParaRPr lang="en-US" sz="4000" dirty="0">
              <a:latin typeface="Arial Black" panose="020B0A04020102020204" pitchFamily="34" charset="0"/>
            </a:endParaRPr>
          </a:p>
        </p:txBody>
      </p:sp>
      <p:sp>
        <p:nvSpPr>
          <p:cNvPr id="5" name="TextBox 4"/>
          <p:cNvSpPr txBox="1"/>
          <p:nvPr/>
        </p:nvSpPr>
        <p:spPr>
          <a:xfrm>
            <a:off x="272716" y="1403684"/>
            <a:ext cx="11686673" cy="4893647"/>
          </a:xfrm>
          <a:prstGeom prst="rect">
            <a:avLst/>
          </a:prstGeom>
          <a:noFill/>
        </p:spPr>
        <p:txBody>
          <a:bodyPr wrap="square" rtlCol="0">
            <a:spAutoFit/>
          </a:bodyPr>
          <a:lstStyle/>
          <a:p>
            <a:pPr marL="514350" indent="-514350">
              <a:buAutoNum type="alphaUcPeriod"/>
            </a:pPr>
            <a:r>
              <a:rPr lang="en-US" sz="2800" dirty="0" smtClean="0">
                <a:solidFill>
                  <a:srgbClr val="FF0000"/>
                </a:solidFill>
                <a:latin typeface="Arial Black" panose="020B0A04020102020204" pitchFamily="34" charset="0"/>
              </a:rPr>
              <a:t>The time when we have a warning and get ready?</a:t>
            </a:r>
          </a:p>
          <a:p>
            <a:pPr marL="514350" indent="-514350">
              <a:buAutoNum type="alphaUcPeriod"/>
            </a:pPr>
            <a:r>
              <a:rPr lang="en-US" sz="2800" dirty="0" smtClean="0">
                <a:solidFill>
                  <a:srgbClr val="FF0000"/>
                </a:solidFill>
                <a:latin typeface="Arial Black" panose="020B0A04020102020204" pitchFamily="34" charset="0"/>
              </a:rPr>
              <a:t>The time when we die?</a:t>
            </a:r>
          </a:p>
          <a:p>
            <a:pPr marL="514350" indent="-514350">
              <a:buAutoNum type="alphaUcPeriod"/>
            </a:pPr>
            <a:r>
              <a:rPr lang="en-US" sz="2800" dirty="0" smtClean="0">
                <a:solidFill>
                  <a:srgbClr val="FF0000"/>
                </a:solidFill>
                <a:latin typeface="Arial Black" panose="020B0A04020102020204" pitchFamily="34" charset="0"/>
              </a:rPr>
              <a:t>A thief in the night?</a:t>
            </a:r>
          </a:p>
          <a:p>
            <a:pPr marL="514350" indent="-514350">
              <a:buAutoNum type="alphaUcPeriod"/>
            </a:pPr>
            <a:endParaRPr lang="en-US" sz="2800" dirty="0">
              <a:solidFill>
                <a:srgbClr val="FF0000"/>
              </a:solidFill>
              <a:latin typeface="Arial Black" panose="020B0A04020102020204" pitchFamily="34" charset="0"/>
            </a:endParaRPr>
          </a:p>
          <a:p>
            <a:pPr marL="457200" indent="-457200">
              <a:buAutoNum type="arabicPeriod"/>
            </a:pPr>
            <a:r>
              <a:rPr lang="en-US" sz="2000" dirty="0" smtClean="0">
                <a:latin typeface="Arial Black" panose="020B0A04020102020204" pitchFamily="34" charset="0"/>
              </a:rPr>
              <a:t>Does any man know the day or hour that Jesus will return?</a:t>
            </a:r>
          </a:p>
          <a:p>
            <a:pPr marL="457200" indent="-457200">
              <a:buAutoNum type="arabicPeriod"/>
            </a:pPr>
            <a:r>
              <a:rPr lang="en-US" sz="2000" dirty="0" smtClean="0">
                <a:latin typeface="Arial Black" panose="020B0A04020102020204" pitchFamily="34" charset="0"/>
              </a:rPr>
              <a:t>Do the angels know?</a:t>
            </a:r>
          </a:p>
          <a:p>
            <a:pPr marL="457200" indent="-457200">
              <a:buAutoNum type="arabicPeriod"/>
            </a:pPr>
            <a:r>
              <a:rPr lang="en-US" sz="2000" dirty="0" smtClean="0">
                <a:latin typeface="Arial Black" panose="020B0A04020102020204" pitchFamily="34" charset="0"/>
              </a:rPr>
              <a:t>Does Jesus know?</a:t>
            </a:r>
          </a:p>
          <a:p>
            <a:pPr marL="457200" indent="-457200">
              <a:buAutoNum type="arabicPeriod"/>
            </a:pPr>
            <a:r>
              <a:rPr lang="en-US" sz="2000" dirty="0" smtClean="0">
                <a:latin typeface="Arial Black" panose="020B0A04020102020204" pitchFamily="34" charset="0"/>
              </a:rPr>
              <a:t>Who is the only person that knows?</a:t>
            </a:r>
          </a:p>
          <a:p>
            <a:pPr marL="457200" indent="-457200">
              <a:buAutoNum type="arabicPeriod"/>
            </a:pPr>
            <a:r>
              <a:rPr lang="en-US" sz="2000" dirty="0" smtClean="0">
                <a:latin typeface="Arial Black" panose="020B0A04020102020204" pitchFamily="34" charset="0"/>
              </a:rPr>
              <a:t>Did the people in Noah’s day know the flood was coming?</a:t>
            </a:r>
          </a:p>
          <a:p>
            <a:pPr marL="457200" indent="-457200">
              <a:buAutoNum type="arabicPeriod"/>
            </a:pPr>
            <a:r>
              <a:rPr lang="en-US" sz="2000" dirty="0" smtClean="0">
                <a:latin typeface="Arial Black" panose="020B0A04020102020204" pitchFamily="34" charset="0"/>
              </a:rPr>
              <a:t>When did the people in Noah’s day know?</a:t>
            </a:r>
          </a:p>
          <a:p>
            <a:pPr marL="457200" indent="-457200">
              <a:buAutoNum type="arabicPeriod"/>
            </a:pPr>
            <a:r>
              <a:rPr lang="en-US" sz="2000" dirty="0" smtClean="0">
                <a:latin typeface="Arial Black" panose="020B0A04020102020204" pitchFamily="34" charset="0"/>
              </a:rPr>
              <a:t>Since we don’t know what day the Lord cometh we should w_____________?</a:t>
            </a:r>
          </a:p>
          <a:p>
            <a:pPr marL="457200" indent="-457200">
              <a:buAutoNum type="arabicPeriod"/>
            </a:pPr>
            <a:r>
              <a:rPr lang="en-US" sz="2000" dirty="0" smtClean="0">
                <a:latin typeface="Arial Black" panose="020B0A04020102020204" pitchFamily="34" charset="0"/>
              </a:rPr>
              <a:t>We can be ready by a </a:t>
            </a:r>
            <a:r>
              <a:rPr lang="en-US" sz="2000" dirty="0" err="1" smtClean="0">
                <a:latin typeface="Arial Black" panose="020B0A04020102020204" pitchFamily="34" charset="0"/>
              </a:rPr>
              <a:t>r______________and</a:t>
            </a:r>
            <a:r>
              <a:rPr lang="en-US" sz="2000" dirty="0" smtClean="0">
                <a:latin typeface="Arial Black" panose="020B0A04020102020204" pitchFamily="34" charset="0"/>
              </a:rPr>
              <a:t> p__________ life.</a:t>
            </a:r>
          </a:p>
          <a:p>
            <a:pPr marL="457200" indent="-457200">
              <a:buAutoNum type="arabicPeriod"/>
            </a:pPr>
            <a:r>
              <a:rPr lang="en-US" sz="2000" dirty="0" smtClean="0">
                <a:latin typeface="Arial Black" panose="020B0A04020102020204" pitchFamily="34" charset="0"/>
              </a:rPr>
              <a:t>We should not only be ready for Him, but we should also love what?</a:t>
            </a:r>
          </a:p>
          <a:p>
            <a:pPr marL="457200" indent="-457200">
              <a:buAutoNum type="arabicPeriod"/>
            </a:pPr>
            <a:r>
              <a:rPr lang="en-US" sz="2000" dirty="0" smtClean="0">
                <a:latin typeface="Arial Black" panose="020B0A04020102020204" pitchFamily="34" charset="0"/>
              </a:rPr>
              <a:t>We should also desire what?</a:t>
            </a:r>
            <a:endParaRPr lang="en-US" sz="2000" dirty="0">
              <a:latin typeface="Arial Black" panose="020B0A04020102020204" pitchFamily="34" charset="0"/>
            </a:endParaRPr>
          </a:p>
        </p:txBody>
      </p:sp>
    </p:spTree>
    <p:extLst>
      <p:ext uri="{BB962C8B-B14F-4D97-AF65-F5344CB8AC3E}">
        <p14:creationId xmlns:p14="http://schemas.microsoft.com/office/powerpoint/2010/main" val="274947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663" y="409074"/>
            <a:ext cx="10900611" cy="707886"/>
          </a:xfrm>
          <a:prstGeom prst="rect">
            <a:avLst/>
          </a:prstGeom>
          <a:noFill/>
        </p:spPr>
        <p:txBody>
          <a:bodyPr wrap="square" rtlCol="0">
            <a:spAutoFit/>
          </a:bodyPr>
          <a:lstStyle/>
          <a:p>
            <a:pPr algn="ctr"/>
            <a:r>
              <a:rPr lang="en-US" sz="4000" dirty="0" smtClean="0">
                <a:latin typeface="Arial Black" panose="020B0A04020102020204" pitchFamily="34" charset="0"/>
              </a:rPr>
              <a:t>“ABSTAIN FROM…”</a:t>
            </a:r>
            <a:endParaRPr lang="en-US" sz="40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252" y="1383631"/>
            <a:ext cx="6529137" cy="4896852"/>
          </a:xfrm>
          <a:prstGeom prst="rect">
            <a:avLst/>
          </a:prstGeom>
        </p:spPr>
      </p:pic>
      <p:sp>
        <p:nvSpPr>
          <p:cNvPr id="6" name="TextBox 5"/>
          <p:cNvSpPr txBox="1"/>
          <p:nvPr/>
        </p:nvSpPr>
        <p:spPr>
          <a:xfrm>
            <a:off x="200526" y="1315453"/>
            <a:ext cx="5005137" cy="5078313"/>
          </a:xfrm>
          <a:prstGeom prst="rect">
            <a:avLst/>
          </a:prstGeom>
          <a:noFill/>
        </p:spPr>
        <p:txBody>
          <a:bodyPr wrap="square" rtlCol="0">
            <a:spAutoFit/>
          </a:bodyPr>
          <a:lstStyle/>
          <a:p>
            <a:r>
              <a:rPr lang="en-US" sz="2400" dirty="0" smtClean="0">
                <a:solidFill>
                  <a:srgbClr val="FF0000"/>
                </a:solidFill>
                <a:latin typeface="Arial Black" panose="020B0A04020102020204" pitchFamily="34" charset="0"/>
              </a:rPr>
              <a:t>ALL APPEARANCE OF EVIL”</a:t>
            </a:r>
          </a:p>
          <a:p>
            <a:r>
              <a:rPr lang="en-US" sz="2400" dirty="0">
                <a:solidFill>
                  <a:srgbClr val="FF0000"/>
                </a:solidFill>
                <a:latin typeface="Arial Black" panose="020B0A04020102020204" pitchFamily="34" charset="0"/>
              </a:rPr>
              <a:t> </a:t>
            </a:r>
            <a:r>
              <a:rPr lang="en-US" sz="2400" dirty="0" smtClean="0">
                <a:solidFill>
                  <a:srgbClr val="FF0000"/>
                </a:solidFill>
                <a:latin typeface="Arial Black" panose="020B0A04020102020204" pitchFamily="34" charset="0"/>
              </a:rPr>
              <a:t>     </a:t>
            </a:r>
            <a:r>
              <a:rPr lang="en-US" sz="2000" dirty="0" smtClean="0">
                <a:solidFill>
                  <a:srgbClr val="FF0000"/>
                </a:solidFill>
                <a:latin typeface="Arial Black" panose="020B0A04020102020204" pitchFamily="34" charset="0"/>
              </a:rPr>
              <a:t>1</a:t>
            </a:r>
            <a:r>
              <a:rPr lang="en-US" sz="2000" baseline="30000" dirty="0" smtClean="0">
                <a:solidFill>
                  <a:srgbClr val="FF0000"/>
                </a:solidFill>
                <a:latin typeface="Arial Black" panose="020B0A04020102020204" pitchFamily="34" charset="0"/>
              </a:rPr>
              <a:t>ST</a:t>
            </a:r>
            <a:r>
              <a:rPr lang="en-US" sz="2000" dirty="0" smtClean="0">
                <a:solidFill>
                  <a:srgbClr val="FF0000"/>
                </a:solidFill>
                <a:latin typeface="Arial Black" panose="020B0A04020102020204" pitchFamily="34" charset="0"/>
              </a:rPr>
              <a:t> Thessalonians 5:22</a:t>
            </a:r>
          </a:p>
          <a:p>
            <a:endParaRPr lang="en-US" sz="2000" dirty="0">
              <a:solidFill>
                <a:srgbClr val="FF0000"/>
              </a:solidFill>
              <a:latin typeface="Arial Black" panose="020B0A04020102020204" pitchFamily="34" charset="0"/>
            </a:endParaRPr>
          </a:p>
          <a:p>
            <a:r>
              <a:rPr lang="en-US" sz="1600" dirty="0" smtClean="0">
                <a:latin typeface="Arial Black" panose="020B0A04020102020204" pitchFamily="34" charset="0"/>
              </a:rPr>
              <a:t>     Paul’s final instructions to the Thessalonians was to avoid every kind of evil.  They were not only to abstain from doing evil, but from the “form of evil”—the likeness of evil.  This accords with: “Let not then your good be evil spoken.”  (Rom. 14:16)  Do not do good in such a way as to make people think you rendered evil purposes.  This is frequently done.  Some people do many good things in such a way that others think they are put in action by evil motives and troubling designs.  Many do things to get others in trouble.</a:t>
            </a:r>
            <a:r>
              <a:rPr lang="en-US" sz="1600" dirty="0" smtClean="0">
                <a:solidFill>
                  <a:srgbClr val="FF0000"/>
                </a:solidFill>
                <a:latin typeface="Arial Black" panose="020B0A04020102020204" pitchFamily="34" charset="0"/>
              </a:rPr>
              <a:t> </a:t>
            </a:r>
          </a:p>
          <a:p>
            <a:r>
              <a:rPr lang="en-US" sz="1600" dirty="0">
                <a:solidFill>
                  <a:srgbClr val="FF0000"/>
                </a:solidFill>
                <a:latin typeface="Arial Black" panose="020B0A04020102020204" pitchFamily="34" charset="0"/>
              </a:rPr>
              <a:t> </a:t>
            </a:r>
            <a:r>
              <a:rPr lang="en-US" sz="1600" dirty="0" smtClean="0">
                <a:solidFill>
                  <a:srgbClr val="FF0000"/>
                </a:solidFill>
                <a:latin typeface="Arial Black" panose="020B0A04020102020204" pitchFamily="34" charset="0"/>
              </a:rPr>
              <a:t>    </a:t>
            </a:r>
            <a:r>
              <a:rPr lang="en-US" sz="1600" dirty="0" smtClean="0">
                <a:latin typeface="Arial Black" panose="020B0A04020102020204" pitchFamily="34" charset="0"/>
              </a:rPr>
              <a:t>As a young person---</a:t>
            </a:r>
            <a:r>
              <a:rPr lang="en-US" sz="1600" i="1" u="sng" dirty="0" smtClean="0">
                <a:latin typeface="Arial Black" panose="020B0A04020102020204" pitchFamily="34" charset="0"/>
              </a:rPr>
              <a:t>RUN FROM EVIL!!!!!!</a:t>
            </a:r>
          </a:p>
          <a:p>
            <a:r>
              <a:rPr lang="en-US" sz="1600" dirty="0" smtClean="0">
                <a:latin typeface="Arial Black" panose="020B0A04020102020204" pitchFamily="34" charset="0"/>
              </a:rPr>
              <a:t>Do not get caught in the wrong crowd.  Choose your friends wisely!!!!!!!</a:t>
            </a:r>
            <a:endParaRPr lang="en-US" sz="1600" dirty="0">
              <a:latin typeface="Arial Black" panose="020B0A04020102020204" pitchFamily="34" charset="0"/>
            </a:endParaRPr>
          </a:p>
        </p:txBody>
      </p:sp>
    </p:spTree>
    <p:extLst>
      <p:ext uri="{BB962C8B-B14F-4D97-AF65-F5344CB8AC3E}">
        <p14:creationId xmlns:p14="http://schemas.microsoft.com/office/powerpoint/2010/main" val="787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884" y="264695"/>
            <a:ext cx="11494169" cy="769441"/>
          </a:xfrm>
          <a:prstGeom prst="rect">
            <a:avLst/>
          </a:prstGeom>
          <a:noFill/>
        </p:spPr>
        <p:txBody>
          <a:bodyPr wrap="square" rtlCol="0">
            <a:spAutoFit/>
          </a:bodyPr>
          <a:lstStyle/>
          <a:p>
            <a:pPr algn="ctr"/>
            <a:r>
              <a:rPr lang="en-US" sz="4400" dirty="0" smtClean="0">
                <a:latin typeface="Arial Black" panose="020B0A04020102020204" pitchFamily="34" charset="0"/>
              </a:rPr>
              <a:t>“ABSTAIN FROM…”</a:t>
            </a:r>
            <a:endParaRPr lang="en-US" sz="4400" dirty="0">
              <a:latin typeface="Arial Black" panose="020B0A04020102020204" pitchFamily="34" charset="0"/>
            </a:endParaRPr>
          </a:p>
        </p:txBody>
      </p:sp>
      <p:sp>
        <p:nvSpPr>
          <p:cNvPr id="5" name="TextBox 4"/>
          <p:cNvSpPr txBox="1"/>
          <p:nvPr/>
        </p:nvSpPr>
        <p:spPr>
          <a:xfrm>
            <a:off x="336884" y="1138989"/>
            <a:ext cx="11590421" cy="5355312"/>
          </a:xfrm>
          <a:prstGeom prst="rect">
            <a:avLst/>
          </a:prstGeom>
          <a:noFill/>
        </p:spPr>
        <p:txBody>
          <a:bodyPr wrap="square" rtlCol="0">
            <a:spAutoFit/>
          </a:bodyPr>
          <a:lstStyle/>
          <a:p>
            <a:pPr marL="742950" indent="-742950">
              <a:buAutoNum type="alphaUcPeriod"/>
            </a:pPr>
            <a:r>
              <a:rPr lang="en-US" sz="3600" dirty="0" smtClean="0">
                <a:solidFill>
                  <a:srgbClr val="FF0000"/>
                </a:solidFill>
                <a:latin typeface="Arial Black" panose="020B0A04020102020204" pitchFamily="34" charset="0"/>
              </a:rPr>
              <a:t>Going to church</a:t>
            </a:r>
          </a:p>
          <a:p>
            <a:pPr marL="742950" indent="-742950">
              <a:buAutoNum type="alphaUcPeriod"/>
            </a:pPr>
            <a:r>
              <a:rPr lang="en-US" sz="3600" dirty="0" smtClean="0">
                <a:solidFill>
                  <a:srgbClr val="FF0000"/>
                </a:solidFill>
                <a:latin typeface="Arial Black" panose="020B0A04020102020204" pitchFamily="34" charset="0"/>
              </a:rPr>
              <a:t>Helping other people</a:t>
            </a:r>
          </a:p>
          <a:p>
            <a:pPr marL="742950" indent="-742950">
              <a:buAutoNum type="alphaUcPeriod"/>
            </a:pPr>
            <a:r>
              <a:rPr lang="en-US" sz="3600" dirty="0" smtClean="0">
                <a:solidFill>
                  <a:srgbClr val="FF0000"/>
                </a:solidFill>
                <a:latin typeface="Arial Black" panose="020B0A04020102020204" pitchFamily="34" charset="0"/>
              </a:rPr>
              <a:t>All appearance of evil</a:t>
            </a:r>
          </a:p>
          <a:p>
            <a:pPr marL="742950" indent="-742950">
              <a:buAutoNum type="alphaUcPeriod"/>
            </a:pPr>
            <a:endParaRPr lang="en-US" dirty="0" smtClean="0">
              <a:latin typeface="Arial Black" panose="020B0A04020102020204" pitchFamily="34" charset="0"/>
            </a:endParaRPr>
          </a:p>
          <a:p>
            <a:pPr marL="342900" indent="-342900">
              <a:buAutoNum type="arabicPeriod"/>
            </a:pPr>
            <a:r>
              <a:rPr lang="en-US" dirty="0" smtClean="0">
                <a:latin typeface="Arial Black" panose="020B0A04020102020204" pitchFamily="34" charset="0"/>
              </a:rPr>
              <a:t>Paul’s final instructions to the Thessalonians was to avoid every kind of what?</a:t>
            </a:r>
          </a:p>
          <a:p>
            <a:pPr marL="342900" indent="-342900">
              <a:buAutoNum type="arabicPeriod"/>
            </a:pPr>
            <a:r>
              <a:rPr lang="en-US" dirty="0" smtClean="0">
                <a:latin typeface="Arial Black" panose="020B0A04020102020204" pitchFamily="34" charset="0"/>
              </a:rPr>
              <a:t>They were not only to abstain from doing evil, but from all </a:t>
            </a:r>
            <a:r>
              <a:rPr lang="en-US" dirty="0" err="1" smtClean="0">
                <a:latin typeface="Arial Black" panose="020B0A04020102020204" pitchFamily="34" charset="0"/>
              </a:rPr>
              <a:t>f___________of</a:t>
            </a:r>
            <a:r>
              <a:rPr lang="en-US" dirty="0" smtClean="0">
                <a:latin typeface="Arial Black" panose="020B0A04020102020204" pitchFamily="34" charset="0"/>
              </a:rPr>
              <a:t> evil?</a:t>
            </a:r>
          </a:p>
          <a:p>
            <a:pPr marL="342900" indent="-342900">
              <a:buAutoNum type="arabicPeriod"/>
            </a:pPr>
            <a:r>
              <a:rPr lang="en-US" dirty="0" smtClean="0">
                <a:latin typeface="Arial Black" panose="020B0A04020102020204" pitchFamily="34" charset="0"/>
              </a:rPr>
              <a:t>Are we to do the same?</a:t>
            </a:r>
          </a:p>
          <a:p>
            <a:pPr marL="342900" indent="-342900">
              <a:buAutoNum type="arabicPeriod"/>
            </a:pPr>
            <a:r>
              <a:rPr lang="en-US" dirty="0" smtClean="0">
                <a:latin typeface="Arial Black" panose="020B0A04020102020204" pitchFamily="34" charset="0"/>
              </a:rPr>
              <a:t>Should we do good just so man can see us?</a:t>
            </a:r>
          </a:p>
          <a:p>
            <a:pPr marL="342900" indent="-342900">
              <a:buAutoNum type="arabicPeriod"/>
            </a:pPr>
            <a:r>
              <a:rPr lang="en-US" dirty="0" smtClean="0">
                <a:latin typeface="Arial Black" panose="020B0A04020102020204" pitchFamily="34" charset="0"/>
              </a:rPr>
              <a:t>Should we </a:t>
            </a:r>
            <a:r>
              <a:rPr lang="en-US" u="sng" dirty="0" smtClean="0">
                <a:latin typeface="Arial Black" panose="020B0A04020102020204" pitchFamily="34" charset="0"/>
              </a:rPr>
              <a:t>not</a:t>
            </a:r>
            <a:r>
              <a:rPr lang="en-US" dirty="0" smtClean="0">
                <a:latin typeface="Arial Black" panose="020B0A04020102020204" pitchFamily="34" charset="0"/>
              </a:rPr>
              <a:t> do good when no one is looking?</a:t>
            </a:r>
          </a:p>
          <a:p>
            <a:pPr marL="342900" indent="-342900">
              <a:buAutoNum type="arabicPeriod"/>
            </a:pPr>
            <a:r>
              <a:rPr lang="en-US" dirty="0" smtClean="0">
                <a:latin typeface="Arial Black" panose="020B0A04020102020204" pitchFamily="34" charset="0"/>
              </a:rPr>
              <a:t>Should we do things to get others in trouble?</a:t>
            </a:r>
          </a:p>
          <a:p>
            <a:pPr marL="342900" indent="-342900">
              <a:buAutoNum type="arabicPeriod"/>
            </a:pPr>
            <a:r>
              <a:rPr lang="en-US" dirty="0" smtClean="0">
                <a:latin typeface="Arial Black" panose="020B0A04020102020204" pitchFamily="34" charset="0"/>
              </a:rPr>
              <a:t>As a young person we should run from what?</a:t>
            </a:r>
          </a:p>
          <a:p>
            <a:pPr marL="342900" indent="-342900">
              <a:buAutoNum type="arabicPeriod"/>
            </a:pPr>
            <a:r>
              <a:rPr lang="en-US" dirty="0" smtClean="0">
                <a:latin typeface="Arial Black" panose="020B0A04020102020204" pitchFamily="34" charset="0"/>
              </a:rPr>
              <a:t>Should we hang around with the wrong crowd?</a:t>
            </a:r>
          </a:p>
          <a:p>
            <a:pPr marL="342900" indent="-342900">
              <a:buAutoNum type="arabicPeriod"/>
            </a:pPr>
            <a:r>
              <a:rPr lang="en-US" dirty="0" smtClean="0">
                <a:latin typeface="Arial Black" panose="020B0A04020102020204" pitchFamily="34" charset="0"/>
              </a:rPr>
              <a:t>If we are with someone who is doing wrong what should we do?</a:t>
            </a:r>
          </a:p>
          <a:p>
            <a:pPr marL="342900" indent="-342900">
              <a:buAutoNum type="arabicPeriod"/>
            </a:pPr>
            <a:r>
              <a:rPr lang="en-US" dirty="0" smtClean="0">
                <a:latin typeface="Arial Black" panose="020B0A04020102020204" pitchFamily="34" charset="0"/>
              </a:rPr>
              <a:t>Should we choose our friends wisely? </a:t>
            </a:r>
          </a:p>
          <a:p>
            <a:pPr marL="342900" indent="-342900">
              <a:buAutoNum type="arabicPeriod"/>
            </a:pPr>
            <a:r>
              <a:rPr lang="en-US" dirty="0" smtClean="0">
                <a:latin typeface="Arial Black" panose="020B0A04020102020204" pitchFamily="34" charset="0"/>
              </a:rPr>
              <a:t>What are some things you have seen others do that God would not pleased with?</a:t>
            </a:r>
          </a:p>
          <a:p>
            <a:r>
              <a:rPr lang="en-US" dirty="0" smtClean="0">
                <a:latin typeface="Arial Black" panose="020B0A04020102020204" pitchFamily="34" charset="0"/>
              </a:rPr>
              <a:t>12. If we are with the person that is breaking the law, does it make us just as guilty?</a:t>
            </a:r>
            <a:endParaRPr lang="en-US" dirty="0">
              <a:latin typeface="Arial Black" panose="020B0A04020102020204" pitchFamily="34" charset="0"/>
            </a:endParaRPr>
          </a:p>
        </p:txBody>
      </p:sp>
    </p:spTree>
    <p:extLst>
      <p:ext uri="{BB962C8B-B14F-4D97-AF65-F5344CB8AC3E}">
        <p14:creationId xmlns:p14="http://schemas.microsoft.com/office/powerpoint/2010/main" val="11207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717" y="385010"/>
            <a:ext cx="11702716" cy="1200329"/>
          </a:xfrm>
          <a:prstGeom prst="rect">
            <a:avLst/>
          </a:prstGeom>
          <a:noFill/>
        </p:spPr>
        <p:txBody>
          <a:bodyPr wrap="square" rtlCol="0">
            <a:spAutoFit/>
          </a:bodyPr>
          <a:lstStyle/>
          <a:p>
            <a:pPr algn="ctr"/>
            <a:r>
              <a:rPr lang="en-US" sz="3600" dirty="0" smtClean="0">
                <a:latin typeface="Arial Black" panose="020B0A04020102020204" pitchFamily="34" charset="0"/>
              </a:rPr>
              <a:t>AT HIS COMING CHRIST WILL TAKE HIS VENGEANCE ON THOSE THAT</a:t>
            </a:r>
            <a:endParaRPr lang="en-US" sz="36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05" y="1718021"/>
            <a:ext cx="2326105" cy="33549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305" y="5205663"/>
            <a:ext cx="2382252" cy="1467854"/>
          </a:xfrm>
          <a:prstGeom prst="rect">
            <a:avLst/>
          </a:prstGeom>
        </p:spPr>
      </p:pic>
      <p:sp>
        <p:nvSpPr>
          <p:cNvPr id="7" name="TextBox 6"/>
          <p:cNvSpPr txBox="1"/>
          <p:nvPr/>
        </p:nvSpPr>
        <p:spPr>
          <a:xfrm>
            <a:off x="3120189" y="1820779"/>
            <a:ext cx="8991600" cy="5016758"/>
          </a:xfrm>
          <a:prstGeom prst="rect">
            <a:avLst/>
          </a:prstGeom>
          <a:noFill/>
        </p:spPr>
        <p:txBody>
          <a:bodyPr wrap="square" rtlCol="0">
            <a:spAutoFit/>
          </a:bodyPr>
          <a:lstStyle/>
          <a:p>
            <a:r>
              <a:rPr lang="en-US" dirty="0" smtClean="0">
                <a:solidFill>
                  <a:srgbClr val="FF0000"/>
                </a:solidFill>
                <a:latin typeface="Arial Black" panose="020B0A04020102020204" pitchFamily="34" charset="0"/>
              </a:rPr>
              <a:t>-KNOW NOT GOD (2</a:t>
            </a:r>
            <a:r>
              <a:rPr lang="en-US" baseline="30000" dirty="0" smtClean="0">
                <a:solidFill>
                  <a:srgbClr val="FF0000"/>
                </a:solidFill>
                <a:latin typeface="Arial Black" panose="020B0A04020102020204" pitchFamily="34" charset="0"/>
              </a:rPr>
              <a:t>nd</a:t>
            </a:r>
            <a:r>
              <a:rPr lang="en-US" dirty="0" smtClean="0">
                <a:solidFill>
                  <a:srgbClr val="FF0000"/>
                </a:solidFill>
                <a:latin typeface="Arial Black" panose="020B0A04020102020204" pitchFamily="34" charset="0"/>
              </a:rPr>
              <a:t> THESSONIANS 1:7,8)</a:t>
            </a:r>
          </a:p>
          <a:p>
            <a:r>
              <a:rPr lang="en-US" dirty="0">
                <a:solidFill>
                  <a:srgbClr val="FF0000"/>
                </a:solidFill>
                <a:latin typeface="Arial Black" panose="020B0A04020102020204" pitchFamily="34" charset="0"/>
              </a:rPr>
              <a:t> </a:t>
            </a:r>
            <a:r>
              <a:rPr lang="en-US" dirty="0" smtClean="0">
                <a:solidFill>
                  <a:srgbClr val="FF0000"/>
                </a:solidFill>
                <a:latin typeface="Arial Black" panose="020B0A04020102020204" pitchFamily="34" charset="0"/>
              </a:rPr>
              <a:t>    </a:t>
            </a:r>
            <a:r>
              <a:rPr lang="en-US" sz="1400" dirty="0" smtClean="0">
                <a:latin typeface="Arial Black" panose="020B0A04020102020204" pitchFamily="34" charset="0"/>
              </a:rPr>
              <a:t>God will send His angels to execute His wrath on all who know not Him.  God’s wrath is consistent with His holiness, righteousness, and justice.  When all is said and done, we have no right to question how God upholds His justice.  The Gentiles gave way to the gratification of every lust and evil desire.  Paul declares that this ignorance of God was willful, and that wickedness was shown by the horrible depravity of morals it produced.  It was, therefore, blamable in vengeance, being that the ignorance of men who “refused to have God in their knowledge, God gave them up into a reprobate mind, to do those things which are not fitting: being filled with all unrighteousness, wickedness, covetousness, maliciousness: full of envy, murder, strife, deceit, malignity, whispers, backbiters, hateful to God, arrogant, haughty, boastful, inventors of evil things, disobedient to parents, without understanding, covenant-breakers, without natural affection, unmerciful: who, knowing the ordinance of God, that they that practice such things are worthy of death, not only do the same, but also consent with them that practice them.” (Rom. 1:28-32)  Such is the sentence that Paul pronounces on heathenism in view of its general character and fruits.  In this Paul had before his mind those Gentiles who refused the knowledge of God and showed their hatred toward his children.</a:t>
            </a:r>
          </a:p>
          <a:p>
            <a:r>
              <a:rPr lang="en-US" dirty="0" smtClean="0">
                <a:solidFill>
                  <a:srgbClr val="FF0000"/>
                </a:solidFill>
                <a:latin typeface="Arial Black" panose="020B0A04020102020204" pitchFamily="34" charset="0"/>
              </a:rPr>
              <a:t>–OBEY NOT THE GOSPEL (2</a:t>
            </a:r>
            <a:r>
              <a:rPr lang="en-US" baseline="30000" dirty="0" smtClean="0">
                <a:solidFill>
                  <a:srgbClr val="FF0000"/>
                </a:solidFill>
                <a:latin typeface="Arial Black" panose="020B0A04020102020204" pitchFamily="34" charset="0"/>
              </a:rPr>
              <a:t>nd</a:t>
            </a:r>
            <a:r>
              <a:rPr lang="en-US" dirty="0" smtClean="0">
                <a:solidFill>
                  <a:srgbClr val="FF0000"/>
                </a:solidFill>
                <a:latin typeface="Arial Black" panose="020B0A04020102020204" pitchFamily="34" charset="0"/>
              </a:rPr>
              <a:t> THESSONIANS 1:7,8)</a:t>
            </a:r>
          </a:p>
          <a:p>
            <a:r>
              <a:rPr lang="en-US" sz="1400" dirty="0">
                <a:solidFill>
                  <a:srgbClr val="FF0000"/>
                </a:solidFill>
                <a:latin typeface="Arial Black" panose="020B0A04020102020204" pitchFamily="34" charset="0"/>
              </a:rPr>
              <a:t> </a:t>
            </a:r>
            <a:r>
              <a:rPr lang="en-US" sz="1400" dirty="0" smtClean="0">
                <a:solidFill>
                  <a:srgbClr val="FF0000"/>
                </a:solidFill>
                <a:latin typeface="Arial Black" panose="020B0A04020102020204" pitchFamily="34" charset="0"/>
              </a:rPr>
              <a:t>    </a:t>
            </a:r>
            <a:r>
              <a:rPr lang="en-US" sz="1400" dirty="0" smtClean="0">
                <a:latin typeface="Arial Black" panose="020B0A04020102020204" pitchFamily="34" charset="0"/>
              </a:rPr>
              <a:t>These are all, whether Jews or Gentiles, to whom the gospel of Christ is brought and who reject the message.  Obedience is faith in practice, the submission of heart and life to the demands of the gospel of Christ.</a:t>
            </a:r>
          </a:p>
          <a:p>
            <a:endParaRPr lang="en-US" sz="1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40713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590" y="401052"/>
            <a:ext cx="11622506" cy="1323439"/>
          </a:xfrm>
          <a:prstGeom prst="rect">
            <a:avLst/>
          </a:prstGeom>
          <a:noFill/>
        </p:spPr>
        <p:txBody>
          <a:bodyPr wrap="square" rtlCol="0">
            <a:spAutoFit/>
          </a:bodyPr>
          <a:lstStyle/>
          <a:p>
            <a:r>
              <a:rPr lang="en-US" sz="4000" dirty="0" smtClean="0">
                <a:latin typeface="Arial Black" panose="020B0A04020102020204" pitchFamily="34" charset="0"/>
              </a:rPr>
              <a:t>AT HIS COMING CHRIST WILL TAKE HIS</a:t>
            </a:r>
          </a:p>
          <a:p>
            <a:r>
              <a:rPr lang="en-US" sz="4000" dirty="0">
                <a:latin typeface="Arial Black" panose="020B0A04020102020204" pitchFamily="34" charset="0"/>
              </a:rPr>
              <a:t> </a:t>
            </a:r>
            <a:r>
              <a:rPr lang="en-US" sz="4000" dirty="0" smtClean="0">
                <a:latin typeface="Arial Black" panose="020B0A04020102020204" pitchFamily="34" charset="0"/>
              </a:rPr>
              <a:t>     VENGEANCE ON THOSE THAT</a:t>
            </a:r>
            <a:endParaRPr lang="en-US" sz="4000" dirty="0">
              <a:latin typeface="Arial Black" panose="020B0A04020102020204" pitchFamily="34" charset="0"/>
            </a:endParaRPr>
          </a:p>
        </p:txBody>
      </p:sp>
      <p:sp>
        <p:nvSpPr>
          <p:cNvPr id="5" name="TextBox 4"/>
          <p:cNvSpPr txBox="1"/>
          <p:nvPr/>
        </p:nvSpPr>
        <p:spPr>
          <a:xfrm>
            <a:off x="336884" y="2133600"/>
            <a:ext cx="11646569" cy="4616648"/>
          </a:xfrm>
          <a:prstGeom prst="rect">
            <a:avLst/>
          </a:prstGeom>
          <a:noFill/>
        </p:spPr>
        <p:txBody>
          <a:bodyPr wrap="square" rtlCol="0">
            <a:spAutoFit/>
          </a:bodyPr>
          <a:lstStyle/>
          <a:p>
            <a:pPr marL="457200" indent="-457200">
              <a:buAutoNum type="alphaUcPeriod"/>
            </a:pPr>
            <a:r>
              <a:rPr lang="en-US" sz="2400" dirty="0" smtClean="0">
                <a:solidFill>
                  <a:srgbClr val="FF0000"/>
                </a:solidFill>
                <a:latin typeface="Arial Black" panose="020B0A04020102020204" pitchFamily="34" charset="0"/>
              </a:rPr>
              <a:t>Are good people and live according to His will?</a:t>
            </a:r>
          </a:p>
          <a:p>
            <a:pPr marL="457200" indent="-457200">
              <a:buAutoNum type="alphaUcPeriod"/>
            </a:pPr>
            <a:r>
              <a:rPr lang="en-US" sz="2400" dirty="0" smtClean="0">
                <a:solidFill>
                  <a:srgbClr val="FF0000"/>
                </a:solidFill>
                <a:latin typeface="Arial Black" panose="020B0A04020102020204" pitchFamily="34" charset="0"/>
              </a:rPr>
              <a:t>The children and the babies?</a:t>
            </a:r>
          </a:p>
          <a:p>
            <a:pPr marL="457200" indent="-457200">
              <a:buAutoNum type="alphaUcPeriod"/>
            </a:pPr>
            <a:r>
              <a:rPr lang="en-US" sz="2400" dirty="0" smtClean="0">
                <a:solidFill>
                  <a:srgbClr val="FF0000"/>
                </a:solidFill>
                <a:latin typeface="Arial Black" panose="020B0A04020102020204" pitchFamily="34" charset="0"/>
              </a:rPr>
              <a:t>Those that know not God and obey not the gospel?</a:t>
            </a:r>
          </a:p>
          <a:p>
            <a:pPr marL="457200" indent="-457200">
              <a:buAutoNum type="alphaUcPeriod"/>
            </a:pPr>
            <a:endParaRPr lang="en-US" sz="2400" dirty="0">
              <a:solidFill>
                <a:srgbClr val="FF0000"/>
              </a:solidFill>
              <a:latin typeface="Arial Black" panose="020B0A04020102020204" pitchFamily="34" charset="0"/>
            </a:endParaRPr>
          </a:p>
          <a:p>
            <a:pPr marL="342900" indent="-342900">
              <a:buAutoNum type="arabicPeriod"/>
            </a:pPr>
            <a:r>
              <a:rPr lang="en-US" dirty="0" smtClean="0">
                <a:latin typeface="Arial Black" panose="020B0A04020102020204" pitchFamily="34" charset="0"/>
              </a:rPr>
              <a:t>Who will God send to execute His wrath on all who know not Him?</a:t>
            </a:r>
          </a:p>
          <a:p>
            <a:pPr marL="342900" indent="-342900">
              <a:buAutoNum type="arabicPeriod"/>
            </a:pPr>
            <a:r>
              <a:rPr lang="en-US" dirty="0" smtClean="0">
                <a:latin typeface="Arial Black" panose="020B0A04020102020204" pitchFamily="34" charset="0"/>
              </a:rPr>
              <a:t>Do we have a right to question how God upholds His justice?</a:t>
            </a:r>
          </a:p>
          <a:p>
            <a:pPr marL="342900" indent="-342900">
              <a:buAutoNum type="arabicPeriod"/>
            </a:pPr>
            <a:r>
              <a:rPr lang="en-US" dirty="0" smtClean="0">
                <a:latin typeface="Arial Black" panose="020B0A04020102020204" pitchFamily="34" charset="0"/>
              </a:rPr>
              <a:t>If anyone does not know God does this produce bad morals?</a:t>
            </a:r>
          </a:p>
          <a:p>
            <a:pPr marL="342900" indent="-342900">
              <a:buAutoNum type="arabicPeriod"/>
            </a:pPr>
            <a:r>
              <a:rPr lang="en-US" dirty="0" smtClean="0">
                <a:latin typeface="Arial Black" panose="020B0A04020102020204" pitchFamily="34" charset="0"/>
              </a:rPr>
              <a:t>Does God excuse our ignorance of His knowledge?</a:t>
            </a:r>
          </a:p>
          <a:p>
            <a:pPr marL="342900" indent="-342900">
              <a:buAutoNum type="arabicPeriod"/>
            </a:pPr>
            <a:r>
              <a:rPr lang="en-US" dirty="0" smtClean="0">
                <a:latin typeface="Arial Black" panose="020B0A04020102020204" pitchFamily="34" charset="0"/>
              </a:rPr>
              <a:t>What about those who refuse the knowledge of God?</a:t>
            </a:r>
          </a:p>
          <a:p>
            <a:pPr marL="342900" indent="-342900">
              <a:buAutoNum type="arabicPeriod"/>
            </a:pPr>
            <a:r>
              <a:rPr lang="en-US" dirty="0" smtClean="0">
                <a:latin typeface="Arial Black" panose="020B0A04020102020204" pitchFamily="34" charset="0"/>
              </a:rPr>
              <a:t>Where can we find the knowledge we need to know God?</a:t>
            </a:r>
          </a:p>
          <a:p>
            <a:pPr marL="342900" indent="-342900">
              <a:buAutoNum type="arabicPeriod"/>
            </a:pPr>
            <a:r>
              <a:rPr lang="en-US" dirty="0" smtClean="0">
                <a:latin typeface="Arial Black" panose="020B0A04020102020204" pitchFamily="34" charset="0"/>
              </a:rPr>
              <a:t>If we have that knowledge but refuse to obey the gospel will God save us?</a:t>
            </a:r>
          </a:p>
          <a:p>
            <a:pPr marL="342900" indent="-342900">
              <a:buAutoNum type="arabicPeriod"/>
            </a:pPr>
            <a:r>
              <a:rPr lang="en-US" dirty="0" smtClean="0">
                <a:latin typeface="Arial Black" panose="020B0A04020102020204" pitchFamily="34" charset="0"/>
              </a:rPr>
              <a:t>Obedience is </a:t>
            </a:r>
            <a:r>
              <a:rPr lang="en-US" dirty="0" err="1" smtClean="0">
                <a:latin typeface="Arial Black" panose="020B0A04020102020204" pitchFamily="34" charset="0"/>
              </a:rPr>
              <a:t>f__________in</a:t>
            </a:r>
            <a:r>
              <a:rPr lang="en-US" dirty="0" smtClean="0">
                <a:latin typeface="Arial Black" panose="020B0A04020102020204" pitchFamily="34" charset="0"/>
              </a:rPr>
              <a:t> practice.</a:t>
            </a:r>
          </a:p>
          <a:p>
            <a:pPr marL="342900" indent="-342900">
              <a:buAutoNum type="arabicPeriod"/>
            </a:pPr>
            <a:r>
              <a:rPr lang="en-US" dirty="0" smtClean="0">
                <a:latin typeface="Arial Black" panose="020B0A04020102020204" pitchFamily="34" charset="0"/>
              </a:rPr>
              <a:t>What should we do if someone wants to tell us something really bad about another?</a:t>
            </a:r>
          </a:p>
          <a:p>
            <a:pPr marL="342900" indent="-342900">
              <a:buAutoNum type="arabicPeriod"/>
            </a:pPr>
            <a:r>
              <a:rPr lang="en-US" dirty="0" smtClean="0">
                <a:latin typeface="Arial Black" panose="020B0A04020102020204" pitchFamily="34" charset="0"/>
              </a:rPr>
              <a:t>Name some of the things God said was unfitting for us to do.</a:t>
            </a:r>
          </a:p>
          <a:p>
            <a:pPr marL="342900" indent="-342900">
              <a:buAutoNum type="arabicPeriod"/>
            </a:pPr>
            <a:r>
              <a:rPr lang="en-US" dirty="0" smtClean="0">
                <a:latin typeface="Arial Black" panose="020B0A04020102020204" pitchFamily="34" charset="0"/>
              </a:rPr>
              <a:t>Is disobedient to parents one of those unfitting things?</a:t>
            </a:r>
            <a:endParaRPr lang="en-US" dirty="0">
              <a:latin typeface="Arial Black" panose="020B0A04020102020204" pitchFamily="34" charset="0"/>
            </a:endParaRPr>
          </a:p>
        </p:txBody>
      </p:sp>
    </p:spTree>
    <p:extLst>
      <p:ext uri="{BB962C8B-B14F-4D97-AF65-F5344CB8AC3E}">
        <p14:creationId xmlns:p14="http://schemas.microsoft.com/office/powerpoint/2010/main" val="66333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1053" y="312820"/>
            <a:ext cx="11494168" cy="461665"/>
          </a:xfrm>
          <a:prstGeom prst="rect">
            <a:avLst/>
          </a:prstGeom>
          <a:noFill/>
        </p:spPr>
        <p:txBody>
          <a:bodyPr wrap="square" rtlCol="0">
            <a:spAutoFit/>
          </a:bodyPr>
          <a:lstStyle/>
          <a:p>
            <a:pPr algn="ctr"/>
            <a:r>
              <a:rPr lang="en-US" sz="2400" dirty="0" smtClean="0">
                <a:latin typeface="Arial Black" panose="020B0A04020102020204" pitchFamily="34" charset="0"/>
              </a:rPr>
              <a:t>IF ONE DOES NOT BELIEVE THE TRUTH GOD WILL SEND HIM</a:t>
            </a:r>
            <a:endParaRPr lang="en-US" sz="2400" dirty="0">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6867525" y="1219201"/>
            <a:ext cx="5027696" cy="5553074"/>
          </a:xfrm>
          <a:prstGeom prst="rect">
            <a:avLst/>
          </a:prstGeom>
        </p:spPr>
      </p:pic>
      <p:sp>
        <p:nvSpPr>
          <p:cNvPr id="6" name="TextBox 5"/>
          <p:cNvSpPr txBox="1"/>
          <p:nvPr/>
        </p:nvSpPr>
        <p:spPr>
          <a:xfrm>
            <a:off x="285750" y="1009650"/>
            <a:ext cx="6419850" cy="5139869"/>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A STRONG DELUSION THAT HE</a:t>
            </a:r>
          </a:p>
          <a:p>
            <a:r>
              <a:rPr lang="en-US" sz="2800" dirty="0" smtClean="0">
                <a:solidFill>
                  <a:srgbClr val="FF0000"/>
                </a:solidFill>
                <a:latin typeface="Arial Black" panose="020B0A04020102020204" pitchFamily="34" charset="0"/>
              </a:rPr>
              <a:t>SHOULD BELIEVE A LIE </a:t>
            </a:r>
            <a:r>
              <a:rPr lang="en-US" sz="1200" dirty="0" smtClean="0">
                <a:solidFill>
                  <a:srgbClr val="FF0000"/>
                </a:solidFill>
                <a:latin typeface="Arial Black" panose="020B0A04020102020204" pitchFamily="34" charset="0"/>
              </a:rPr>
              <a:t> (2</a:t>
            </a:r>
            <a:r>
              <a:rPr lang="en-US" sz="1200" baseline="30000" dirty="0" smtClean="0">
                <a:solidFill>
                  <a:srgbClr val="FF0000"/>
                </a:solidFill>
                <a:latin typeface="Arial Black" panose="020B0A04020102020204" pitchFamily="34" charset="0"/>
              </a:rPr>
              <a:t>nd</a:t>
            </a:r>
            <a:r>
              <a:rPr lang="en-US" sz="1200" dirty="0" smtClean="0">
                <a:solidFill>
                  <a:srgbClr val="FF0000"/>
                </a:solidFill>
                <a:latin typeface="Arial Black" panose="020B0A04020102020204" pitchFamily="34" charset="0"/>
              </a:rPr>
              <a:t> </a:t>
            </a:r>
            <a:r>
              <a:rPr lang="en-US" sz="1200" dirty="0" err="1" smtClean="0">
                <a:solidFill>
                  <a:srgbClr val="FF0000"/>
                </a:solidFill>
                <a:latin typeface="Arial Black" panose="020B0A04020102020204" pitchFamily="34" charset="0"/>
              </a:rPr>
              <a:t>Thes</a:t>
            </a:r>
            <a:r>
              <a:rPr lang="en-US" sz="1200" dirty="0" smtClean="0">
                <a:solidFill>
                  <a:srgbClr val="FF0000"/>
                </a:solidFill>
                <a:latin typeface="Arial Black" panose="020B0A04020102020204" pitchFamily="34" charset="0"/>
              </a:rPr>
              <a:t>. 2:11)</a:t>
            </a:r>
            <a:endParaRPr lang="en-US" sz="2800" dirty="0" smtClean="0">
              <a:solidFill>
                <a:srgbClr val="FF0000"/>
              </a:solidFill>
              <a:latin typeface="Arial Black" panose="020B0A04020102020204" pitchFamily="34" charset="0"/>
            </a:endParaRPr>
          </a:p>
          <a:p>
            <a:r>
              <a:rPr lang="en-US" sz="1600" dirty="0">
                <a:solidFill>
                  <a:srgbClr val="FF0000"/>
                </a:solidFill>
                <a:latin typeface="Arial Black" panose="020B0A04020102020204" pitchFamily="34" charset="0"/>
              </a:rPr>
              <a:t> </a:t>
            </a:r>
            <a:r>
              <a:rPr lang="en-US" sz="1600" dirty="0" smtClean="0">
                <a:solidFill>
                  <a:srgbClr val="FF0000"/>
                </a:solidFill>
                <a:latin typeface="Arial Black" panose="020B0A04020102020204" pitchFamily="34" charset="0"/>
              </a:rPr>
              <a:t>    </a:t>
            </a:r>
          </a:p>
          <a:p>
            <a:r>
              <a:rPr lang="en-US" sz="1600" dirty="0">
                <a:solidFill>
                  <a:srgbClr val="FF0000"/>
                </a:solidFill>
                <a:latin typeface="Arial Black" panose="020B0A04020102020204" pitchFamily="34" charset="0"/>
              </a:rPr>
              <a:t> </a:t>
            </a:r>
            <a:r>
              <a:rPr lang="en-US" sz="1600" dirty="0" smtClean="0">
                <a:solidFill>
                  <a:srgbClr val="FF0000"/>
                </a:solidFill>
                <a:latin typeface="Arial Black" panose="020B0A04020102020204" pitchFamily="34" charset="0"/>
              </a:rPr>
              <a:t>    </a:t>
            </a:r>
            <a:r>
              <a:rPr lang="en-US" sz="1600" dirty="0" smtClean="0">
                <a:latin typeface="Arial Black" panose="020B0A04020102020204" pitchFamily="34" charset="0"/>
              </a:rPr>
              <a:t>When one knows the truth and refuses to obey it, he is a fit subject for following any </a:t>
            </a:r>
            <a:r>
              <a:rPr lang="en-US" sz="1600" dirty="0" smtClean="0">
                <a:latin typeface="Arial Black" panose="020B0A04020102020204" pitchFamily="34" charset="0"/>
              </a:rPr>
              <a:t>false belief</a:t>
            </a:r>
            <a:r>
              <a:rPr lang="en-US" sz="1600" dirty="0" smtClean="0">
                <a:latin typeface="Arial Black" panose="020B0A04020102020204" pitchFamily="34" charset="0"/>
              </a:rPr>
              <a:t> </a:t>
            </a:r>
            <a:r>
              <a:rPr lang="en-US" sz="1600" dirty="0" smtClean="0">
                <a:latin typeface="Arial Black" panose="020B0A04020102020204" pitchFamily="34" charset="0"/>
              </a:rPr>
              <a:t>that sweeps over the land.  When men know the truth, refuse to receive it </a:t>
            </a:r>
            <a:r>
              <a:rPr lang="en-US" sz="1600" dirty="0" smtClean="0">
                <a:latin typeface="Arial Black" panose="020B0A04020102020204" pitchFamily="34" charset="0"/>
              </a:rPr>
              <a:t>in love, </a:t>
            </a:r>
            <a:r>
              <a:rPr lang="en-US" sz="1600" dirty="0" smtClean="0">
                <a:latin typeface="Arial Black" panose="020B0A04020102020204" pitchFamily="34" charset="0"/>
              </a:rPr>
              <a:t>refuse to obey it, </a:t>
            </a:r>
            <a:r>
              <a:rPr lang="en-US" sz="1600" dirty="0" smtClean="0">
                <a:latin typeface="Arial Black" panose="020B0A04020102020204" pitchFamily="34" charset="0"/>
              </a:rPr>
              <a:t>or</a:t>
            </a:r>
            <a:r>
              <a:rPr lang="en-US" sz="1600" dirty="0" smtClean="0">
                <a:latin typeface="Arial Black" panose="020B0A04020102020204" pitchFamily="34" charset="0"/>
              </a:rPr>
              <a:t> </a:t>
            </a:r>
            <a:r>
              <a:rPr lang="en-US" sz="1600" dirty="0" smtClean="0">
                <a:latin typeface="Arial Black" panose="020B0A04020102020204" pitchFamily="34" charset="0"/>
              </a:rPr>
              <a:t>hold it in </a:t>
            </a:r>
            <a:r>
              <a:rPr lang="en-US" sz="1600" dirty="0" smtClean="0">
                <a:latin typeface="Arial Black" panose="020B0A04020102020204" pitchFamily="34" charset="0"/>
              </a:rPr>
              <a:t>a wise manner</a:t>
            </a:r>
            <a:r>
              <a:rPr lang="en-US" sz="1600" dirty="0" smtClean="0">
                <a:latin typeface="Arial Black" panose="020B0A04020102020204" pitchFamily="34" charset="0"/>
              </a:rPr>
              <a:t>, then </a:t>
            </a:r>
            <a:r>
              <a:rPr lang="en-US" sz="1600" dirty="0" smtClean="0">
                <a:latin typeface="Arial Black" panose="020B0A04020102020204" pitchFamily="34" charset="0"/>
              </a:rPr>
              <a:t>God </a:t>
            </a:r>
            <a:r>
              <a:rPr lang="en-US" sz="1600" dirty="0" smtClean="0">
                <a:latin typeface="Arial Black" panose="020B0A04020102020204" pitchFamily="34" charset="0"/>
              </a:rPr>
              <a:t>allows them to accept what is false and then</a:t>
            </a:r>
            <a:r>
              <a:rPr lang="en-US" sz="1600" dirty="0" smtClean="0">
                <a:latin typeface="Arial Black" panose="020B0A04020102020204" pitchFamily="34" charset="0"/>
              </a:rPr>
              <a:t> </a:t>
            </a:r>
            <a:r>
              <a:rPr lang="en-US" sz="1600" dirty="0" smtClean="0">
                <a:latin typeface="Arial Black" panose="020B0A04020102020204" pitchFamily="34" charset="0"/>
              </a:rPr>
              <a:t>they </a:t>
            </a:r>
            <a:r>
              <a:rPr lang="en-US" sz="1600" dirty="0" smtClean="0">
                <a:latin typeface="Arial Black" panose="020B0A04020102020204" pitchFamily="34" charset="0"/>
              </a:rPr>
              <a:t>will</a:t>
            </a:r>
            <a:r>
              <a:rPr lang="en-US" sz="1600" dirty="0" smtClean="0">
                <a:latin typeface="Arial Black" panose="020B0A04020102020204" pitchFamily="34" charset="0"/>
              </a:rPr>
              <a:t> </a:t>
            </a:r>
            <a:r>
              <a:rPr lang="en-US" sz="1600" dirty="0" smtClean="0">
                <a:latin typeface="Arial Black" panose="020B0A04020102020204" pitchFamily="34" charset="0"/>
              </a:rPr>
              <a:t>believe a lie.</a:t>
            </a:r>
          </a:p>
          <a:p>
            <a:r>
              <a:rPr lang="en-US" sz="1600" dirty="0">
                <a:latin typeface="Arial Black" panose="020B0A04020102020204" pitchFamily="34" charset="0"/>
              </a:rPr>
              <a:t> </a:t>
            </a:r>
            <a:r>
              <a:rPr lang="en-US" sz="1600" dirty="0" smtClean="0">
                <a:latin typeface="Arial Black" panose="020B0A04020102020204" pitchFamily="34" charset="0"/>
              </a:rPr>
              <a:t>    So few men are willing to stand on their convictions.  Few are willing to have convictions on any subject that will interfere with their worldly success.  But truth can never be maintained, save by those who are willing to honor their own convictions, cherish a keen sense of right, are </a:t>
            </a:r>
            <a:r>
              <a:rPr lang="en-US" sz="1600" dirty="0" smtClean="0">
                <a:latin typeface="Arial Black" panose="020B0A04020102020204" pitchFamily="34" charset="0"/>
              </a:rPr>
              <a:t>not afraid </a:t>
            </a:r>
            <a:r>
              <a:rPr lang="en-US" sz="1600" dirty="0" smtClean="0">
                <a:latin typeface="Arial Black" panose="020B0A04020102020204" pitchFamily="34" charset="0"/>
              </a:rPr>
              <a:t>of the least participation in that which is wrong, and will honor and maintain the truth, </a:t>
            </a:r>
            <a:r>
              <a:rPr lang="en-US" sz="1600" dirty="0" smtClean="0">
                <a:latin typeface="Arial Black" panose="020B0A04020102020204" pitchFamily="34" charset="0"/>
              </a:rPr>
              <a:t>even though</a:t>
            </a:r>
            <a:r>
              <a:rPr lang="en-US" sz="1600" dirty="0" smtClean="0">
                <a:latin typeface="Arial Black" panose="020B0A04020102020204" pitchFamily="34" charset="0"/>
              </a:rPr>
              <a:t> </a:t>
            </a:r>
            <a:r>
              <a:rPr lang="en-US" sz="1600" dirty="0" smtClean="0">
                <a:latin typeface="Arial Black" panose="020B0A04020102020204" pitchFamily="34" charset="0"/>
              </a:rPr>
              <a:t>it cost what it may of popularity or private prosperity.  Let us then maintain the spirit of Christ.  Without it the Christian religion cannot exist.</a:t>
            </a:r>
            <a:endParaRPr lang="en-US" sz="1600" dirty="0">
              <a:latin typeface="Arial Black" panose="020B0A04020102020204" pitchFamily="34" charset="0"/>
            </a:endParaRPr>
          </a:p>
        </p:txBody>
      </p:sp>
    </p:spTree>
    <p:extLst>
      <p:ext uri="{BB962C8B-B14F-4D97-AF65-F5344CB8AC3E}">
        <p14:creationId xmlns:p14="http://schemas.microsoft.com/office/powerpoint/2010/main" val="260822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779" y="264696"/>
            <a:ext cx="11590422" cy="1323439"/>
          </a:xfrm>
          <a:prstGeom prst="rect">
            <a:avLst/>
          </a:prstGeom>
          <a:noFill/>
        </p:spPr>
        <p:txBody>
          <a:bodyPr wrap="square" rtlCol="0">
            <a:spAutoFit/>
          </a:bodyPr>
          <a:lstStyle/>
          <a:p>
            <a:pPr algn="ctr"/>
            <a:r>
              <a:rPr lang="en-US" sz="4000" dirty="0" smtClean="0">
                <a:latin typeface="Arial Black" panose="020B0A04020102020204" pitchFamily="34" charset="0"/>
              </a:rPr>
              <a:t>IF ONE DOES NOT BELIEVE THE TRUTH GOD WILL SEND HIM</a:t>
            </a:r>
            <a:endParaRPr lang="en-US" sz="4000" dirty="0">
              <a:latin typeface="Arial Black" panose="020B0A04020102020204" pitchFamily="34" charset="0"/>
            </a:endParaRPr>
          </a:p>
        </p:txBody>
      </p:sp>
      <p:sp>
        <p:nvSpPr>
          <p:cNvPr id="5" name="TextBox 4"/>
          <p:cNvSpPr txBox="1"/>
          <p:nvPr/>
        </p:nvSpPr>
        <p:spPr>
          <a:xfrm>
            <a:off x="296779" y="1684421"/>
            <a:ext cx="11686674" cy="3877985"/>
          </a:xfrm>
          <a:prstGeom prst="rect">
            <a:avLst/>
          </a:prstGeom>
          <a:noFill/>
        </p:spPr>
        <p:txBody>
          <a:bodyPr wrap="square" rtlCol="0">
            <a:spAutoFit/>
          </a:bodyPr>
          <a:lstStyle/>
          <a:p>
            <a:r>
              <a:rPr lang="en-US" sz="2000" dirty="0" smtClean="0">
                <a:solidFill>
                  <a:srgbClr val="FF0000"/>
                </a:solidFill>
                <a:latin typeface="Arial Black" panose="020B0A04020102020204" pitchFamily="34" charset="0"/>
              </a:rPr>
              <a:t>A.  An angel to protect us</a:t>
            </a:r>
          </a:p>
          <a:p>
            <a:r>
              <a:rPr lang="en-US" sz="2000" dirty="0" smtClean="0">
                <a:solidFill>
                  <a:srgbClr val="FF0000"/>
                </a:solidFill>
                <a:latin typeface="Arial Black" panose="020B0A04020102020204" pitchFamily="34" charset="0"/>
              </a:rPr>
              <a:t>B.  Happiness all the time</a:t>
            </a:r>
          </a:p>
          <a:p>
            <a:pPr marL="457200" indent="-457200">
              <a:buAutoNum type="alphaUcPeriod" startAt="3"/>
            </a:pPr>
            <a:r>
              <a:rPr lang="en-US" sz="2000" dirty="0" smtClean="0">
                <a:solidFill>
                  <a:srgbClr val="FF0000"/>
                </a:solidFill>
                <a:latin typeface="Arial Black" panose="020B0A04020102020204" pitchFamily="34" charset="0"/>
              </a:rPr>
              <a:t>A strong delusion (allow us to accept that which is false)that he should believe</a:t>
            </a:r>
          </a:p>
          <a:p>
            <a:r>
              <a:rPr lang="en-US" sz="2000" dirty="0">
                <a:solidFill>
                  <a:srgbClr val="FF0000"/>
                </a:solidFill>
                <a:latin typeface="Arial Black" panose="020B0A04020102020204" pitchFamily="34" charset="0"/>
              </a:rPr>
              <a:t> </a:t>
            </a:r>
            <a:r>
              <a:rPr lang="en-US" sz="2000" dirty="0" smtClean="0">
                <a:solidFill>
                  <a:srgbClr val="FF0000"/>
                </a:solidFill>
                <a:latin typeface="Arial Black" panose="020B0A04020102020204" pitchFamily="34" charset="0"/>
              </a:rPr>
              <a:t>     a lie</a:t>
            </a:r>
          </a:p>
          <a:p>
            <a:pPr marL="457200" indent="-457200">
              <a:buAutoNum type="arabicPeriod"/>
            </a:pPr>
            <a:endParaRPr lang="en-US" sz="2000" dirty="0">
              <a:solidFill>
                <a:srgbClr val="FF0000"/>
              </a:solidFill>
              <a:latin typeface="Arial Black" panose="020B0A04020102020204" pitchFamily="34" charset="0"/>
            </a:endParaRPr>
          </a:p>
          <a:p>
            <a:pPr marL="457200" indent="-457200">
              <a:buAutoNum type="arabicPeriod"/>
            </a:pPr>
            <a:endParaRPr lang="en-US" sz="2000" dirty="0" smtClean="0">
              <a:solidFill>
                <a:srgbClr val="FF0000"/>
              </a:solidFill>
              <a:latin typeface="Arial Black" panose="020B0A04020102020204" pitchFamily="34" charset="0"/>
            </a:endParaRPr>
          </a:p>
          <a:p>
            <a:pPr marL="342900" indent="-342900">
              <a:buAutoNum type="arabicPeriod"/>
            </a:pPr>
            <a:endParaRPr lang="en-US" dirty="0" smtClean="0">
              <a:latin typeface="Arial Black" panose="020B0A04020102020204" pitchFamily="34" charset="0"/>
            </a:endParaRPr>
          </a:p>
          <a:p>
            <a:pPr marL="342900" indent="-342900">
              <a:buAutoNum type="arabicPeriod"/>
            </a:pPr>
            <a:r>
              <a:rPr lang="en-US" dirty="0" smtClean="0">
                <a:latin typeface="Arial Black" panose="020B0A04020102020204" pitchFamily="34" charset="0"/>
              </a:rPr>
              <a:t>If one knows the truth and refuses to obey it, will this person follow false doctrine?</a:t>
            </a:r>
          </a:p>
          <a:p>
            <a:pPr marL="342900" indent="-342900">
              <a:buAutoNum type="arabicPeriod"/>
            </a:pPr>
            <a:r>
              <a:rPr lang="en-US" dirty="0" smtClean="0">
                <a:latin typeface="Arial Black" panose="020B0A04020102020204" pitchFamily="34" charset="0"/>
              </a:rPr>
              <a:t>Are few people willing to stand on their convictions?</a:t>
            </a:r>
          </a:p>
          <a:p>
            <a:pPr marL="342900" indent="-342900">
              <a:buAutoNum type="arabicPeriod"/>
            </a:pPr>
            <a:r>
              <a:rPr lang="en-US" dirty="0" smtClean="0">
                <a:latin typeface="Arial Black" panose="020B0A04020102020204" pitchFamily="34" charset="0"/>
              </a:rPr>
              <a:t>Are you willing to stand up and speak up when you know something wrong is being said?</a:t>
            </a:r>
          </a:p>
          <a:p>
            <a:pPr marL="342900" indent="-342900">
              <a:buAutoNum type="arabicPeriod"/>
            </a:pPr>
            <a:r>
              <a:rPr lang="en-US" dirty="0" smtClean="0">
                <a:latin typeface="Arial Black" panose="020B0A04020102020204" pitchFamily="34" charset="0"/>
              </a:rPr>
              <a:t>Should we be afraid to maintain God’s truth?</a:t>
            </a:r>
          </a:p>
          <a:p>
            <a:pPr marL="342900" indent="-342900">
              <a:buAutoNum type="arabicPeriod"/>
            </a:pPr>
            <a:r>
              <a:rPr lang="en-US" dirty="0" smtClean="0">
                <a:latin typeface="Arial Black" panose="020B0A04020102020204" pitchFamily="34" charset="0"/>
              </a:rPr>
              <a:t>What if this cost you your friends?</a:t>
            </a:r>
          </a:p>
          <a:p>
            <a:endParaRPr lang="en-US" dirty="0">
              <a:latin typeface="Arial Black" panose="020B0A04020102020204" pitchFamily="34" charset="0"/>
            </a:endParaRPr>
          </a:p>
        </p:txBody>
      </p:sp>
    </p:spTree>
    <p:extLst>
      <p:ext uri="{BB962C8B-B14F-4D97-AF65-F5344CB8AC3E}">
        <p14:creationId xmlns:p14="http://schemas.microsoft.com/office/powerpoint/2010/main" val="303848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336883"/>
            <a:ext cx="11638547" cy="830997"/>
          </a:xfrm>
          <a:prstGeom prst="rect">
            <a:avLst/>
          </a:prstGeom>
          <a:noFill/>
        </p:spPr>
        <p:txBody>
          <a:bodyPr wrap="square" rtlCol="0">
            <a:spAutoFit/>
          </a:bodyPr>
          <a:lstStyle/>
          <a:p>
            <a:pPr algn="ctr"/>
            <a:r>
              <a:rPr lang="en-US" sz="4800" dirty="0" smtClean="0">
                <a:latin typeface="Arial Black" panose="020B0A04020102020204" pitchFamily="34" charset="0"/>
              </a:rPr>
              <a:t>WE ARE TO WITHDRAW FROM</a:t>
            </a:r>
            <a:endParaRPr lang="en-US" sz="4800" dirty="0">
              <a:latin typeface="Arial Black" panose="020B0A040201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16" y="1580147"/>
            <a:ext cx="4932948" cy="4820653"/>
          </a:xfrm>
          <a:prstGeom prst="rect">
            <a:avLst/>
          </a:prstGeom>
        </p:spPr>
      </p:pic>
      <p:sp>
        <p:nvSpPr>
          <p:cNvPr id="6" name="TextBox 5"/>
          <p:cNvSpPr txBox="1"/>
          <p:nvPr/>
        </p:nvSpPr>
        <p:spPr>
          <a:xfrm>
            <a:off x="5518484" y="1580147"/>
            <a:ext cx="6432884" cy="4308872"/>
          </a:xfrm>
          <a:prstGeom prst="rect">
            <a:avLst/>
          </a:prstGeom>
          <a:noFill/>
        </p:spPr>
        <p:txBody>
          <a:bodyPr wrap="square" rtlCol="0">
            <a:spAutoFit/>
          </a:bodyPr>
          <a:lstStyle/>
          <a:p>
            <a:r>
              <a:rPr lang="en-US" sz="2000" dirty="0" smtClean="0">
                <a:solidFill>
                  <a:srgbClr val="FF0000"/>
                </a:solidFill>
                <a:latin typeface="Arial Black" panose="020B0A04020102020204" pitchFamily="34" charset="0"/>
              </a:rPr>
              <a:t>EVERY BROTHER THAT WALETH DISORDELY</a:t>
            </a:r>
          </a:p>
          <a:p>
            <a:endParaRPr lang="en-US" sz="2000" dirty="0">
              <a:latin typeface="Arial Black" panose="020B0A04020102020204" pitchFamily="34" charset="0"/>
            </a:endParaRPr>
          </a:p>
          <a:p>
            <a:r>
              <a:rPr lang="en-US" dirty="0" smtClean="0">
                <a:latin typeface="Arial Black" panose="020B0A04020102020204" pitchFamily="34" charset="0"/>
              </a:rPr>
              <a:t>     The church must break fellowship with any who walk in a disorderly manner.  To walk disorderly was to violate any of the teachings they had heard from the apostles.  They had been given the true teachings of God, and any other walk was disorderly.  From these disorderly persons he commands all Christians to withdraw themselves. (Verse 14)  The withdrawing from them meant more than a public announcement from the elders—that “ye withdraw” from them.  Paul commands the Thessalonians to break fellowship with those who refuse to obey his instructions in this letter.</a:t>
            </a:r>
            <a:endParaRPr lang="en-US" dirty="0">
              <a:latin typeface="Arial Black" panose="020B0A04020102020204" pitchFamily="34" charset="0"/>
            </a:endParaRPr>
          </a:p>
        </p:txBody>
      </p:sp>
    </p:spTree>
    <p:extLst>
      <p:ext uri="{BB962C8B-B14F-4D97-AF65-F5344CB8AC3E}">
        <p14:creationId xmlns:p14="http://schemas.microsoft.com/office/powerpoint/2010/main" val="1445755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2034</Words>
  <Application>Microsoft Office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Qualls</dc:creator>
  <cp:lastModifiedBy>Jean Qualls</cp:lastModifiedBy>
  <cp:revision>30</cp:revision>
  <dcterms:created xsi:type="dcterms:W3CDTF">2017-04-04T17:06:30Z</dcterms:created>
  <dcterms:modified xsi:type="dcterms:W3CDTF">2017-04-05T16:39:10Z</dcterms:modified>
</cp:coreProperties>
</file>