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819BF6-D383-4270-922E-4CBCFBC615E1}"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389958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819BF6-D383-4270-922E-4CBCFBC615E1}"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171863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819BF6-D383-4270-922E-4CBCFBC615E1}"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393841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819BF6-D383-4270-922E-4CBCFBC615E1}"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141827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819BF6-D383-4270-922E-4CBCFBC615E1}"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95332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819BF6-D383-4270-922E-4CBCFBC615E1}"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249633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819BF6-D383-4270-922E-4CBCFBC615E1}"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249661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819BF6-D383-4270-922E-4CBCFBC615E1}"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663310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9BF6-D383-4270-922E-4CBCFBC615E1}"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300299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819BF6-D383-4270-922E-4CBCFBC615E1}"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331778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819BF6-D383-4270-922E-4CBCFBC615E1}"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BE34D-3823-4CEA-943C-A316F856A779}" type="slidenum">
              <a:rPr lang="en-US" smtClean="0"/>
              <a:t>‹#›</a:t>
            </a:fld>
            <a:endParaRPr lang="en-US"/>
          </a:p>
        </p:txBody>
      </p:sp>
    </p:spTree>
    <p:extLst>
      <p:ext uri="{BB962C8B-B14F-4D97-AF65-F5344CB8AC3E}">
        <p14:creationId xmlns:p14="http://schemas.microsoft.com/office/powerpoint/2010/main" val="76835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9BF6-D383-4270-922E-4CBCFBC615E1}" type="datetimeFigureOut">
              <a:rPr lang="en-US" smtClean="0"/>
              <a:t>12/11/2018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BE34D-3823-4CEA-943C-A316F856A779}" type="slidenum">
              <a:rPr lang="en-US" smtClean="0"/>
              <a:t>‹#›</a:t>
            </a:fld>
            <a:endParaRPr lang="en-US"/>
          </a:p>
        </p:txBody>
      </p:sp>
    </p:spTree>
    <p:extLst>
      <p:ext uri="{BB962C8B-B14F-4D97-AF65-F5344CB8AC3E}">
        <p14:creationId xmlns:p14="http://schemas.microsoft.com/office/powerpoint/2010/main" val="1967251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0wd4dfVzQY"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708" y="214184"/>
            <a:ext cx="972065" cy="261610"/>
          </a:xfrm>
          <a:prstGeom prst="rect">
            <a:avLst/>
          </a:prstGeom>
          <a:noFill/>
        </p:spPr>
        <p:txBody>
          <a:bodyPr wrap="square" rtlCol="0">
            <a:spAutoFit/>
          </a:bodyPr>
          <a:lstStyle/>
          <a:p>
            <a:r>
              <a:rPr lang="en-US" sz="1100" dirty="0" smtClean="0"/>
              <a:t>Cards 53-57</a:t>
            </a:r>
            <a:endParaRPr lang="en-US" sz="1100" dirty="0"/>
          </a:p>
        </p:txBody>
      </p:sp>
      <p:sp>
        <p:nvSpPr>
          <p:cNvPr id="5" name="TextBox 4"/>
          <p:cNvSpPr txBox="1"/>
          <p:nvPr/>
        </p:nvSpPr>
        <p:spPr>
          <a:xfrm>
            <a:off x="1169773" y="214184"/>
            <a:ext cx="10264346" cy="523220"/>
          </a:xfrm>
          <a:prstGeom prst="rect">
            <a:avLst/>
          </a:prstGeom>
          <a:noFill/>
        </p:spPr>
        <p:txBody>
          <a:bodyPr wrap="square" rtlCol="0">
            <a:spAutoFit/>
          </a:bodyPr>
          <a:lstStyle/>
          <a:p>
            <a:pPr algn="ctr"/>
            <a:r>
              <a:rPr lang="en-US" sz="2800" b="1" dirty="0" smtClean="0"/>
              <a:t>THE CHURCH AT JERUSALEM WAS OF</a:t>
            </a:r>
            <a:endParaRPr lang="en-US" sz="2800" b="1" dirty="0"/>
          </a:p>
        </p:txBody>
      </p:sp>
      <p:pic>
        <p:nvPicPr>
          <p:cNvPr id="6" name="Picture 5"/>
          <p:cNvPicPr>
            <a:picLocks noChangeAspect="1"/>
          </p:cNvPicPr>
          <p:nvPr/>
        </p:nvPicPr>
        <p:blipFill>
          <a:blip r:embed="rId2"/>
          <a:stretch>
            <a:fillRect/>
          </a:stretch>
        </p:blipFill>
        <p:spPr>
          <a:xfrm rot="5400000">
            <a:off x="1093159" y="542170"/>
            <a:ext cx="5153593" cy="5544065"/>
          </a:xfrm>
          <a:prstGeom prst="rect">
            <a:avLst/>
          </a:prstGeom>
        </p:spPr>
      </p:pic>
      <p:sp>
        <p:nvSpPr>
          <p:cNvPr id="7" name="TextBox 6"/>
          <p:cNvSpPr txBox="1"/>
          <p:nvPr/>
        </p:nvSpPr>
        <p:spPr>
          <a:xfrm>
            <a:off x="1005017" y="5967945"/>
            <a:ext cx="4687329" cy="369332"/>
          </a:xfrm>
          <a:prstGeom prst="rect">
            <a:avLst/>
          </a:prstGeom>
          <a:noFill/>
        </p:spPr>
        <p:txBody>
          <a:bodyPr wrap="square" rtlCol="0">
            <a:spAutoFit/>
          </a:bodyPr>
          <a:lstStyle/>
          <a:p>
            <a:r>
              <a:rPr lang="en-US" b="1" dirty="0" smtClean="0"/>
              <a:t>         What were the early Christians like?</a:t>
            </a:r>
            <a:endParaRPr lang="en-US" b="1" dirty="0"/>
          </a:p>
        </p:txBody>
      </p:sp>
      <p:sp>
        <p:nvSpPr>
          <p:cNvPr id="8" name="TextBox 7"/>
          <p:cNvSpPr txBox="1"/>
          <p:nvPr/>
        </p:nvSpPr>
        <p:spPr>
          <a:xfrm>
            <a:off x="7241059" y="1082822"/>
            <a:ext cx="4349578" cy="4462760"/>
          </a:xfrm>
          <a:prstGeom prst="rect">
            <a:avLst/>
          </a:prstGeom>
          <a:noFill/>
        </p:spPr>
        <p:txBody>
          <a:bodyPr wrap="square" rtlCol="0">
            <a:spAutoFit/>
          </a:bodyPr>
          <a:lstStyle/>
          <a:p>
            <a:pPr algn="ctr"/>
            <a:r>
              <a:rPr lang="en-US" sz="3200" b="1" dirty="0" smtClean="0"/>
              <a:t>ONE ACCORD</a:t>
            </a:r>
          </a:p>
          <a:p>
            <a:pPr algn="ctr"/>
            <a:endParaRPr lang="en-US" dirty="0"/>
          </a:p>
          <a:p>
            <a:r>
              <a:rPr lang="en-US" dirty="0" smtClean="0"/>
              <a:t>   The good news that Jesus had risen from death spread.  More and more people came to listen to the disciples, and many became believers.  They wanted to be together, so they found places to live near one another.  The believers sold the things they owned and gave the money to the poor.  They shared meals with anyone who was hungry.  Every day they met in the Temple to worship God together.</a:t>
            </a:r>
          </a:p>
          <a:p>
            <a:r>
              <a:rPr lang="en-US" dirty="0"/>
              <a:t> </a:t>
            </a:r>
            <a:r>
              <a:rPr lang="en-US" dirty="0" smtClean="0"/>
              <a:t>   People liked the believers because they were good and kind.  The Lord blessed them with new members every day. </a:t>
            </a:r>
            <a:endParaRPr lang="en-US" dirty="0"/>
          </a:p>
        </p:txBody>
      </p:sp>
    </p:spTree>
    <p:extLst>
      <p:ext uri="{BB962C8B-B14F-4D97-AF65-F5344CB8AC3E}">
        <p14:creationId xmlns:p14="http://schemas.microsoft.com/office/powerpoint/2010/main" val="1125213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870" y="403654"/>
            <a:ext cx="9679460" cy="584775"/>
          </a:xfrm>
          <a:prstGeom prst="rect">
            <a:avLst/>
          </a:prstGeom>
          <a:noFill/>
        </p:spPr>
        <p:txBody>
          <a:bodyPr wrap="square" rtlCol="0">
            <a:spAutoFit/>
          </a:bodyPr>
          <a:lstStyle/>
          <a:p>
            <a:pPr algn="ctr"/>
            <a:r>
              <a:rPr lang="en-US" sz="3200" b="1" dirty="0" smtClean="0"/>
              <a:t>THE CHURCH AT JERUSALEM WAS OF</a:t>
            </a:r>
            <a:endParaRPr lang="en-US" sz="3200" b="1" dirty="0"/>
          </a:p>
        </p:txBody>
      </p:sp>
      <p:sp>
        <p:nvSpPr>
          <p:cNvPr id="5" name="TextBox 4"/>
          <p:cNvSpPr txBox="1"/>
          <p:nvPr/>
        </p:nvSpPr>
        <p:spPr>
          <a:xfrm>
            <a:off x="617838" y="1449859"/>
            <a:ext cx="11013989" cy="3139321"/>
          </a:xfrm>
          <a:prstGeom prst="rect">
            <a:avLst/>
          </a:prstGeom>
          <a:noFill/>
        </p:spPr>
        <p:txBody>
          <a:bodyPr wrap="square" rtlCol="0">
            <a:spAutoFit/>
          </a:bodyPr>
          <a:lstStyle/>
          <a:p>
            <a:r>
              <a:rPr lang="en-US" dirty="0" smtClean="0"/>
              <a:t>                                                 A.  A bunch of mean people</a:t>
            </a:r>
          </a:p>
          <a:p>
            <a:r>
              <a:rPr lang="en-US" dirty="0"/>
              <a:t> </a:t>
            </a:r>
            <a:r>
              <a:rPr lang="en-US" dirty="0" smtClean="0"/>
              <a:t>                                                B.  No caring Christians</a:t>
            </a:r>
          </a:p>
          <a:p>
            <a:r>
              <a:rPr lang="en-US" dirty="0"/>
              <a:t> </a:t>
            </a:r>
            <a:r>
              <a:rPr lang="en-US" dirty="0" smtClean="0"/>
              <a:t>                                                C.  One Accord  (Shared and were good and kind)</a:t>
            </a:r>
          </a:p>
          <a:p>
            <a:endParaRPr lang="en-US" dirty="0"/>
          </a:p>
          <a:p>
            <a:endParaRPr lang="en-US" dirty="0" smtClean="0"/>
          </a:p>
          <a:p>
            <a:pPr marL="342900" indent="-342900">
              <a:buAutoNum type="arabicPeriod"/>
            </a:pPr>
            <a:r>
              <a:rPr lang="en-US" dirty="0" smtClean="0"/>
              <a:t>Did the disciples spread the news that Jesus had risen from death?</a:t>
            </a:r>
          </a:p>
          <a:p>
            <a:pPr marL="342900" indent="-342900">
              <a:buAutoNum type="arabicPeriod"/>
            </a:pPr>
            <a:r>
              <a:rPr lang="en-US" dirty="0" smtClean="0"/>
              <a:t>Did the people come to listen and believe what the disciples taught?</a:t>
            </a:r>
          </a:p>
          <a:p>
            <a:pPr marL="342900" indent="-342900">
              <a:buAutoNum type="arabicPeriod"/>
            </a:pPr>
            <a:r>
              <a:rPr lang="en-US" dirty="0" smtClean="0"/>
              <a:t>Did these Christians want to be together?</a:t>
            </a:r>
          </a:p>
          <a:p>
            <a:pPr marL="342900" indent="-342900">
              <a:buAutoNum type="arabicPeriod"/>
            </a:pPr>
            <a:r>
              <a:rPr lang="en-US" dirty="0" smtClean="0"/>
              <a:t>Did they give to the poor?</a:t>
            </a:r>
          </a:p>
          <a:p>
            <a:pPr marL="342900" indent="-342900">
              <a:buAutoNum type="arabicPeriod"/>
            </a:pPr>
            <a:r>
              <a:rPr lang="en-US" dirty="0" smtClean="0"/>
              <a:t>Were they good and kind?</a:t>
            </a:r>
          </a:p>
          <a:p>
            <a:pPr marL="342900" indent="-342900">
              <a:buAutoNum type="arabicPeriod"/>
            </a:pPr>
            <a:r>
              <a:rPr lang="en-US" dirty="0" smtClean="0"/>
              <a:t>Did the Lord bless them with new members every day?</a:t>
            </a:r>
            <a:endParaRPr lang="en-US" dirty="0"/>
          </a:p>
        </p:txBody>
      </p:sp>
    </p:spTree>
    <p:extLst>
      <p:ext uri="{BB962C8B-B14F-4D97-AF65-F5344CB8AC3E}">
        <p14:creationId xmlns:p14="http://schemas.microsoft.com/office/powerpoint/2010/main" val="2837083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498" y="296562"/>
            <a:ext cx="10816281" cy="584775"/>
          </a:xfrm>
          <a:prstGeom prst="rect">
            <a:avLst/>
          </a:prstGeom>
          <a:noFill/>
        </p:spPr>
        <p:txBody>
          <a:bodyPr wrap="square" rtlCol="0">
            <a:spAutoFit/>
          </a:bodyPr>
          <a:lstStyle/>
          <a:p>
            <a:pPr algn="ctr"/>
            <a:r>
              <a:rPr lang="en-US" sz="3200" b="1" dirty="0" smtClean="0"/>
              <a:t>STEPHEN ACCUSED THE JEWS OF</a:t>
            </a:r>
            <a:endParaRPr lang="en-US" sz="3200" b="1" dirty="0"/>
          </a:p>
        </p:txBody>
      </p:sp>
      <p:pic>
        <p:nvPicPr>
          <p:cNvPr id="3" name="Picture 2"/>
          <p:cNvPicPr>
            <a:picLocks noChangeAspect="1"/>
          </p:cNvPicPr>
          <p:nvPr/>
        </p:nvPicPr>
        <p:blipFill>
          <a:blip r:embed="rId2"/>
          <a:stretch>
            <a:fillRect/>
          </a:stretch>
        </p:blipFill>
        <p:spPr>
          <a:xfrm rot="16200000">
            <a:off x="128220" y="1409698"/>
            <a:ext cx="5211430" cy="4648200"/>
          </a:xfrm>
          <a:prstGeom prst="rect">
            <a:avLst/>
          </a:prstGeom>
        </p:spPr>
      </p:pic>
      <p:sp>
        <p:nvSpPr>
          <p:cNvPr id="4" name="TextBox 3"/>
          <p:cNvSpPr txBox="1"/>
          <p:nvPr/>
        </p:nvSpPr>
        <p:spPr>
          <a:xfrm>
            <a:off x="5288692" y="1334529"/>
            <a:ext cx="6697362" cy="4616648"/>
          </a:xfrm>
          <a:prstGeom prst="rect">
            <a:avLst/>
          </a:prstGeom>
          <a:noFill/>
        </p:spPr>
        <p:txBody>
          <a:bodyPr wrap="square" rtlCol="0">
            <a:spAutoFit/>
          </a:bodyPr>
          <a:lstStyle/>
          <a:p>
            <a:r>
              <a:rPr lang="en-US" b="1" dirty="0" smtClean="0"/>
              <a:t>            REJECTING THE WILL OF GOD LIKE THEIR FOREFATHERS</a:t>
            </a:r>
          </a:p>
          <a:p>
            <a:endParaRPr lang="en-US" b="1" dirty="0"/>
          </a:p>
          <a:p>
            <a:r>
              <a:rPr lang="en-US" b="1" dirty="0" smtClean="0"/>
              <a:t>Stephen stands for God</a:t>
            </a:r>
          </a:p>
          <a:p>
            <a:r>
              <a:rPr lang="en-US" sz="1600" dirty="0"/>
              <a:t> </a:t>
            </a:r>
            <a:r>
              <a:rPr lang="en-US" sz="1600" dirty="0" smtClean="0"/>
              <a:t>    One of the deacons was Stephen, a man full of faith and of the Holy Spirit.  Everywhere people were talking about Stephen’s faith and testimony.  He did his deacon’s job very well, but God had a greater job for Stephen to do.  If we are faithful in little things, God will often give us greater things to do, also.</a:t>
            </a:r>
          </a:p>
          <a:p>
            <a:r>
              <a:rPr lang="en-US" sz="1600" dirty="0"/>
              <a:t> </a:t>
            </a:r>
            <a:r>
              <a:rPr lang="en-US" sz="1600" dirty="0" smtClean="0"/>
              <a:t>    Stephen was a great speaker.  He often went where the Jews gathered to study the Scriptures so he could preach to them about Jesus.  When the Jewish leaders tried to prove that Jesus was not the Messiah, Stephen spoke so convincingly in the power of the Holy Spirit that none of the Jews could win the argument against him; they were left without a word to say.  They found that he was more than a match for them all.  He verbally put his enemies to shame.</a:t>
            </a:r>
          </a:p>
          <a:p>
            <a:r>
              <a:rPr lang="en-US" sz="1600" dirty="0"/>
              <a:t> </a:t>
            </a:r>
            <a:r>
              <a:rPr lang="en-US" sz="1600" dirty="0" smtClean="0"/>
              <a:t>    The Jewish leaders were so furious about Stephen’s teaching of God’s truth and so frustrated because they could do nothing to stop him that they secretly hired men to go among the Jews and falsely accuse Stephen.  These men lied, </a:t>
            </a:r>
            <a:r>
              <a:rPr lang="en-US" sz="1600" dirty="0"/>
              <a:t>s</a:t>
            </a:r>
            <a:r>
              <a:rPr lang="en-US" sz="1600" dirty="0" smtClean="0"/>
              <a:t>aying, “We have heard Stephen speak against Moses and against God.”</a:t>
            </a:r>
            <a:endParaRPr lang="en-US" sz="1600" dirty="0"/>
          </a:p>
        </p:txBody>
      </p:sp>
    </p:spTree>
    <p:extLst>
      <p:ext uri="{BB962C8B-B14F-4D97-AF65-F5344CB8AC3E}">
        <p14:creationId xmlns:p14="http://schemas.microsoft.com/office/powerpoint/2010/main" val="301339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2595" y="370703"/>
            <a:ext cx="10717427" cy="584775"/>
          </a:xfrm>
          <a:prstGeom prst="rect">
            <a:avLst/>
          </a:prstGeom>
          <a:noFill/>
        </p:spPr>
        <p:txBody>
          <a:bodyPr wrap="square" rtlCol="0">
            <a:spAutoFit/>
          </a:bodyPr>
          <a:lstStyle/>
          <a:p>
            <a:pPr algn="ctr"/>
            <a:r>
              <a:rPr lang="en-US" sz="3200" b="1" dirty="0" smtClean="0"/>
              <a:t>STEPHEN ACCUSED THE JEWS OF</a:t>
            </a:r>
            <a:endParaRPr lang="en-US" sz="3200" b="1" dirty="0"/>
          </a:p>
        </p:txBody>
      </p:sp>
      <p:sp>
        <p:nvSpPr>
          <p:cNvPr id="5" name="TextBox 4"/>
          <p:cNvSpPr txBox="1"/>
          <p:nvPr/>
        </p:nvSpPr>
        <p:spPr>
          <a:xfrm>
            <a:off x="626076" y="1326292"/>
            <a:ext cx="11162270" cy="3416320"/>
          </a:xfrm>
          <a:prstGeom prst="rect">
            <a:avLst/>
          </a:prstGeom>
          <a:noFill/>
        </p:spPr>
        <p:txBody>
          <a:bodyPr wrap="square" rtlCol="0">
            <a:spAutoFit/>
          </a:bodyPr>
          <a:lstStyle/>
          <a:p>
            <a:r>
              <a:rPr lang="en-US" dirty="0" smtClean="0"/>
              <a:t>                                                       A.  Neglecting the poor</a:t>
            </a:r>
          </a:p>
          <a:p>
            <a:r>
              <a:rPr lang="en-US" dirty="0"/>
              <a:t> </a:t>
            </a:r>
            <a:r>
              <a:rPr lang="en-US" dirty="0" smtClean="0"/>
              <a:t>                                                      B.  Praising God</a:t>
            </a:r>
          </a:p>
          <a:p>
            <a:r>
              <a:rPr lang="en-US" dirty="0"/>
              <a:t> </a:t>
            </a:r>
            <a:r>
              <a:rPr lang="en-US" dirty="0" smtClean="0"/>
              <a:t>                                                      C.  Rejecting the will of God like their forefathers</a:t>
            </a:r>
          </a:p>
          <a:p>
            <a:endParaRPr lang="en-US" dirty="0"/>
          </a:p>
          <a:p>
            <a:endParaRPr lang="en-US" dirty="0" smtClean="0"/>
          </a:p>
          <a:p>
            <a:pPr marL="342900" indent="-342900">
              <a:buAutoNum type="arabicPeriod"/>
            </a:pPr>
            <a:endParaRPr lang="en-US" dirty="0" smtClean="0"/>
          </a:p>
          <a:p>
            <a:pPr marL="342900" indent="-342900">
              <a:buAutoNum type="arabicPeriod"/>
            </a:pPr>
            <a:r>
              <a:rPr lang="en-US" dirty="0" smtClean="0"/>
              <a:t>Was Stephen a man full of faith and of the Holy Spirit?</a:t>
            </a:r>
          </a:p>
          <a:p>
            <a:pPr marL="342900" indent="-342900">
              <a:buAutoNum type="arabicPeriod"/>
            </a:pPr>
            <a:r>
              <a:rPr lang="en-US" dirty="0" smtClean="0"/>
              <a:t>If we are faithful in little things, will God often give us greater things to do?</a:t>
            </a:r>
          </a:p>
          <a:p>
            <a:pPr marL="342900" indent="-342900">
              <a:buAutoNum type="arabicPeriod"/>
            </a:pPr>
            <a:r>
              <a:rPr lang="en-US" dirty="0" smtClean="0"/>
              <a:t>Stephen was a bad speaker?    True or False</a:t>
            </a:r>
          </a:p>
          <a:p>
            <a:pPr marL="342900" indent="-342900">
              <a:buAutoNum type="arabicPeriod"/>
            </a:pPr>
            <a:r>
              <a:rPr lang="en-US" dirty="0" smtClean="0"/>
              <a:t>When he went were the Jews gathered to study who did he preach to them about?</a:t>
            </a:r>
          </a:p>
          <a:p>
            <a:pPr marL="342900" indent="-342900">
              <a:buAutoNum type="arabicPeriod"/>
            </a:pPr>
            <a:r>
              <a:rPr lang="en-US" dirty="0" smtClean="0"/>
              <a:t>Could the Jews win an argument against him?</a:t>
            </a:r>
          </a:p>
          <a:p>
            <a:pPr marL="342900" indent="-342900">
              <a:buAutoNum type="arabicPeriod"/>
            </a:pPr>
            <a:r>
              <a:rPr lang="en-US" dirty="0" smtClean="0"/>
              <a:t>The Jewish leader were so furious they secretly did what to Stephen?   </a:t>
            </a:r>
            <a:endParaRPr lang="en-US" dirty="0"/>
          </a:p>
        </p:txBody>
      </p:sp>
    </p:spTree>
    <p:extLst>
      <p:ext uri="{BB962C8B-B14F-4D97-AF65-F5344CB8AC3E}">
        <p14:creationId xmlns:p14="http://schemas.microsoft.com/office/powerpoint/2010/main" val="336881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7968" y="502508"/>
            <a:ext cx="10305535" cy="461665"/>
          </a:xfrm>
          <a:prstGeom prst="rect">
            <a:avLst/>
          </a:prstGeom>
          <a:noFill/>
        </p:spPr>
        <p:txBody>
          <a:bodyPr wrap="square" rtlCol="0">
            <a:spAutoFit/>
          </a:bodyPr>
          <a:lstStyle/>
          <a:p>
            <a:pPr algn="ctr"/>
            <a:r>
              <a:rPr lang="en-US" sz="2400" b="1" dirty="0" smtClean="0"/>
              <a:t>BECAME THE FIRST CHRISTIAN MARTYR</a:t>
            </a:r>
            <a:endParaRPr lang="en-US" sz="2400" b="1" dirty="0"/>
          </a:p>
        </p:txBody>
      </p:sp>
      <p:pic>
        <p:nvPicPr>
          <p:cNvPr id="5" name="Picture 4"/>
          <p:cNvPicPr>
            <a:picLocks noChangeAspect="1"/>
          </p:cNvPicPr>
          <p:nvPr/>
        </p:nvPicPr>
        <p:blipFill>
          <a:blip r:embed="rId2"/>
          <a:stretch>
            <a:fillRect/>
          </a:stretch>
        </p:blipFill>
        <p:spPr>
          <a:xfrm rot="16200000">
            <a:off x="3719863" y="737761"/>
            <a:ext cx="4909749" cy="5905574"/>
          </a:xfrm>
          <a:prstGeom prst="rect">
            <a:avLst/>
          </a:prstGeom>
        </p:spPr>
      </p:pic>
      <p:sp>
        <p:nvSpPr>
          <p:cNvPr id="7" name="TextBox 6"/>
          <p:cNvSpPr txBox="1"/>
          <p:nvPr/>
        </p:nvSpPr>
        <p:spPr>
          <a:xfrm>
            <a:off x="301637" y="1428390"/>
            <a:ext cx="2825578" cy="4524315"/>
          </a:xfrm>
          <a:prstGeom prst="rect">
            <a:avLst/>
          </a:prstGeom>
          <a:noFill/>
        </p:spPr>
        <p:txBody>
          <a:bodyPr wrap="square" rtlCol="0">
            <a:spAutoFit/>
          </a:bodyPr>
          <a:lstStyle/>
          <a:p>
            <a:pPr algn="ctr"/>
            <a:r>
              <a:rPr lang="en-US" b="1" dirty="0" smtClean="0"/>
              <a:t>STEPHEN</a:t>
            </a:r>
          </a:p>
          <a:p>
            <a:pPr algn="ctr"/>
            <a:endParaRPr lang="en-US" dirty="0"/>
          </a:p>
          <a:p>
            <a:r>
              <a:rPr lang="en-US" dirty="0" smtClean="0"/>
              <a:t>   Stephen was a believer greatly blessed by God.  He was given the power to do miracles so others would believe.  He spoke </a:t>
            </a:r>
            <a:r>
              <a:rPr lang="en-US" dirty="0"/>
              <a:t>o</a:t>
            </a:r>
            <a:r>
              <a:rPr lang="en-US" dirty="0" smtClean="0"/>
              <a:t>ften in the Temple, and the priest could not argue with his wisdom about God.  This angered them, and they brought Stephen before the Sanhedrin.  Filled with the Holy Spirit, Stephen’s face glowed like the face of an angel.  He told the leaders,</a:t>
            </a:r>
            <a:endParaRPr lang="en-US" dirty="0"/>
          </a:p>
        </p:txBody>
      </p:sp>
      <p:sp>
        <p:nvSpPr>
          <p:cNvPr id="8" name="TextBox 7"/>
          <p:cNvSpPr txBox="1"/>
          <p:nvPr/>
        </p:nvSpPr>
        <p:spPr>
          <a:xfrm>
            <a:off x="9349946" y="1911179"/>
            <a:ext cx="2660821" cy="2031325"/>
          </a:xfrm>
          <a:prstGeom prst="rect">
            <a:avLst/>
          </a:prstGeom>
          <a:noFill/>
        </p:spPr>
        <p:txBody>
          <a:bodyPr wrap="square" rtlCol="0">
            <a:spAutoFit/>
          </a:bodyPr>
          <a:lstStyle/>
          <a:p>
            <a:r>
              <a:rPr lang="en-US" dirty="0"/>
              <a:t>“I see heaven open, and Jesus standing at the right hand of God!”</a:t>
            </a:r>
          </a:p>
          <a:p>
            <a:r>
              <a:rPr lang="en-US" dirty="0" smtClean="0"/>
              <a:t>     The leaders dragged Stephen out of the city and threw stones at him until he died.</a:t>
            </a:r>
            <a:endParaRPr lang="en-US" dirty="0"/>
          </a:p>
        </p:txBody>
      </p:sp>
      <p:sp>
        <p:nvSpPr>
          <p:cNvPr id="9" name="TextBox 8"/>
          <p:cNvSpPr txBox="1"/>
          <p:nvPr/>
        </p:nvSpPr>
        <p:spPr>
          <a:xfrm>
            <a:off x="2895599" y="6375379"/>
            <a:ext cx="6590271" cy="261610"/>
          </a:xfrm>
          <a:prstGeom prst="rect">
            <a:avLst/>
          </a:prstGeom>
          <a:noFill/>
        </p:spPr>
        <p:txBody>
          <a:bodyPr wrap="square" rtlCol="0">
            <a:spAutoFit/>
          </a:bodyPr>
          <a:lstStyle/>
          <a:p>
            <a:r>
              <a:rPr lang="en-US" sz="1100" dirty="0" smtClean="0"/>
              <a:t>Video Link Click Here:    </a:t>
            </a:r>
            <a:r>
              <a:rPr lang="en-US" sz="1100" dirty="0" smtClean="0">
                <a:hlinkClick r:id="rId3"/>
              </a:rPr>
              <a:t>https://www.youtube.com/watch?v=r0wd4dfVzQY</a:t>
            </a:r>
            <a:endParaRPr lang="en-US" sz="1100" dirty="0"/>
          </a:p>
        </p:txBody>
      </p:sp>
    </p:spTree>
    <p:extLst>
      <p:ext uri="{BB962C8B-B14F-4D97-AF65-F5344CB8AC3E}">
        <p14:creationId xmlns:p14="http://schemas.microsoft.com/office/powerpoint/2010/main" val="430213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357" y="370703"/>
            <a:ext cx="10618573" cy="584775"/>
          </a:xfrm>
          <a:prstGeom prst="rect">
            <a:avLst/>
          </a:prstGeom>
          <a:noFill/>
        </p:spPr>
        <p:txBody>
          <a:bodyPr wrap="square" rtlCol="0">
            <a:spAutoFit/>
          </a:bodyPr>
          <a:lstStyle/>
          <a:p>
            <a:pPr algn="ctr"/>
            <a:r>
              <a:rPr lang="en-US" sz="3200" b="1" dirty="0" smtClean="0"/>
              <a:t>PERSECUTION CAUSED </a:t>
            </a:r>
            <a:endParaRPr lang="en-US" sz="3200" b="1" dirty="0"/>
          </a:p>
        </p:txBody>
      </p:sp>
      <p:pic>
        <p:nvPicPr>
          <p:cNvPr id="5" name="Picture 4"/>
          <p:cNvPicPr>
            <a:picLocks noChangeAspect="1"/>
          </p:cNvPicPr>
          <p:nvPr/>
        </p:nvPicPr>
        <p:blipFill>
          <a:blip r:embed="rId2"/>
          <a:stretch>
            <a:fillRect/>
          </a:stretch>
        </p:blipFill>
        <p:spPr>
          <a:xfrm>
            <a:off x="6236043" y="1268628"/>
            <a:ext cx="5356382" cy="5247501"/>
          </a:xfrm>
          <a:prstGeom prst="rect">
            <a:avLst/>
          </a:prstGeom>
        </p:spPr>
      </p:pic>
      <p:sp>
        <p:nvSpPr>
          <p:cNvPr id="6" name="TextBox 5"/>
          <p:cNvSpPr txBox="1"/>
          <p:nvPr/>
        </p:nvSpPr>
        <p:spPr>
          <a:xfrm>
            <a:off x="197708" y="1120346"/>
            <a:ext cx="5758249" cy="5324535"/>
          </a:xfrm>
          <a:prstGeom prst="rect">
            <a:avLst/>
          </a:prstGeom>
          <a:noFill/>
        </p:spPr>
        <p:txBody>
          <a:bodyPr wrap="square" rtlCol="0">
            <a:spAutoFit/>
          </a:bodyPr>
          <a:lstStyle/>
          <a:p>
            <a:r>
              <a:rPr lang="en-US" sz="2000" b="1" dirty="0" smtClean="0"/>
              <a:t>    THE CHURCH TO SPREAD TO THE UTTERMOST</a:t>
            </a:r>
          </a:p>
          <a:p>
            <a:r>
              <a:rPr lang="en-US" sz="2000" b="1" dirty="0"/>
              <a:t> </a:t>
            </a:r>
            <a:r>
              <a:rPr lang="en-US" sz="2000" b="1" dirty="0" smtClean="0"/>
              <a:t>                         PARTS OF THE WORLD</a:t>
            </a:r>
          </a:p>
          <a:p>
            <a:endParaRPr lang="en-US" b="1" dirty="0" smtClean="0"/>
          </a:p>
          <a:p>
            <a:r>
              <a:rPr lang="en-US" b="1" dirty="0" smtClean="0"/>
              <a:t>On </a:t>
            </a:r>
            <a:r>
              <a:rPr lang="en-US" b="1" dirty="0"/>
              <a:t>the same day Stephen was killed, a great persecution came upon the church at Jerusalem</a:t>
            </a:r>
          </a:p>
          <a:p>
            <a:r>
              <a:rPr lang="en-US" b="1" dirty="0"/>
              <a:t>---</a:t>
            </a:r>
            <a:r>
              <a:rPr lang="en-US" u="sng" dirty="0"/>
              <a:t>This persecution caused the church to spread abroad</a:t>
            </a:r>
          </a:p>
          <a:p>
            <a:r>
              <a:rPr lang="en-US" b="1" dirty="0"/>
              <a:t>---</a:t>
            </a:r>
            <a:r>
              <a:rPr lang="en-US" dirty="0"/>
              <a:t>The apostles remained at Jerusalem</a:t>
            </a:r>
          </a:p>
          <a:p>
            <a:endParaRPr lang="en-US" dirty="0"/>
          </a:p>
          <a:p>
            <a:r>
              <a:rPr lang="en-US" sz="1600" b="1" dirty="0" smtClean="0"/>
              <a:t>   After the stoning of Stephen</a:t>
            </a:r>
          </a:p>
          <a:p>
            <a:r>
              <a:rPr lang="en-US" sz="1600" b="1" dirty="0"/>
              <a:t> </a:t>
            </a:r>
            <a:r>
              <a:rPr lang="en-US" sz="1600" b="1" dirty="0" smtClean="0"/>
              <a:t>    </a:t>
            </a:r>
            <a:r>
              <a:rPr lang="en-US" sz="1600" dirty="0" smtClean="0"/>
              <a:t>The stoning of Stephen stunned the thousands of believers in Jerusalem, and now word spread throughout the city that the Sanhedrin, the council of Jewish leaders was planning to stamp out belief in Jesus before it could get any stronger.  A great wave of new persecution began sweeping the city, and nearly all the believers, except the </a:t>
            </a:r>
            <a:r>
              <a:rPr lang="en-US" sz="1600" dirty="0"/>
              <a:t>a</a:t>
            </a:r>
            <a:r>
              <a:rPr lang="en-US" sz="1600" dirty="0" smtClean="0"/>
              <a:t>postles, left Jerusalem and moved out into Judea and Samaria.  Whole families left as quickly as they could.  Some went north toward Syria, others south toward Egypt and other faraway places.</a:t>
            </a:r>
          </a:p>
          <a:p>
            <a:endParaRPr lang="en-US" sz="1600" b="1" dirty="0"/>
          </a:p>
          <a:p>
            <a:endParaRPr lang="en-US" sz="1600" dirty="0"/>
          </a:p>
        </p:txBody>
      </p:sp>
    </p:spTree>
    <p:extLst>
      <p:ext uri="{BB962C8B-B14F-4D97-AF65-F5344CB8AC3E}">
        <p14:creationId xmlns:p14="http://schemas.microsoft.com/office/powerpoint/2010/main" val="151099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832" y="172995"/>
            <a:ext cx="10635049" cy="584775"/>
          </a:xfrm>
          <a:prstGeom prst="rect">
            <a:avLst/>
          </a:prstGeom>
          <a:noFill/>
        </p:spPr>
        <p:txBody>
          <a:bodyPr wrap="square" rtlCol="0">
            <a:spAutoFit/>
          </a:bodyPr>
          <a:lstStyle/>
          <a:p>
            <a:pPr algn="ctr"/>
            <a:r>
              <a:rPr lang="en-US" sz="3200" b="1" dirty="0" smtClean="0"/>
              <a:t>CHIEF PERSECUTOR OF THE CHURCH</a:t>
            </a:r>
            <a:endParaRPr lang="en-US" sz="3200" b="1" dirty="0"/>
          </a:p>
        </p:txBody>
      </p:sp>
      <p:pic>
        <p:nvPicPr>
          <p:cNvPr id="5" name="Picture 4"/>
          <p:cNvPicPr>
            <a:picLocks noChangeAspect="1"/>
          </p:cNvPicPr>
          <p:nvPr/>
        </p:nvPicPr>
        <p:blipFill>
          <a:blip r:embed="rId2"/>
          <a:stretch>
            <a:fillRect/>
          </a:stretch>
        </p:blipFill>
        <p:spPr>
          <a:xfrm rot="16200000">
            <a:off x="-693726" y="2130511"/>
            <a:ext cx="5286012" cy="3371334"/>
          </a:xfrm>
          <a:prstGeom prst="rect">
            <a:avLst/>
          </a:prstGeom>
        </p:spPr>
      </p:pic>
      <p:pic>
        <p:nvPicPr>
          <p:cNvPr id="6" name="Picture 5"/>
          <p:cNvPicPr>
            <a:picLocks noChangeAspect="1"/>
          </p:cNvPicPr>
          <p:nvPr/>
        </p:nvPicPr>
        <p:blipFill>
          <a:blip r:embed="rId3"/>
          <a:stretch>
            <a:fillRect/>
          </a:stretch>
        </p:blipFill>
        <p:spPr>
          <a:xfrm rot="16200000">
            <a:off x="7496967" y="2012901"/>
            <a:ext cx="5211430" cy="3531973"/>
          </a:xfrm>
          <a:prstGeom prst="rect">
            <a:avLst/>
          </a:prstGeom>
        </p:spPr>
      </p:pic>
      <p:sp>
        <p:nvSpPr>
          <p:cNvPr id="7" name="TextBox 6"/>
          <p:cNvSpPr txBox="1"/>
          <p:nvPr/>
        </p:nvSpPr>
        <p:spPr>
          <a:xfrm>
            <a:off x="3848103" y="824224"/>
            <a:ext cx="4275437" cy="5786199"/>
          </a:xfrm>
          <a:prstGeom prst="rect">
            <a:avLst/>
          </a:prstGeom>
          <a:noFill/>
        </p:spPr>
        <p:txBody>
          <a:bodyPr wrap="square" rtlCol="0">
            <a:spAutoFit/>
          </a:bodyPr>
          <a:lstStyle/>
          <a:p>
            <a:r>
              <a:rPr lang="en-US" b="1" dirty="0" smtClean="0"/>
              <a:t>Saul the persecutor  </a:t>
            </a:r>
            <a:endParaRPr lang="en-US" dirty="0" smtClean="0"/>
          </a:p>
          <a:p>
            <a:r>
              <a:rPr lang="en-US" sz="1600" dirty="0"/>
              <a:t> </a:t>
            </a:r>
            <a:r>
              <a:rPr lang="en-US" sz="1600" dirty="0" smtClean="0"/>
              <a:t>  At the scene of Stephen’s death, there stood a young man, Saul, with coats piled at his feet.  Saul would have rejoiced to see faith in Jesus swept off the face of the earth, for he was so sure they were wrong to preach about Jesus.  He was a proud Jewish leader, a rabbi who hated the very name of Jesus, and he totally approved of the stoning of Stephen.  Saul sincerely thought that the Jews were right to stone Stephen to death.  He had grown up in the city of Tarsus and had been a student of the great teacher, Gamaliel, and had been taught as a strict Pharisee to follow the traditions of the Pharisees.</a:t>
            </a:r>
          </a:p>
          <a:p>
            <a:r>
              <a:rPr lang="en-US" sz="1600" dirty="0"/>
              <a:t> </a:t>
            </a:r>
            <a:r>
              <a:rPr lang="en-US" sz="1600" dirty="0" smtClean="0"/>
              <a:t>  Saul had watched the dying Stephen as his face shined as the face of an angel, and he was shocked to hear Stephen pray for God to bless his murderers.  No one ever dreamed that this young rabbi, Saul, with his heart full of hatred for Jesus, would later carry out God’s plan and become an apostle of Jesus Christ.  Of all the enemies of the early believer, the worst was Saul; the Bible tell us that he “made havoc of the church.”</a:t>
            </a:r>
            <a:endParaRPr lang="en-US" sz="1600" dirty="0"/>
          </a:p>
        </p:txBody>
      </p:sp>
    </p:spTree>
    <p:extLst>
      <p:ext uri="{BB962C8B-B14F-4D97-AF65-F5344CB8AC3E}">
        <p14:creationId xmlns:p14="http://schemas.microsoft.com/office/powerpoint/2010/main" val="251167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8454" y="362465"/>
            <a:ext cx="10668000" cy="584775"/>
          </a:xfrm>
          <a:prstGeom prst="rect">
            <a:avLst/>
          </a:prstGeom>
          <a:noFill/>
        </p:spPr>
        <p:txBody>
          <a:bodyPr wrap="square" rtlCol="0">
            <a:spAutoFit/>
          </a:bodyPr>
          <a:lstStyle/>
          <a:p>
            <a:pPr algn="ctr"/>
            <a:r>
              <a:rPr lang="en-US" sz="3200" b="1" dirty="0" smtClean="0"/>
              <a:t>CHIEF PERSECUTOR OF THE CHURCH</a:t>
            </a:r>
            <a:endParaRPr lang="en-US" sz="3200" b="1" dirty="0"/>
          </a:p>
        </p:txBody>
      </p:sp>
      <p:sp>
        <p:nvSpPr>
          <p:cNvPr id="5" name="TextBox 4"/>
          <p:cNvSpPr txBox="1"/>
          <p:nvPr/>
        </p:nvSpPr>
        <p:spPr>
          <a:xfrm>
            <a:off x="527222" y="1309816"/>
            <a:ext cx="11376454" cy="3416320"/>
          </a:xfrm>
          <a:prstGeom prst="rect">
            <a:avLst/>
          </a:prstGeom>
          <a:noFill/>
        </p:spPr>
        <p:txBody>
          <a:bodyPr wrap="square" rtlCol="0">
            <a:spAutoFit/>
          </a:bodyPr>
          <a:lstStyle/>
          <a:p>
            <a:r>
              <a:rPr lang="en-US" dirty="0" smtClean="0"/>
              <a:t>                                                    A.  Peter</a:t>
            </a:r>
          </a:p>
          <a:p>
            <a:r>
              <a:rPr lang="en-US" dirty="0"/>
              <a:t> </a:t>
            </a:r>
            <a:r>
              <a:rPr lang="en-US" dirty="0" smtClean="0"/>
              <a:t>                                                   B.  Saul (Paul)</a:t>
            </a:r>
          </a:p>
          <a:p>
            <a:r>
              <a:rPr lang="en-US" dirty="0"/>
              <a:t> </a:t>
            </a:r>
            <a:r>
              <a:rPr lang="en-US" dirty="0" smtClean="0"/>
              <a:t>                                                   C.  John</a:t>
            </a:r>
          </a:p>
          <a:p>
            <a:endParaRPr lang="en-US" dirty="0"/>
          </a:p>
          <a:p>
            <a:pPr marL="342900" indent="-342900">
              <a:buAutoNum type="arabicPeriod"/>
            </a:pPr>
            <a:endParaRPr lang="en-US" dirty="0" smtClean="0"/>
          </a:p>
          <a:p>
            <a:pPr marL="342900" indent="-342900">
              <a:buAutoNum type="arabicPeriod"/>
            </a:pPr>
            <a:r>
              <a:rPr lang="en-US" dirty="0" smtClean="0"/>
              <a:t>Who was the person standing </a:t>
            </a:r>
            <a:r>
              <a:rPr lang="en-US" smtClean="0"/>
              <a:t>on the side </a:t>
            </a:r>
            <a:r>
              <a:rPr lang="en-US" dirty="0" smtClean="0"/>
              <a:t>with coats piled at his feet?</a:t>
            </a:r>
          </a:p>
          <a:p>
            <a:pPr marL="342900" indent="-342900">
              <a:buAutoNum type="arabicPeriod"/>
            </a:pPr>
            <a:r>
              <a:rPr lang="en-US" dirty="0" smtClean="0"/>
              <a:t>Did he want faith in Jesus to be swept off the face of the earth?</a:t>
            </a:r>
          </a:p>
          <a:p>
            <a:pPr marL="342900" indent="-342900">
              <a:buAutoNum type="arabicPeriod"/>
            </a:pPr>
            <a:r>
              <a:rPr lang="en-US" dirty="0" smtClean="0"/>
              <a:t>Saul was a proud Jewish leader?    True or False</a:t>
            </a:r>
          </a:p>
          <a:p>
            <a:pPr marL="342900" indent="-342900">
              <a:buAutoNum type="arabicPeriod"/>
            </a:pPr>
            <a:r>
              <a:rPr lang="en-US" dirty="0" smtClean="0"/>
              <a:t>He loved the name of Jesus?   True or False</a:t>
            </a:r>
          </a:p>
          <a:p>
            <a:pPr marL="342900" indent="-342900">
              <a:buAutoNum type="arabicPeriod"/>
            </a:pPr>
            <a:r>
              <a:rPr lang="en-US" dirty="0" smtClean="0"/>
              <a:t>Did Saul watch the dying of Stephen?</a:t>
            </a:r>
          </a:p>
          <a:p>
            <a:pPr marL="342900" indent="-342900">
              <a:buAutoNum type="arabicPeriod"/>
            </a:pPr>
            <a:r>
              <a:rPr lang="en-US" dirty="0" smtClean="0"/>
              <a:t>As Stephen’s face shined as an angel what did he do for the people stoning him?</a:t>
            </a:r>
          </a:p>
          <a:p>
            <a:pPr marL="342900" indent="-342900">
              <a:buAutoNum type="arabicPeriod"/>
            </a:pPr>
            <a:r>
              <a:rPr lang="en-US" dirty="0" smtClean="0"/>
              <a:t>Of all the enemies of the early believers, the worst was ______________?</a:t>
            </a:r>
            <a:endParaRPr lang="en-US" dirty="0"/>
          </a:p>
        </p:txBody>
      </p:sp>
    </p:spTree>
    <p:extLst>
      <p:ext uri="{BB962C8B-B14F-4D97-AF65-F5344CB8AC3E}">
        <p14:creationId xmlns:p14="http://schemas.microsoft.com/office/powerpoint/2010/main" val="2680307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1171</Words>
  <Application>Microsoft Office PowerPoint</Application>
  <PresentationFormat>Widescreen</PresentationFormat>
  <Paragraphs>73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15</cp:revision>
  <cp:lastPrinted>2018-12-11T16:40:04Z</cp:lastPrinted>
  <dcterms:created xsi:type="dcterms:W3CDTF">2018-12-10T20:24:57Z</dcterms:created>
  <dcterms:modified xsi:type="dcterms:W3CDTF">2018-12-11T18:21:54Z</dcterms:modified>
</cp:coreProperties>
</file>