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4" d="100"/>
          <a:sy n="104" d="100"/>
        </p:scale>
        <p:origin x="132"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12/17/2018</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Hy4K1pP408Y" TargetMode="External"/><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232" y="189470"/>
            <a:ext cx="1005017" cy="261610"/>
          </a:xfrm>
          <a:prstGeom prst="rect">
            <a:avLst/>
          </a:prstGeom>
          <a:noFill/>
        </p:spPr>
        <p:txBody>
          <a:bodyPr wrap="square" rtlCol="0">
            <a:spAutoFit/>
          </a:bodyPr>
          <a:lstStyle/>
          <a:p>
            <a:r>
              <a:rPr lang="en-US" sz="1100" dirty="0" smtClean="0"/>
              <a:t>Cards 68-71</a:t>
            </a:r>
            <a:endParaRPr lang="en-US" sz="1100" dirty="0"/>
          </a:p>
        </p:txBody>
      </p:sp>
      <p:sp>
        <p:nvSpPr>
          <p:cNvPr id="5" name="TextBox 4"/>
          <p:cNvSpPr txBox="1"/>
          <p:nvPr/>
        </p:nvSpPr>
        <p:spPr>
          <a:xfrm>
            <a:off x="1374471" y="370703"/>
            <a:ext cx="6986935" cy="523220"/>
          </a:xfrm>
          <a:prstGeom prst="rect">
            <a:avLst/>
          </a:prstGeom>
          <a:noFill/>
        </p:spPr>
        <p:txBody>
          <a:bodyPr wrap="square" rtlCol="0">
            <a:spAutoFit/>
          </a:bodyPr>
          <a:lstStyle/>
          <a:p>
            <a:pPr algn="ctr"/>
            <a:r>
              <a:rPr lang="en-US" sz="2800" b="1" dirty="0" smtClean="0"/>
              <a:t>MISSIONARY JOURNEYS MADE BY PAUL </a:t>
            </a:r>
            <a:endParaRPr lang="en-US" sz="2800" b="1" dirty="0"/>
          </a:p>
        </p:txBody>
      </p:sp>
      <p:pic>
        <p:nvPicPr>
          <p:cNvPr id="2" name="Picture 1"/>
          <p:cNvPicPr>
            <a:picLocks noChangeAspect="1"/>
          </p:cNvPicPr>
          <p:nvPr/>
        </p:nvPicPr>
        <p:blipFill>
          <a:blip r:embed="rId2"/>
          <a:stretch>
            <a:fillRect/>
          </a:stretch>
        </p:blipFill>
        <p:spPr>
          <a:xfrm rot="16200000">
            <a:off x="-128282" y="1497646"/>
            <a:ext cx="3615572" cy="2813222"/>
          </a:xfrm>
          <a:prstGeom prst="rect">
            <a:avLst/>
          </a:prstGeom>
        </p:spPr>
      </p:pic>
      <p:pic>
        <p:nvPicPr>
          <p:cNvPr id="3" name="Picture 2"/>
          <p:cNvPicPr>
            <a:picLocks noChangeAspect="1"/>
          </p:cNvPicPr>
          <p:nvPr/>
        </p:nvPicPr>
        <p:blipFill>
          <a:blip r:embed="rId3"/>
          <a:stretch>
            <a:fillRect/>
          </a:stretch>
        </p:blipFill>
        <p:spPr>
          <a:xfrm>
            <a:off x="3641125" y="1096470"/>
            <a:ext cx="2833816" cy="3615573"/>
          </a:xfrm>
          <a:prstGeom prst="rect">
            <a:avLst/>
          </a:prstGeom>
        </p:spPr>
      </p:pic>
      <p:pic>
        <p:nvPicPr>
          <p:cNvPr id="6" name="Picture 5"/>
          <p:cNvPicPr>
            <a:picLocks noChangeAspect="1"/>
          </p:cNvPicPr>
          <p:nvPr/>
        </p:nvPicPr>
        <p:blipFill>
          <a:blip r:embed="rId4"/>
          <a:stretch>
            <a:fillRect/>
          </a:stretch>
        </p:blipFill>
        <p:spPr>
          <a:xfrm rot="10800000">
            <a:off x="6766133" y="1096469"/>
            <a:ext cx="2747099" cy="3610529"/>
          </a:xfrm>
          <a:prstGeom prst="rect">
            <a:avLst/>
          </a:prstGeom>
        </p:spPr>
      </p:pic>
      <p:pic>
        <p:nvPicPr>
          <p:cNvPr id="8" name="Picture 7"/>
          <p:cNvPicPr>
            <a:picLocks noChangeAspect="1"/>
          </p:cNvPicPr>
          <p:nvPr/>
        </p:nvPicPr>
        <p:blipFill>
          <a:blip r:embed="rId5"/>
          <a:stretch>
            <a:fillRect/>
          </a:stretch>
        </p:blipFill>
        <p:spPr>
          <a:xfrm>
            <a:off x="9804427" y="370703"/>
            <a:ext cx="2101943" cy="1655634"/>
          </a:xfrm>
          <a:prstGeom prst="rect">
            <a:avLst/>
          </a:prstGeom>
        </p:spPr>
      </p:pic>
      <p:sp>
        <p:nvSpPr>
          <p:cNvPr id="9" name="TextBox 8"/>
          <p:cNvSpPr txBox="1"/>
          <p:nvPr/>
        </p:nvSpPr>
        <p:spPr>
          <a:xfrm>
            <a:off x="272892" y="4843849"/>
            <a:ext cx="11684482" cy="1815882"/>
          </a:xfrm>
          <a:prstGeom prst="rect">
            <a:avLst/>
          </a:prstGeom>
          <a:noFill/>
        </p:spPr>
        <p:txBody>
          <a:bodyPr wrap="square" rtlCol="0">
            <a:spAutoFit/>
          </a:bodyPr>
          <a:lstStyle/>
          <a:p>
            <a:r>
              <a:rPr lang="en-US" sz="1600" dirty="0" smtClean="0"/>
              <a:t>   Barnabas was the first person in the early church to recognize Paul’s great future as a missionary to the Gentiles.</a:t>
            </a:r>
          </a:p>
          <a:p>
            <a:r>
              <a:rPr lang="en-US" sz="1600" dirty="0"/>
              <a:t> </a:t>
            </a:r>
            <a:r>
              <a:rPr lang="en-US" sz="1600" dirty="0" smtClean="0"/>
              <a:t>  After meeting Jesus on the road to Damascus, Paul went home.  For three years he lived a quiet life, learning form the Holy Spirit.  While other church leaders remained suspicious of Paul’s new faith, Barnabas encouraged him.  He invited Paul to go with him on a journey to preach the Gospel.  Many people believed because of that trip.</a:t>
            </a:r>
          </a:p>
          <a:p>
            <a:r>
              <a:rPr lang="en-US" sz="1600" dirty="0"/>
              <a:t> </a:t>
            </a:r>
            <a:r>
              <a:rPr lang="en-US" sz="1600" dirty="0" smtClean="0"/>
              <a:t>  Later, Paul and Barnabas split up, each man taking the message of Jesus Christ in different directions.  Without the encouragement and friendship of Barnabas, Paul might not ever have undertaken his great work of preaching to the Gentile world.</a:t>
            </a:r>
            <a:endParaRPr lang="en-US" sz="1600" dirty="0"/>
          </a:p>
        </p:txBody>
      </p:sp>
    </p:spTree>
    <p:extLst>
      <p:ext uri="{BB962C8B-B14F-4D97-AF65-F5344CB8AC3E}">
        <p14:creationId xmlns:p14="http://schemas.microsoft.com/office/powerpoint/2010/main" val="1249198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9391" y="375196"/>
            <a:ext cx="10371438" cy="523220"/>
          </a:xfrm>
          <a:prstGeom prst="rect">
            <a:avLst/>
          </a:prstGeom>
          <a:noFill/>
        </p:spPr>
        <p:txBody>
          <a:bodyPr wrap="square" rtlCol="0">
            <a:spAutoFit/>
          </a:bodyPr>
          <a:lstStyle/>
          <a:p>
            <a:pPr algn="ctr"/>
            <a:r>
              <a:rPr lang="en-US" sz="2800" b="1" dirty="0" smtClean="0"/>
              <a:t>VISITED ON 1</a:t>
            </a:r>
            <a:r>
              <a:rPr lang="en-US" sz="2800" b="1" baseline="30000" dirty="0" smtClean="0"/>
              <a:t>ST</a:t>
            </a:r>
            <a:r>
              <a:rPr lang="en-US" sz="2800" b="1" dirty="0" smtClean="0"/>
              <a:t> MISSIONARY JOURNEY</a:t>
            </a:r>
            <a:endParaRPr lang="en-US" sz="2800" b="1" dirty="0"/>
          </a:p>
        </p:txBody>
      </p:sp>
      <p:pic>
        <p:nvPicPr>
          <p:cNvPr id="5" name="Picture 4"/>
          <p:cNvPicPr>
            <a:picLocks noChangeAspect="1"/>
          </p:cNvPicPr>
          <p:nvPr/>
        </p:nvPicPr>
        <p:blipFill>
          <a:blip r:embed="rId2"/>
          <a:stretch>
            <a:fillRect/>
          </a:stretch>
        </p:blipFill>
        <p:spPr>
          <a:xfrm rot="16200000">
            <a:off x="360955" y="1540476"/>
            <a:ext cx="5308188" cy="4633784"/>
          </a:xfrm>
          <a:prstGeom prst="rect">
            <a:avLst/>
          </a:prstGeom>
        </p:spPr>
      </p:pic>
      <p:sp>
        <p:nvSpPr>
          <p:cNvPr id="6" name="TextBox 5"/>
          <p:cNvSpPr txBox="1"/>
          <p:nvPr/>
        </p:nvSpPr>
        <p:spPr>
          <a:xfrm>
            <a:off x="5626443" y="1156151"/>
            <a:ext cx="6409038" cy="5355312"/>
          </a:xfrm>
          <a:prstGeom prst="rect">
            <a:avLst/>
          </a:prstGeom>
          <a:noFill/>
        </p:spPr>
        <p:txBody>
          <a:bodyPr wrap="square" rtlCol="0">
            <a:spAutoFit/>
          </a:bodyPr>
          <a:lstStyle/>
          <a:p>
            <a:r>
              <a:rPr lang="en-US" dirty="0" smtClean="0"/>
              <a:t> - </a:t>
            </a:r>
            <a:r>
              <a:rPr lang="en-US" u="sng" dirty="0" smtClean="0"/>
              <a:t>ISLAND OF CYPRUS</a:t>
            </a:r>
            <a:r>
              <a:rPr lang="en-US" dirty="0" smtClean="0"/>
              <a:t>  </a:t>
            </a:r>
            <a:r>
              <a:rPr lang="en-US" sz="1600" dirty="0" smtClean="0"/>
              <a:t>Saul, Barnabas, and John Mark sailed on the Mediterranean Sea, .  Their first stopping place was a port on the east coast of the island of Cyprus.  They went to the Jewish synagogue on the Sabbath, telling the story of Jesus to the Jewish leaders.  Then they journeyed across the island until they came to the city of </a:t>
            </a:r>
            <a:r>
              <a:rPr lang="en-US" sz="1600" dirty="0" err="1" smtClean="0"/>
              <a:t>Paphos</a:t>
            </a:r>
            <a:r>
              <a:rPr lang="en-US" sz="1600" dirty="0" smtClean="0"/>
              <a:t> on the west coast.</a:t>
            </a:r>
          </a:p>
          <a:p>
            <a:r>
              <a:rPr lang="en-US" b="1" dirty="0"/>
              <a:t> </a:t>
            </a:r>
            <a:r>
              <a:rPr lang="en-US" b="1" dirty="0" smtClean="0"/>
              <a:t>- </a:t>
            </a:r>
            <a:r>
              <a:rPr lang="en-US" u="sng" dirty="0" smtClean="0"/>
              <a:t>ASIA MINOR  </a:t>
            </a:r>
            <a:r>
              <a:rPr lang="en-US" sz="1600" dirty="0" smtClean="0"/>
              <a:t>After their mission was completed on the island of Cyprus, the three missionaries took a ship for the mainland, landing near the town of </a:t>
            </a:r>
            <a:r>
              <a:rPr lang="en-US" sz="1600" dirty="0" err="1" smtClean="0"/>
              <a:t>Perga</a:t>
            </a:r>
            <a:r>
              <a:rPr lang="en-US" sz="1600" dirty="0" smtClean="0"/>
              <a:t> in Asia Minor.  Here John Mark decided to leave them and return to his home in Jerusalem.  In Asia Minor Paul preached at Antioch, here the Jews stirred up trouble by telling lies about the missionaries to poison the people’s minds.  So they ordered Paul and Barnabas to leave.  In </a:t>
            </a:r>
            <a:r>
              <a:rPr lang="en-US" sz="1600" dirty="0" err="1" smtClean="0"/>
              <a:t>Iconium</a:t>
            </a:r>
            <a:r>
              <a:rPr lang="en-US" sz="1600" dirty="0" smtClean="0"/>
              <a:t> Paul converted may Jews and Greeks, but had to leave because of unbelieving Jews.  In </a:t>
            </a:r>
            <a:r>
              <a:rPr lang="en-US" sz="1600" dirty="0" err="1" smtClean="0"/>
              <a:t>Lystra</a:t>
            </a:r>
            <a:r>
              <a:rPr lang="en-US" sz="1600" dirty="0" smtClean="0"/>
              <a:t> Paul healed a lame man and the people tried to use Paul and Barnabas as gods.  Paul was stoned and left for dead by Jews from Antioch and </a:t>
            </a:r>
            <a:r>
              <a:rPr lang="en-US" sz="1600" dirty="0" err="1" smtClean="0"/>
              <a:t>Iconium</a:t>
            </a:r>
            <a:r>
              <a:rPr lang="en-US" sz="1600" dirty="0" smtClean="0"/>
              <a:t>.  In </a:t>
            </a:r>
            <a:r>
              <a:rPr lang="en-US" sz="1600" dirty="0" err="1" smtClean="0"/>
              <a:t>Derbe</a:t>
            </a:r>
            <a:r>
              <a:rPr lang="en-US" sz="1600" dirty="0" smtClean="0"/>
              <a:t> Paul converted many disciples.  </a:t>
            </a:r>
          </a:p>
          <a:p>
            <a:r>
              <a:rPr lang="en-US" sz="1600" dirty="0"/>
              <a:t> </a:t>
            </a:r>
            <a:r>
              <a:rPr lang="en-US" sz="1600" dirty="0" smtClean="0"/>
              <a:t>- </a:t>
            </a:r>
            <a:r>
              <a:rPr lang="en-US" u="sng" dirty="0" smtClean="0"/>
              <a:t>Returned Trip</a:t>
            </a:r>
            <a:r>
              <a:rPr lang="en-US" dirty="0" smtClean="0"/>
              <a:t>  </a:t>
            </a:r>
            <a:r>
              <a:rPr lang="en-US" sz="1600" dirty="0" smtClean="0"/>
              <a:t>They returned home by retracing their way through Asia Minor, appointing elders in each congregation. </a:t>
            </a:r>
            <a:endParaRPr lang="en-US" u="sng" dirty="0"/>
          </a:p>
        </p:txBody>
      </p:sp>
    </p:spTree>
    <p:extLst>
      <p:ext uri="{BB962C8B-B14F-4D97-AF65-F5344CB8AC3E}">
        <p14:creationId xmlns:p14="http://schemas.microsoft.com/office/powerpoint/2010/main" val="135277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364" y="341745"/>
            <a:ext cx="11129818" cy="523220"/>
          </a:xfrm>
          <a:prstGeom prst="rect">
            <a:avLst/>
          </a:prstGeom>
          <a:noFill/>
        </p:spPr>
        <p:txBody>
          <a:bodyPr wrap="square" rtlCol="0">
            <a:spAutoFit/>
          </a:bodyPr>
          <a:lstStyle/>
          <a:p>
            <a:pPr algn="ctr"/>
            <a:r>
              <a:rPr lang="en-US" sz="2800" b="1" dirty="0" smtClean="0"/>
              <a:t>VISITED ON 2</a:t>
            </a:r>
            <a:r>
              <a:rPr lang="en-US" sz="2800" b="1" baseline="30000" dirty="0" smtClean="0"/>
              <a:t>ND</a:t>
            </a:r>
            <a:r>
              <a:rPr lang="en-US" sz="2800" b="1" dirty="0" smtClean="0"/>
              <a:t> MISSIONARY JOURNEY</a:t>
            </a:r>
            <a:endParaRPr lang="en-US" sz="2800" b="1" dirty="0"/>
          </a:p>
        </p:txBody>
      </p:sp>
      <p:pic>
        <p:nvPicPr>
          <p:cNvPr id="5" name="Picture 4"/>
          <p:cNvPicPr>
            <a:picLocks noChangeAspect="1"/>
          </p:cNvPicPr>
          <p:nvPr/>
        </p:nvPicPr>
        <p:blipFill>
          <a:blip r:embed="rId2"/>
          <a:stretch>
            <a:fillRect/>
          </a:stretch>
        </p:blipFill>
        <p:spPr>
          <a:xfrm>
            <a:off x="332508" y="1246909"/>
            <a:ext cx="5033820" cy="5070764"/>
          </a:xfrm>
          <a:prstGeom prst="rect">
            <a:avLst/>
          </a:prstGeom>
        </p:spPr>
      </p:pic>
      <p:sp>
        <p:nvSpPr>
          <p:cNvPr id="6" name="TextBox 5"/>
          <p:cNvSpPr txBox="1"/>
          <p:nvPr/>
        </p:nvSpPr>
        <p:spPr>
          <a:xfrm>
            <a:off x="5643418" y="1293091"/>
            <a:ext cx="6363855" cy="2923877"/>
          </a:xfrm>
          <a:prstGeom prst="rect">
            <a:avLst/>
          </a:prstGeom>
          <a:noFill/>
        </p:spPr>
        <p:txBody>
          <a:bodyPr wrap="square" rtlCol="0">
            <a:spAutoFit/>
          </a:bodyPr>
          <a:lstStyle/>
          <a:p>
            <a:r>
              <a:rPr lang="en-US" u="sng" dirty="0" smtClean="0"/>
              <a:t> - ASIA MINOR  </a:t>
            </a:r>
            <a:r>
              <a:rPr lang="en-US" sz="1600" dirty="0" smtClean="0"/>
              <a:t>Paul and Silas went to </a:t>
            </a:r>
            <a:r>
              <a:rPr lang="en-US" sz="1600" dirty="0" err="1" smtClean="0"/>
              <a:t>Derbe</a:t>
            </a:r>
            <a:r>
              <a:rPr lang="en-US" sz="1600" dirty="0" smtClean="0"/>
              <a:t>, and to </a:t>
            </a:r>
            <a:r>
              <a:rPr lang="en-US" sz="1600" dirty="0" err="1" smtClean="0"/>
              <a:t>Lystra</a:t>
            </a:r>
            <a:r>
              <a:rPr lang="en-US" sz="1600" dirty="0" smtClean="0"/>
              <a:t> where Timothy joined Paul.  They visited the areas around Phrygia to Galatia.  At Troas, Paul received a vision to come over to Macedonia.</a:t>
            </a:r>
          </a:p>
          <a:p>
            <a:r>
              <a:rPr lang="en-US" sz="1600" dirty="0" smtClean="0"/>
              <a:t> </a:t>
            </a:r>
          </a:p>
          <a:p>
            <a:r>
              <a:rPr lang="en-US" sz="1600" dirty="0" smtClean="0"/>
              <a:t>- </a:t>
            </a:r>
            <a:r>
              <a:rPr lang="en-US" u="sng" dirty="0" smtClean="0"/>
              <a:t>Europe</a:t>
            </a:r>
            <a:r>
              <a:rPr lang="en-US" sz="1600" dirty="0" smtClean="0"/>
              <a:t>  From Troas, Paul went to Europe visiting Philippi, where he converted Lydia and the jailor.  He also visited Thessalonica, Berea, Athens Corinth and </a:t>
            </a:r>
            <a:r>
              <a:rPr lang="en-US" sz="1600" dirty="0" err="1" smtClean="0"/>
              <a:t>Cenchreae</a:t>
            </a:r>
            <a:r>
              <a:rPr lang="en-US" sz="1600" dirty="0" smtClean="0"/>
              <a:t>. </a:t>
            </a:r>
          </a:p>
          <a:p>
            <a:endParaRPr lang="en-US" sz="1600" dirty="0" smtClean="0"/>
          </a:p>
          <a:p>
            <a:r>
              <a:rPr lang="en-US" sz="1600" dirty="0" smtClean="0"/>
              <a:t> - </a:t>
            </a:r>
            <a:r>
              <a:rPr lang="en-US" u="sng" dirty="0" smtClean="0"/>
              <a:t>Return Trip</a:t>
            </a:r>
            <a:r>
              <a:rPr lang="en-US" dirty="0" smtClean="0"/>
              <a:t>  </a:t>
            </a:r>
            <a:r>
              <a:rPr lang="en-US" sz="1600" dirty="0" smtClean="0"/>
              <a:t>On the return trip, Paul returned through Ephesus and Caesarea</a:t>
            </a:r>
            <a:r>
              <a:rPr lang="en-US" dirty="0" smtClean="0"/>
              <a:t> </a:t>
            </a:r>
            <a:endParaRPr lang="en-US" dirty="0"/>
          </a:p>
        </p:txBody>
      </p:sp>
    </p:spTree>
    <p:extLst>
      <p:ext uri="{BB962C8B-B14F-4D97-AF65-F5344CB8AC3E}">
        <p14:creationId xmlns:p14="http://schemas.microsoft.com/office/powerpoint/2010/main" val="481673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5927" y="415636"/>
            <a:ext cx="10538691" cy="523220"/>
          </a:xfrm>
          <a:prstGeom prst="rect">
            <a:avLst/>
          </a:prstGeom>
          <a:noFill/>
        </p:spPr>
        <p:txBody>
          <a:bodyPr wrap="square" rtlCol="0">
            <a:spAutoFit/>
          </a:bodyPr>
          <a:lstStyle/>
          <a:p>
            <a:pPr algn="ctr"/>
            <a:r>
              <a:rPr lang="en-US" sz="2800" b="1" dirty="0" smtClean="0"/>
              <a:t>VISITED ON 3</a:t>
            </a:r>
            <a:r>
              <a:rPr lang="en-US" sz="2800" b="1" baseline="30000" dirty="0" smtClean="0"/>
              <a:t>RD</a:t>
            </a:r>
            <a:r>
              <a:rPr lang="en-US" sz="2800" b="1" dirty="0" smtClean="0"/>
              <a:t> MISSIONARY JOURNEY</a:t>
            </a:r>
            <a:endParaRPr lang="en-US" sz="2800" b="1" dirty="0"/>
          </a:p>
        </p:txBody>
      </p:sp>
      <p:pic>
        <p:nvPicPr>
          <p:cNvPr id="5" name="Picture 4"/>
          <p:cNvPicPr>
            <a:picLocks noChangeAspect="1"/>
          </p:cNvPicPr>
          <p:nvPr/>
        </p:nvPicPr>
        <p:blipFill>
          <a:blip r:embed="rId2"/>
          <a:stretch>
            <a:fillRect/>
          </a:stretch>
        </p:blipFill>
        <p:spPr>
          <a:xfrm>
            <a:off x="286328" y="1237093"/>
            <a:ext cx="5449454" cy="5242216"/>
          </a:xfrm>
          <a:prstGeom prst="rect">
            <a:avLst/>
          </a:prstGeom>
        </p:spPr>
      </p:pic>
      <p:sp>
        <p:nvSpPr>
          <p:cNvPr id="6" name="TextBox 5"/>
          <p:cNvSpPr txBox="1"/>
          <p:nvPr/>
        </p:nvSpPr>
        <p:spPr>
          <a:xfrm>
            <a:off x="6165272" y="1237093"/>
            <a:ext cx="5684983" cy="2677656"/>
          </a:xfrm>
          <a:prstGeom prst="rect">
            <a:avLst/>
          </a:prstGeom>
          <a:noFill/>
        </p:spPr>
        <p:txBody>
          <a:bodyPr wrap="square" rtlCol="0">
            <a:spAutoFit/>
          </a:bodyPr>
          <a:lstStyle/>
          <a:p>
            <a:r>
              <a:rPr lang="en-US" dirty="0" smtClean="0"/>
              <a:t> - </a:t>
            </a:r>
            <a:r>
              <a:rPr lang="en-US" u="sng" dirty="0" smtClean="0"/>
              <a:t>EPHESUS</a:t>
            </a:r>
            <a:r>
              <a:rPr lang="en-US" dirty="0" smtClean="0"/>
              <a:t>  </a:t>
            </a:r>
            <a:r>
              <a:rPr lang="en-US" sz="1600" dirty="0" smtClean="0"/>
              <a:t>Paul went to Ephesus, where he stayed at least two years – he burned books of magic here.</a:t>
            </a:r>
          </a:p>
          <a:p>
            <a:endParaRPr lang="en-US" u="sng" dirty="0" smtClean="0"/>
          </a:p>
          <a:p>
            <a:r>
              <a:rPr lang="en-US" sz="1600" dirty="0"/>
              <a:t> </a:t>
            </a:r>
            <a:r>
              <a:rPr lang="en-US" dirty="0" smtClean="0"/>
              <a:t>- </a:t>
            </a:r>
            <a:r>
              <a:rPr lang="en-US" u="sng" dirty="0" smtClean="0"/>
              <a:t>EUROPE</a:t>
            </a:r>
            <a:r>
              <a:rPr lang="en-US" dirty="0" smtClean="0"/>
              <a:t>  </a:t>
            </a:r>
            <a:r>
              <a:rPr lang="en-US" sz="1600" dirty="0" smtClean="0"/>
              <a:t>Paul traveled in Europe, visiting the cities that he visited on his second journey</a:t>
            </a:r>
          </a:p>
          <a:p>
            <a:endParaRPr lang="en-US" sz="1600" dirty="0"/>
          </a:p>
          <a:p>
            <a:r>
              <a:rPr lang="en-US" dirty="0" smtClean="0"/>
              <a:t> -  </a:t>
            </a:r>
            <a:r>
              <a:rPr lang="en-US" u="sng" dirty="0"/>
              <a:t>R</a:t>
            </a:r>
            <a:r>
              <a:rPr lang="en-US" u="sng" dirty="0" smtClean="0"/>
              <a:t>ETURN TRIP</a:t>
            </a:r>
            <a:r>
              <a:rPr lang="en-US" dirty="0" smtClean="0"/>
              <a:t>  </a:t>
            </a:r>
            <a:r>
              <a:rPr lang="en-US" sz="1600" dirty="0" smtClean="0"/>
              <a:t>Paul returned home by Troas, where he restored the life of </a:t>
            </a:r>
            <a:r>
              <a:rPr lang="en-US" sz="1600" dirty="0" err="1" smtClean="0"/>
              <a:t>Eutychus</a:t>
            </a:r>
            <a:r>
              <a:rPr lang="en-US" sz="1600" dirty="0" smtClean="0"/>
              <a:t>, he stopped at </a:t>
            </a:r>
            <a:r>
              <a:rPr lang="en-US" sz="1600" dirty="0" err="1" smtClean="0"/>
              <a:t>Assos</a:t>
            </a:r>
            <a:r>
              <a:rPr lang="en-US" sz="1600" dirty="0" smtClean="0"/>
              <a:t>, </a:t>
            </a:r>
            <a:r>
              <a:rPr lang="en-US" sz="1600" dirty="0" err="1" smtClean="0"/>
              <a:t>Mitylene</a:t>
            </a:r>
            <a:r>
              <a:rPr lang="en-US" sz="1600" dirty="0" smtClean="0"/>
              <a:t>, Chios, Samos and Miletus.  At </a:t>
            </a:r>
            <a:r>
              <a:rPr lang="en-US" sz="1600" dirty="0" err="1" smtClean="0"/>
              <a:t>Tyre</a:t>
            </a:r>
            <a:r>
              <a:rPr lang="en-US" sz="1600" dirty="0" smtClean="0"/>
              <a:t>, Paul was warned by </a:t>
            </a:r>
            <a:r>
              <a:rPr lang="en-US" sz="1600" dirty="0" err="1" smtClean="0"/>
              <a:t>Agabust</a:t>
            </a:r>
            <a:r>
              <a:rPr lang="en-US" sz="1600" dirty="0" smtClean="0"/>
              <a:t> to </a:t>
            </a:r>
            <a:r>
              <a:rPr lang="en-US" sz="1600" dirty="0" err="1" smtClean="0"/>
              <a:t>to</a:t>
            </a:r>
            <a:r>
              <a:rPr lang="en-US" sz="1600" dirty="0" smtClean="0"/>
              <a:t> got to Jerusalem</a:t>
            </a:r>
            <a:endParaRPr lang="en-US" dirty="0"/>
          </a:p>
        </p:txBody>
      </p:sp>
      <p:sp>
        <p:nvSpPr>
          <p:cNvPr id="7" name="TextBox 6"/>
          <p:cNvSpPr txBox="1"/>
          <p:nvPr/>
        </p:nvSpPr>
        <p:spPr>
          <a:xfrm>
            <a:off x="6165272" y="5458691"/>
            <a:ext cx="5832764" cy="261610"/>
          </a:xfrm>
          <a:prstGeom prst="rect">
            <a:avLst/>
          </a:prstGeom>
          <a:noFill/>
        </p:spPr>
        <p:txBody>
          <a:bodyPr wrap="square" rtlCol="0">
            <a:spAutoFit/>
          </a:bodyPr>
          <a:lstStyle/>
          <a:p>
            <a:r>
              <a:rPr lang="en-US" sz="1100" dirty="0" smtClean="0"/>
              <a:t>Video Link:    </a:t>
            </a:r>
            <a:r>
              <a:rPr lang="en-US" sz="1100" dirty="0" smtClean="0">
                <a:hlinkClick r:id="rId3"/>
              </a:rPr>
              <a:t>https://www.youtube.com/watch?v=Hy4K1pP408Y</a:t>
            </a:r>
            <a:endParaRPr lang="en-US" sz="1100" dirty="0"/>
          </a:p>
        </p:txBody>
      </p:sp>
    </p:spTree>
    <p:extLst>
      <p:ext uri="{BB962C8B-B14F-4D97-AF65-F5344CB8AC3E}">
        <p14:creationId xmlns:p14="http://schemas.microsoft.com/office/powerpoint/2010/main" val="46402034"/>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109</TotalTime>
  <Words>575</Words>
  <Application>Microsoft Office PowerPoint</Application>
  <PresentationFormat>Widescreen</PresentationFormat>
  <Paragraphs>22</Paragraphs>
  <Slides>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Century Gothic</vt:lpstr>
      <vt:lpstr>Wingdings 3</vt:lpstr>
      <vt:lpstr>Slice</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Qualls</dc:creator>
  <cp:lastModifiedBy>Jean Qualls</cp:lastModifiedBy>
  <cp:revision>12</cp:revision>
  <dcterms:created xsi:type="dcterms:W3CDTF">2018-12-17T16:03:22Z</dcterms:created>
  <dcterms:modified xsi:type="dcterms:W3CDTF">2018-12-17T17:54:25Z</dcterms:modified>
</cp:coreProperties>
</file>