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0E462-50C0-4545-A425-4756339E38A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91847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0E462-50C0-4545-A425-4756339E38A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94756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0E462-50C0-4545-A425-4756339E38A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124418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0E462-50C0-4545-A425-4756339E38A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393667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0E462-50C0-4545-A425-4756339E38A6}"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108494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0E462-50C0-4545-A425-4756339E38A6}"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278622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0E462-50C0-4545-A425-4756339E38A6}" type="datetimeFigureOut">
              <a:rPr lang="en-US" smtClean="0"/>
              <a:t>12/19/2018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382581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0E462-50C0-4545-A425-4756339E38A6}" type="datetimeFigureOut">
              <a:rPr lang="en-US" smtClean="0"/>
              <a:t>12/19/2018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105699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0E462-50C0-4545-A425-4756339E38A6}" type="datetimeFigureOut">
              <a:rPr lang="en-US" smtClean="0"/>
              <a:t>12/19/2018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270470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E462-50C0-4545-A425-4756339E38A6}"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11409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E462-50C0-4545-A425-4756339E38A6}"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6337-C487-414E-8917-DFB05AEDF4FC}" type="slidenum">
              <a:rPr lang="en-US" smtClean="0"/>
              <a:t>‹#›</a:t>
            </a:fld>
            <a:endParaRPr lang="en-US"/>
          </a:p>
        </p:txBody>
      </p:sp>
    </p:spTree>
    <p:extLst>
      <p:ext uri="{BB962C8B-B14F-4D97-AF65-F5344CB8AC3E}">
        <p14:creationId xmlns:p14="http://schemas.microsoft.com/office/powerpoint/2010/main" val="134035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0E462-50C0-4545-A425-4756339E38A6}" type="datetimeFigureOut">
              <a:rPr lang="en-US" smtClean="0"/>
              <a:t>12/19/2018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66337-C487-414E-8917-DFB05AEDF4FC}" type="slidenum">
              <a:rPr lang="en-US" smtClean="0"/>
              <a:t>‹#›</a:t>
            </a:fld>
            <a:endParaRPr lang="en-US"/>
          </a:p>
        </p:txBody>
      </p:sp>
    </p:spTree>
    <p:extLst>
      <p:ext uri="{BB962C8B-B14F-4D97-AF65-F5344CB8AC3E}">
        <p14:creationId xmlns:p14="http://schemas.microsoft.com/office/powerpoint/2010/main" val="3895512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b-lE_f2U5I"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35" y="205946"/>
            <a:ext cx="1021492" cy="261610"/>
          </a:xfrm>
          <a:prstGeom prst="rect">
            <a:avLst/>
          </a:prstGeom>
          <a:noFill/>
        </p:spPr>
        <p:txBody>
          <a:bodyPr wrap="square" rtlCol="0">
            <a:spAutoFit/>
          </a:bodyPr>
          <a:lstStyle/>
          <a:p>
            <a:r>
              <a:rPr lang="en-US" sz="1100" dirty="0" smtClean="0"/>
              <a:t>Cards 80-83</a:t>
            </a:r>
            <a:endParaRPr lang="en-US" sz="1100" dirty="0"/>
          </a:p>
        </p:txBody>
      </p:sp>
      <p:sp>
        <p:nvSpPr>
          <p:cNvPr id="5" name="TextBox 4"/>
          <p:cNvSpPr txBox="1"/>
          <p:nvPr/>
        </p:nvSpPr>
        <p:spPr>
          <a:xfrm>
            <a:off x="3336323" y="205946"/>
            <a:ext cx="4588477" cy="646331"/>
          </a:xfrm>
          <a:prstGeom prst="rect">
            <a:avLst/>
          </a:prstGeom>
          <a:noFill/>
        </p:spPr>
        <p:txBody>
          <a:bodyPr wrap="square" rtlCol="0">
            <a:spAutoFit/>
          </a:bodyPr>
          <a:lstStyle/>
          <a:p>
            <a:pPr algn="ctr"/>
            <a:r>
              <a:rPr lang="en-US" sz="3600" b="1" dirty="0" smtClean="0"/>
              <a:t>CHRISTIANS ARE  </a:t>
            </a:r>
            <a:endParaRPr lang="en-US" sz="3600" b="1" dirty="0"/>
          </a:p>
        </p:txBody>
      </p:sp>
      <p:pic>
        <p:nvPicPr>
          <p:cNvPr id="6" name="Picture 5"/>
          <p:cNvPicPr>
            <a:picLocks noChangeAspect="1"/>
          </p:cNvPicPr>
          <p:nvPr/>
        </p:nvPicPr>
        <p:blipFill>
          <a:blip r:embed="rId2"/>
          <a:stretch>
            <a:fillRect/>
          </a:stretch>
        </p:blipFill>
        <p:spPr>
          <a:xfrm>
            <a:off x="557721" y="1103870"/>
            <a:ext cx="3865998" cy="3455773"/>
          </a:xfrm>
          <a:prstGeom prst="rect">
            <a:avLst/>
          </a:prstGeom>
        </p:spPr>
      </p:pic>
      <p:pic>
        <p:nvPicPr>
          <p:cNvPr id="7" name="Picture 6"/>
          <p:cNvPicPr>
            <a:picLocks noChangeAspect="1"/>
          </p:cNvPicPr>
          <p:nvPr/>
        </p:nvPicPr>
        <p:blipFill>
          <a:blip r:embed="rId3"/>
          <a:stretch>
            <a:fillRect/>
          </a:stretch>
        </p:blipFill>
        <p:spPr>
          <a:xfrm>
            <a:off x="7290485" y="1103870"/>
            <a:ext cx="4489623" cy="3690551"/>
          </a:xfrm>
          <a:prstGeom prst="rect">
            <a:avLst/>
          </a:prstGeom>
        </p:spPr>
      </p:pic>
      <p:sp>
        <p:nvSpPr>
          <p:cNvPr id="8" name="TextBox 7"/>
          <p:cNvSpPr txBox="1"/>
          <p:nvPr/>
        </p:nvSpPr>
        <p:spPr>
          <a:xfrm>
            <a:off x="4588476" y="1103870"/>
            <a:ext cx="2438400" cy="3354765"/>
          </a:xfrm>
          <a:prstGeom prst="rect">
            <a:avLst/>
          </a:prstGeom>
          <a:noFill/>
        </p:spPr>
        <p:txBody>
          <a:bodyPr wrap="square" rtlCol="0">
            <a:spAutoFit/>
          </a:bodyPr>
          <a:lstStyle/>
          <a:p>
            <a:r>
              <a:rPr lang="en-US" sz="2400" b="1" dirty="0" smtClean="0"/>
              <a:t>JOINT HEIRS WITH CHRIST</a:t>
            </a:r>
          </a:p>
          <a:p>
            <a:r>
              <a:rPr lang="en-US" sz="2000" dirty="0"/>
              <a:t> </a:t>
            </a:r>
            <a:r>
              <a:rPr lang="en-US" sz="1600" dirty="0" smtClean="0"/>
              <a:t>- The Holy Spirit himself bears witness to the fact we are children of God.</a:t>
            </a:r>
          </a:p>
          <a:p>
            <a:r>
              <a:rPr lang="en-US" sz="1600" dirty="0"/>
              <a:t> </a:t>
            </a:r>
            <a:r>
              <a:rPr lang="en-US" sz="1600" dirty="0" smtClean="0"/>
              <a:t>- Those who are children of God are then heirs of God, and </a:t>
            </a:r>
            <a:r>
              <a:rPr lang="en-US" sz="1600" u="sng" dirty="0" smtClean="0"/>
              <a:t>joint heirs with Christ</a:t>
            </a:r>
          </a:p>
          <a:p>
            <a:r>
              <a:rPr lang="en-US" sz="1600" dirty="0"/>
              <a:t> </a:t>
            </a:r>
            <a:r>
              <a:rPr lang="en-US" sz="1600" dirty="0" smtClean="0"/>
              <a:t>- If we suffer with Christ, that we may be glorified with him </a:t>
            </a:r>
            <a:endParaRPr lang="en-US" sz="1600" dirty="0"/>
          </a:p>
        </p:txBody>
      </p:sp>
      <p:sp>
        <p:nvSpPr>
          <p:cNvPr id="9" name="TextBox 8"/>
          <p:cNvSpPr txBox="1"/>
          <p:nvPr/>
        </p:nvSpPr>
        <p:spPr>
          <a:xfrm>
            <a:off x="626076" y="5011291"/>
            <a:ext cx="11030465" cy="1138773"/>
          </a:xfrm>
          <a:prstGeom prst="rect">
            <a:avLst/>
          </a:prstGeom>
          <a:noFill/>
        </p:spPr>
        <p:txBody>
          <a:bodyPr wrap="square" rtlCol="0">
            <a:spAutoFit/>
          </a:bodyPr>
          <a:lstStyle/>
          <a:p>
            <a:r>
              <a:rPr lang="en-US" b="1" dirty="0" smtClean="0"/>
              <a:t>How did Paul handle problems and suffering?</a:t>
            </a:r>
          </a:p>
          <a:p>
            <a:r>
              <a:rPr lang="en-US" dirty="0"/>
              <a:t> </a:t>
            </a:r>
            <a:r>
              <a:rPr lang="en-US" dirty="0" smtClean="0"/>
              <a:t>    </a:t>
            </a:r>
            <a:r>
              <a:rPr lang="en-US" sz="1600" dirty="0" smtClean="0"/>
              <a:t>When Paul faced hardships in his life, he remembered the glory that waits for people who love God.  He asked the Romans, “If God is for us, who can be against us?  Can any problem separate us from the love of God?  Suffering, danger, death, evil powers – nothing in the whole world will ever be able to separate us from the love of God that is in Christ Jesus our Lords!</a:t>
            </a:r>
            <a:endParaRPr lang="en-US" dirty="0"/>
          </a:p>
        </p:txBody>
      </p:sp>
    </p:spTree>
    <p:extLst>
      <p:ext uri="{BB962C8B-B14F-4D97-AF65-F5344CB8AC3E}">
        <p14:creationId xmlns:p14="http://schemas.microsoft.com/office/powerpoint/2010/main" val="139041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6908" y="411892"/>
            <a:ext cx="9284043" cy="523220"/>
          </a:xfrm>
          <a:prstGeom prst="rect">
            <a:avLst/>
          </a:prstGeom>
          <a:noFill/>
        </p:spPr>
        <p:txBody>
          <a:bodyPr wrap="square" rtlCol="0">
            <a:spAutoFit/>
          </a:bodyPr>
          <a:lstStyle/>
          <a:p>
            <a:pPr algn="ctr"/>
            <a:r>
              <a:rPr lang="en-US" sz="2800" b="1" dirty="0" smtClean="0"/>
              <a:t>CHRISTIANS ARE</a:t>
            </a:r>
            <a:endParaRPr lang="en-US" sz="2800" b="1" dirty="0"/>
          </a:p>
        </p:txBody>
      </p:sp>
      <p:sp>
        <p:nvSpPr>
          <p:cNvPr id="5" name="TextBox 4"/>
          <p:cNvSpPr txBox="1"/>
          <p:nvPr/>
        </p:nvSpPr>
        <p:spPr>
          <a:xfrm>
            <a:off x="420130" y="1243914"/>
            <a:ext cx="11368216" cy="3970318"/>
          </a:xfrm>
          <a:prstGeom prst="rect">
            <a:avLst/>
          </a:prstGeom>
          <a:noFill/>
        </p:spPr>
        <p:txBody>
          <a:bodyPr wrap="square" rtlCol="0">
            <a:spAutoFit/>
          </a:bodyPr>
          <a:lstStyle/>
          <a:p>
            <a:r>
              <a:rPr lang="en-US" dirty="0" smtClean="0"/>
              <a:t>                                                                                 A.  Cut off from Christ</a:t>
            </a:r>
          </a:p>
          <a:p>
            <a:r>
              <a:rPr lang="en-US" dirty="0"/>
              <a:t> </a:t>
            </a:r>
            <a:r>
              <a:rPr lang="en-US" dirty="0" smtClean="0"/>
              <a:t>                                                                                B.  Joint heirs with Christ</a:t>
            </a:r>
          </a:p>
          <a:p>
            <a:r>
              <a:rPr lang="en-US" dirty="0"/>
              <a:t> </a:t>
            </a:r>
            <a:r>
              <a:rPr lang="en-US" dirty="0" smtClean="0"/>
              <a:t>                                                                                C.  Not children of God</a:t>
            </a:r>
          </a:p>
          <a:p>
            <a:endParaRPr lang="en-US" dirty="0" smtClean="0"/>
          </a:p>
          <a:p>
            <a:endParaRPr lang="en-US" dirty="0"/>
          </a:p>
          <a:p>
            <a:r>
              <a:rPr lang="en-US" dirty="0" smtClean="0"/>
              <a:t> </a:t>
            </a:r>
          </a:p>
          <a:p>
            <a:endParaRPr lang="en-US" dirty="0"/>
          </a:p>
          <a:p>
            <a:pPr marL="342900" indent="-342900">
              <a:buAutoNum type="arabicPeriod"/>
            </a:pPr>
            <a:r>
              <a:rPr lang="en-US" dirty="0" smtClean="0"/>
              <a:t>What are the three God heads?    God the F____________  God the S__________ and H________S________</a:t>
            </a:r>
          </a:p>
          <a:p>
            <a:pPr marL="342900" indent="-342900">
              <a:buAutoNum type="arabicPeriod"/>
            </a:pPr>
            <a:r>
              <a:rPr lang="en-US" dirty="0" smtClean="0"/>
              <a:t>Should we always rejoice in the Lord?</a:t>
            </a:r>
          </a:p>
          <a:p>
            <a:pPr marL="342900" indent="-342900">
              <a:buAutoNum type="arabicPeriod"/>
            </a:pPr>
            <a:r>
              <a:rPr lang="en-US" dirty="0" smtClean="0"/>
              <a:t>Did Paul have problems and suffering?</a:t>
            </a:r>
          </a:p>
          <a:p>
            <a:pPr marL="342900" indent="-342900">
              <a:buAutoNum type="arabicPeriod"/>
            </a:pPr>
            <a:r>
              <a:rPr lang="en-US" dirty="0" smtClean="0"/>
              <a:t>Was he in prison?</a:t>
            </a:r>
          </a:p>
          <a:p>
            <a:pPr marL="342900" indent="-342900">
              <a:buAutoNum type="arabicPeriod"/>
            </a:pPr>
            <a:r>
              <a:rPr lang="en-US" dirty="0" smtClean="0"/>
              <a:t>Paul asked the Romans, “If </a:t>
            </a:r>
            <a:r>
              <a:rPr lang="en-US" dirty="0" err="1" smtClean="0"/>
              <a:t>G_____is</a:t>
            </a:r>
            <a:r>
              <a:rPr lang="en-US" dirty="0" smtClean="0"/>
              <a:t> for us, who can be a____________ us?</a:t>
            </a:r>
          </a:p>
          <a:p>
            <a:pPr marL="342900" indent="-342900">
              <a:buAutoNum type="arabicPeriod"/>
            </a:pPr>
            <a:r>
              <a:rPr lang="en-US" dirty="0" smtClean="0"/>
              <a:t>Can any problem separate us from the love of God?</a:t>
            </a:r>
          </a:p>
          <a:p>
            <a:pPr marL="342900" indent="-342900">
              <a:buAutoNum type="arabicPeriod"/>
            </a:pPr>
            <a:r>
              <a:rPr lang="en-US" dirty="0" smtClean="0"/>
              <a:t>Can you name some problems we might have?</a:t>
            </a:r>
            <a:endParaRPr lang="en-US" dirty="0"/>
          </a:p>
        </p:txBody>
      </p:sp>
    </p:spTree>
    <p:extLst>
      <p:ext uri="{BB962C8B-B14F-4D97-AF65-F5344CB8AC3E}">
        <p14:creationId xmlns:p14="http://schemas.microsoft.com/office/powerpoint/2010/main" val="185756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2270" y="307343"/>
            <a:ext cx="3912973" cy="523220"/>
          </a:xfrm>
          <a:prstGeom prst="rect">
            <a:avLst/>
          </a:prstGeom>
          <a:noFill/>
        </p:spPr>
        <p:txBody>
          <a:bodyPr wrap="square" rtlCol="0">
            <a:spAutoFit/>
          </a:bodyPr>
          <a:lstStyle/>
          <a:p>
            <a:pPr algn="ctr"/>
            <a:r>
              <a:rPr lang="en-US" sz="2800" b="1" dirty="0" smtClean="0"/>
              <a:t>GOD COMMANDS US TO </a:t>
            </a:r>
            <a:endParaRPr lang="en-US" sz="2800" b="1" dirty="0"/>
          </a:p>
        </p:txBody>
      </p:sp>
      <p:pic>
        <p:nvPicPr>
          <p:cNvPr id="5" name="Picture 4"/>
          <p:cNvPicPr>
            <a:picLocks noChangeAspect="1"/>
          </p:cNvPicPr>
          <p:nvPr/>
        </p:nvPicPr>
        <p:blipFill>
          <a:blip r:embed="rId2"/>
          <a:stretch>
            <a:fillRect/>
          </a:stretch>
        </p:blipFill>
        <p:spPr>
          <a:xfrm>
            <a:off x="7652952" y="307343"/>
            <a:ext cx="4255938" cy="4296032"/>
          </a:xfrm>
          <a:prstGeom prst="rect">
            <a:avLst/>
          </a:prstGeom>
        </p:spPr>
      </p:pic>
      <p:pic>
        <p:nvPicPr>
          <p:cNvPr id="6" name="Picture 5"/>
          <p:cNvPicPr>
            <a:picLocks noChangeAspect="1"/>
          </p:cNvPicPr>
          <p:nvPr/>
        </p:nvPicPr>
        <p:blipFill>
          <a:blip r:embed="rId3"/>
          <a:stretch>
            <a:fillRect/>
          </a:stretch>
        </p:blipFill>
        <p:spPr>
          <a:xfrm rot="186019">
            <a:off x="246292" y="655575"/>
            <a:ext cx="3304385" cy="3738777"/>
          </a:xfrm>
          <a:prstGeom prst="rect">
            <a:avLst/>
          </a:prstGeom>
        </p:spPr>
      </p:pic>
      <p:sp>
        <p:nvSpPr>
          <p:cNvPr id="7" name="TextBox 6"/>
          <p:cNvSpPr txBox="1"/>
          <p:nvPr/>
        </p:nvSpPr>
        <p:spPr>
          <a:xfrm>
            <a:off x="3748217" y="988541"/>
            <a:ext cx="3707026" cy="3077766"/>
          </a:xfrm>
          <a:prstGeom prst="rect">
            <a:avLst/>
          </a:prstGeom>
          <a:noFill/>
        </p:spPr>
        <p:txBody>
          <a:bodyPr wrap="square" rtlCol="0">
            <a:spAutoFit/>
          </a:bodyPr>
          <a:lstStyle/>
          <a:p>
            <a:r>
              <a:rPr lang="en-US" b="1" dirty="0" smtClean="0"/>
              <a:t>LOVE OUR NEIGHBOR AS OURSELVES</a:t>
            </a:r>
          </a:p>
          <a:p>
            <a:r>
              <a:rPr lang="en-US" sz="1600" dirty="0"/>
              <a:t> </a:t>
            </a:r>
            <a:endParaRPr lang="en-US" sz="1600" dirty="0" smtClean="0"/>
          </a:p>
          <a:p>
            <a:r>
              <a:rPr lang="en-US" sz="1600" dirty="0" smtClean="0"/>
              <a:t>- First great commandment is:</a:t>
            </a:r>
          </a:p>
          <a:p>
            <a:r>
              <a:rPr lang="en-US" sz="1600" dirty="0" smtClean="0"/>
              <a:t>“Thou shall love the Lord thy God with all thy heart, and with all they soul, and with all thy mind”</a:t>
            </a:r>
          </a:p>
          <a:p>
            <a:r>
              <a:rPr lang="en-US" sz="1600" dirty="0"/>
              <a:t> </a:t>
            </a:r>
            <a:r>
              <a:rPr lang="en-US" sz="1600" dirty="0" smtClean="0"/>
              <a:t>- God’s children are to love God with every part of them, we are to love God in a way that no other love can compare with our very life if necessary, we are to exert all the powers of our body, soul and mind into loving God.</a:t>
            </a:r>
            <a:endParaRPr lang="en-US" sz="1600" dirty="0"/>
          </a:p>
        </p:txBody>
      </p:sp>
      <p:sp>
        <p:nvSpPr>
          <p:cNvPr id="8" name="TextBox 7"/>
          <p:cNvSpPr txBox="1"/>
          <p:nvPr/>
        </p:nvSpPr>
        <p:spPr>
          <a:xfrm>
            <a:off x="329515" y="4761353"/>
            <a:ext cx="11579376" cy="1354217"/>
          </a:xfrm>
          <a:prstGeom prst="rect">
            <a:avLst/>
          </a:prstGeom>
          <a:noFill/>
        </p:spPr>
        <p:txBody>
          <a:bodyPr wrap="square" rtlCol="0">
            <a:spAutoFit/>
          </a:bodyPr>
          <a:lstStyle/>
          <a:p>
            <a:r>
              <a:rPr lang="en-US" b="1" dirty="0" smtClean="0"/>
              <a:t>Who were Paul’s friends in Rome?</a:t>
            </a:r>
          </a:p>
          <a:p>
            <a:r>
              <a:rPr lang="en-US" sz="1600" dirty="0"/>
              <a:t> </a:t>
            </a:r>
            <a:r>
              <a:rPr lang="en-US" sz="1600" dirty="0" smtClean="0"/>
              <a:t>  Paul’s letter to the Roman church closes with greetings to his friends.  Paul listed the names of 25 people that he knew and loved in Rome.  These were men and woman who worked hard to serve the Lord.  Everywhere Paul preached, he made friends.  People loved him because he taught the truth about God.  Several of Paul’s other letters list even more names.  Although Paul never got to spend much time with these friends, he loved them and prayed for them always.  He thought of them as his brothers and sisters in Christ.</a:t>
            </a:r>
            <a:endParaRPr lang="en-US" sz="1600" dirty="0"/>
          </a:p>
        </p:txBody>
      </p:sp>
    </p:spTree>
    <p:extLst>
      <p:ext uri="{BB962C8B-B14F-4D97-AF65-F5344CB8AC3E}">
        <p14:creationId xmlns:p14="http://schemas.microsoft.com/office/powerpoint/2010/main" val="325747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1395" y="453081"/>
            <a:ext cx="5914767" cy="461665"/>
          </a:xfrm>
          <a:prstGeom prst="rect">
            <a:avLst/>
          </a:prstGeom>
          <a:noFill/>
        </p:spPr>
        <p:txBody>
          <a:bodyPr wrap="square" rtlCol="0">
            <a:spAutoFit/>
          </a:bodyPr>
          <a:lstStyle/>
          <a:p>
            <a:pPr algn="ctr"/>
            <a:r>
              <a:rPr lang="en-US" sz="2400" b="1" dirty="0" smtClean="0"/>
              <a:t>QUOTE THE GREAT FIRST COMMANDMENT</a:t>
            </a:r>
            <a:endParaRPr lang="en-US" sz="2400" b="1" dirty="0"/>
          </a:p>
        </p:txBody>
      </p:sp>
      <p:pic>
        <p:nvPicPr>
          <p:cNvPr id="5" name="Picture 4"/>
          <p:cNvPicPr>
            <a:picLocks noChangeAspect="1"/>
          </p:cNvPicPr>
          <p:nvPr/>
        </p:nvPicPr>
        <p:blipFill>
          <a:blip r:embed="rId2"/>
          <a:stretch>
            <a:fillRect/>
          </a:stretch>
        </p:blipFill>
        <p:spPr>
          <a:xfrm>
            <a:off x="8007602" y="1153295"/>
            <a:ext cx="3805987" cy="5107462"/>
          </a:xfrm>
          <a:prstGeom prst="rect">
            <a:avLst/>
          </a:prstGeom>
        </p:spPr>
      </p:pic>
      <p:sp>
        <p:nvSpPr>
          <p:cNvPr id="6" name="TextBox 5"/>
          <p:cNvSpPr txBox="1"/>
          <p:nvPr/>
        </p:nvSpPr>
        <p:spPr>
          <a:xfrm>
            <a:off x="362465" y="1087395"/>
            <a:ext cx="4934465" cy="5078313"/>
          </a:xfrm>
          <a:prstGeom prst="rect">
            <a:avLst/>
          </a:prstGeom>
          <a:noFill/>
        </p:spPr>
        <p:txBody>
          <a:bodyPr wrap="square" rtlCol="0">
            <a:spAutoFit/>
          </a:bodyPr>
          <a:lstStyle/>
          <a:p>
            <a:r>
              <a:rPr lang="en-US" b="1" dirty="0" smtClean="0"/>
              <a:t>“</a:t>
            </a:r>
            <a:r>
              <a:rPr lang="en-US" b="1" u="sng" dirty="0" smtClean="0"/>
              <a:t>THO SHALL LOVE THE LORD THY GOD WITH ALL THY HEART, AND WITH ALL THEY SOUL, AND WITH ALL THY MIND”   </a:t>
            </a:r>
            <a:r>
              <a:rPr lang="en-US" b="1" dirty="0" smtClean="0"/>
              <a:t>(Matthew 22:37, 38)</a:t>
            </a:r>
          </a:p>
          <a:p>
            <a:endParaRPr lang="en-US" b="1" dirty="0" smtClean="0"/>
          </a:p>
          <a:p>
            <a:r>
              <a:rPr lang="en-US" b="1" dirty="0" smtClean="0"/>
              <a:t>How did the religious leaders try to trap Jesus?</a:t>
            </a:r>
          </a:p>
          <a:p>
            <a:r>
              <a:rPr lang="en-US" dirty="0"/>
              <a:t> </a:t>
            </a:r>
            <a:r>
              <a:rPr lang="en-US" dirty="0" smtClean="0"/>
              <a:t>  Many people had come to Jerusalem to celebrate Passover, and Jesus continued to preach.  The priests who heard His words tried to trap Him with difficult questions about God’s ways.  Over and over, they gave Him problems that would be hard for the most learned Bible scholar to solve.  But no matter what they asked, Jesus’ answered amazed them.  Not once did He speak a word unworthy of His Heavenly Father.</a:t>
            </a:r>
          </a:p>
          <a:p>
            <a:r>
              <a:rPr lang="en-US" dirty="0"/>
              <a:t> </a:t>
            </a:r>
            <a:r>
              <a:rPr lang="en-US" dirty="0" smtClean="0"/>
              <a:t>  When one loves God with all his heart, soul and mind, he will be ready always to do God’s commandments.  He will love his neighbor as himself!</a:t>
            </a:r>
            <a:endParaRPr lang="en-US" dirty="0"/>
          </a:p>
        </p:txBody>
      </p:sp>
      <p:sp>
        <p:nvSpPr>
          <p:cNvPr id="2" name="TextBox 1">
            <a:hlinkClick r:id="rId3"/>
          </p:cNvPr>
          <p:cNvSpPr txBox="1"/>
          <p:nvPr/>
        </p:nvSpPr>
        <p:spPr>
          <a:xfrm>
            <a:off x="469557" y="6260757"/>
            <a:ext cx="4333102" cy="261610"/>
          </a:xfrm>
          <a:prstGeom prst="rect">
            <a:avLst/>
          </a:prstGeom>
          <a:noFill/>
        </p:spPr>
        <p:txBody>
          <a:bodyPr wrap="square" rtlCol="0">
            <a:spAutoFit/>
          </a:bodyPr>
          <a:lstStyle/>
          <a:p>
            <a:r>
              <a:rPr lang="en-US" sz="1100" dirty="0" smtClean="0"/>
              <a:t>Video Link:     </a:t>
            </a:r>
            <a:r>
              <a:rPr lang="en-US" sz="1100" dirty="0" smtClean="0">
                <a:hlinkClick r:id="rId3"/>
              </a:rPr>
              <a:t>https://www.youtube.com/watch?v=db-lE_f2U5I</a:t>
            </a:r>
            <a:r>
              <a:rPr lang="en-US" sz="1100" dirty="0" smtClean="0"/>
              <a:t>    </a:t>
            </a:r>
            <a:endParaRPr lang="en-US" sz="1100" dirty="0"/>
          </a:p>
        </p:txBody>
      </p:sp>
    </p:spTree>
    <p:extLst>
      <p:ext uri="{BB962C8B-B14F-4D97-AF65-F5344CB8AC3E}">
        <p14:creationId xmlns:p14="http://schemas.microsoft.com/office/powerpoint/2010/main" val="85165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497" y="486032"/>
            <a:ext cx="10495006" cy="523220"/>
          </a:xfrm>
          <a:prstGeom prst="rect">
            <a:avLst/>
          </a:prstGeom>
          <a:noFill/>
        </p:spPr>
        <p:txBody>
          <a:bodyPr wrap="square" rtlCol="0">
            <a:spAutoFit/>
          </a:bodyPr>
          <a:lstStyle/>
          <a:p>
            <a:pPr algn="ctr"/>
            <a:r>
              <a:rPr lang="en-US" sz="2800" b="1" dirty="0" smtClean="0"/>
              <a:t>CHURCH WITH MANY PROBLEMS</a:t>
            </a:r>
            <a:endParaRPr lang="en-US" sz="2800" b="1" dirty="0"/>
          </a:p>
        </p:txBody>
      </p:sp>
      <p:pic>
        <p:nvPicPr>
          <p:cNvPr id="5" name="Picture 4"/>
          <p:cNvPicPr>
            <a:picLocks noChangeAspect="1"/>
          </p:cNvPicPr>
          <p:nvPr/>
        </p:nvPicPr>
        <p:blipFill>
          <a:blip r:embed="rId2"/>
          <a:stretch>
            <a:fillRect/>
          </a:stretch>
        </p:blipFill>
        <p:spPr>
          <a:xfrm>
            <a:off x="424650" y="1309815"/>
            <a:ext cx="5012323" cy="5131001"/>
          </a:xfrm>
          <a:prstGeom prst="rect">
            <a:avLst/>
          </a:prstGeom>
        </p:spPr>
      </p:pic>
      <p:sp>
        <p:nvSpPr>
          <p:cNvPr id="6" name="TextBox 5"/>
          <p:cNvSpPr txBox="1"/>
          <p:nvPr/>
        </p:nvSpPr>
        <p:spPr>
          <a:xfrm>
            <a:off x="5577016" y="1408670"/>
            <a:ext cx="6400800" cy="5032147"/>
          </a:xfrm>
          <a:prstGeom prst="rect">
            <a:avLst/>
          </a:prstGeom>
          <a:noFill/>
        </p:spPr>
        <p:txBody>
          <a:bodyPr wrap="square" rtlCol="0">
            <a:spAutoFit/>
          </a:bodyPr>
          <a:lstStyle/>
          <a:p>
            <a:r>
              <a:rPr lang="en-US" sz="2400" b="1" dirty="0" smtClean="0"/>
              <a:t>                                  </a:t>
            </a:r>
            <a:r>
              <a:rPr lang="en-US" sz="2400" b="1" u="sng" dirty="0" smtClean="0"/>
              <a:t>CORINTHIAN</a:t>
            </a:r>
            <a:endParaRPr lang="en-US" sz="2400" dirty="0" smtClean="0"/>
          </a:p>
          <a:p>
            <a:endParaRPr lang="en-US" sz="900" dirty="0"/>
          </a:p>
          <a:p>
            <a:r>
              <a:rPr lang="en-US" sz="1600" dirty="0" smtClean="0"/>
              <a:t>   When Paul wrote his two letters to the Corinthians, he was writing to dear friends.  Paul himself started the church in Corinth, a large city in Greece.  He went there and found work with Aquila and Priscilla, the ten-maker.  For a year and a half, Paul lived in Corinth, teaching the people about Jesus Christ.  It was a difficult job, for most of them worshipped the Greek gods.  But the Lord was at work changing hearts, and the little group of believers grew larger and larger.</a:t>
            </a:r>
          </a:p>
          <a:p>
            <a:r>
              <a:rPr lang="en-US" sz="1600" dirty="0"/>
              <a:t> </a:t>
            </a:r>
            <a:r>
              <a:rPr lang="en-US" sz="1600" dirty="0" smtClean="0"/>
              <a:t>  After Paul left Corinth, the Christians there struggled to live in ways that would please God.  It seemed so hard!  At last, they wrote to Paul and asked many questions.  The Books of First and Second Corinthians were Paul’s answer.</a:t>
            </a:r>
          </a:p>
          <a:p>
            <a:r>
              <a:rPr lang="en-US" sz="1600" dirty="0"/>
              <a:t> </a:t>
            </a:r>
            <a:r>
              <a:rPr lang="en-US" sz="1600" dirty="0" smtClean="0"/>
              <a:t>  Paul said that being a Christian was like being a runner.  The believers in Corinth had seen many athletic events, so they understood what Paul meant.</a:t>
            </a:r>
          </a:p>
          <a:p>
            <a:r>
              <a:rPr lang="en-US" sz="1600" dirty="0"/>
              <a:t> </a:t>
            </a:r>
            <a:r>
              <a:rPr lang="en-US" sz="1600" dirty="0" smtClean="0"/>
              <a:t>  It took lots of practice to be a good runner, and it wasn’t always fun.  Only the athletes with courage and determination reached the prize at the end of the race.  The runner won a crown of leaves that soon wilted.  But Christians will win a crown that will last forever.  “So run to win!” Paul said.</a:t>
            </a:r>
            <a:endParaRPr lang="en-US" sz="1600" dirty="0"/>
          </a:p>
        </p:txBody>
      </p:sp>
    </p:spTree>
    <p:extLst>
      <p:ext uri="{BB962C8B-B14F-4D97-AF65-F5344CB8AC3E}">
        <p14:creationId xmlns:p14="http://schemas.microsoft.com/office/powerpoint/2010/main" val="2428084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874</Words>
  <Application>Microsoft Office PowerPoint</Application>
  <PresentationFormat>Widescreen</PresentationFormat>
  <Paragraphs>45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15</cp:revision>
  <dcterms:created xsi:type="dcterms:W3CDTF">2018-12-18T16:20:23Z</dcterms:created>
  <dcterms:modified xsi:type="dcterms:W3CDTF">2018-12-19T17:34:46Z</dcterms:modified>
</cp:coreProperties>
</file>