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63066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119552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146342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28172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91511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111869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124251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118925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89906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76854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FF8C0-4915-4BBE-95AC-DD1EDF6182F9}" type="datetimeFigureOut">
              <a:rPr lang="en-US" smtClean="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FBEE2-C956-4973-8B56-084BBF6A0B80}" type="slidenum">
              <a:rPr lang="en-US" smtClean="0"/>
              <a:t>‹#›</a:t>
            </a:fld>
            <a:endParaRPr lang="en-US" dirty="0"/>
          </a:p>
        </p:txBody>
      </p:sp>
    </p:spTree>
    <p:extLst>
      <p:ext uri="{BB962C8B-B14F-4D97-AF65-F5344CB8AC3E}">
        <p14:creationId xmlns:p14="http://schemas.microsoft.com/office/powerpoint/2010/main" val="100625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FF8C0-4915-4BBE-95AC-DD1EDF6182F9}" type="datetimeFigureOut">
              <a:rPr lang="en-US" smtClean="0"/>
              <a:t>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FBEE2-C956-4973-8B56-084BBF6A0B80}" type="slidenum">
              <a:rPr lang="en-US" smtClean="0"/>
              <a:t>‹#›</a:t>
            </a:fld>
            <a:endParaRPr lang="en-US" dirty="0"/>
          </a:p>
        </p:txBody>
      </p:sp>
    </p:spTree>
    <p:extLst>
      <p:ext uri="{BB962C8B-B14F-4D97-AF65-F5344CB8AC3E}">
        <p14:creationId xmlns:p14="http://schemas.microsoft.com/office/powerpoint/2010/main" val="2567638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iHf8klCCc4"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hh7Oo-e_X8"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36" y="189470"/>
            <a:ext cx="1029730" cy="261610"/>
          </a:xfrm>
          <a:prstGeom prst="rect">
            <a:avLst/>
          </a:prstGeom>
          <a:noFill/>
        </p:spPr>
        <p:txBody>
          <a:bodyPr wrap="square" rtlCol="0">
            <a:spAutoFit/>
          </a:bodyPr>
          <a:lstStyle/>
          <a:p>
            <a:r>
              <a:rPr lang="en-US" sz="1100" dirty="0" smtClean="0"/>
              <a:t>Cards 84-87</a:t>
            </a:r>
            <a:endParaRPr lang="en-US" sz="1100" dirty="0"/>
          </a:p>
        </p:txBody>
      </p:sp>
      <p:sp>
        <p:nvSpPr>
          <p:cNvPr id="5" name="TextBox 4"/>
          <p:cNvSpPr txBox="1"/>
          <p:nvPr/>
        </p:nvSpPr>
        <p:spPr>
          <a:xfrm>
            <a:off x="1647568" y="411892"/>
            <a:ext cx="9621794" cy="461665"/>
          </a:xfrm>
          <a:prstGeom prst="rect">
            <a:avLst/>
          </a:prstGeom>
          <a:noFill/>
        </p:spPr>
        <p:txBody>
          <a:bodyPr wrap="square" rtlCol="0">
            <a:spAutoFit/>
          </a:bodyPr>
          <a:lstStyle/>
          <a:p>
            <a:pPr algn="ctr"/>
            <a:r>
              <a:rPr lang="en-US" sz="2400" b="1" dirty="0" smtClean="0"/>
              <a:t>PAUL WROTE TO THE CORINTHIAN CHURCH ABOUT</a:t>
            </a:r>
            <a:endParaRPr lang="en-US" sz="2400" b="1" dirty="0"/>
          </a:p>
        </p:txBody>
      </p:sp>
      <p:pic>
        <p:nvPicPr>
          <p:cNvPr id="6" name="Picture 5"/>
          <p:cNvPicPr>
            <a:picLocks noChangeAspect="1"/>
          </p:cNvPicPr>
          <p:nvPr/>
        </p:nvPicPr>
        <p:blipFill>
          <a:blip r:embed="rId2"/>
          <a:stretch>
            <a:fillRect/>
          </a:stretch>
        </p:blipFill>
        <p:spPr>
          <a:xfrm>
            <a:off x="440639" y="1029728"/>
            <a:ext cx="4320831" cy="5066271"/>
          </a:xfrm>
          <a:prstGeom prst="rect">
            <a:avLst/>
          </a:prstGeom>
        </p:spPr>
      </p:pic>
      <p:sp>
        <p:nvSpPr>
          <p:cNvPr id="7" name="TextBox 6"/>
          <p:cNvSpPr txBox="1"/>
          <p:nvPr/>
        </p:nvSpPr>
        <p:spPr>
          <a:xfrm>
            <a:off x="329514" y="6310184"/>
            <a:ext cx="4473145" cy="261610"/>
          </a:xfrm>
          <a:prstGeom prst="rect">
            <a:avLst/>
          </a:prstGeom>
          <a:noFill/>
        </p:spPr>
        <p:txBody>
          <a:bodyPr wrap="square" rtlCol="0">
            <a:spAutoFit/>
          </a:bodyPr>
          <a:lstStyle/>
          <a:p>
            <a:r>
              <a:rPr lang="en-US" sz="1100" dirty="0" smtClean="0"/>
              <a:t>Video Link:    </a:t>
            </a:r>
            <a:r>
              <a:rPr lang="en-US" sz="1100" dirty="0" smtClean="0">
                <a:hlinkClick r:id="rId3"/>
              </a:rPr>
              <a:t>https://www.youtube.com/watch?v=yiHf8klCCc4</a:t>
            </a:r>
            <a:endParaRPr lang="en-US" sz="1100" dirty="0"/>
          </a:p>
        </p:txBody>
      </p:sp>
      <p:sp>
        <p:nvSpPr>
          <p:cNvPr id="8" name="TextBox 7"/>
          <p:cNvSpPr txBox="1"/>
          <p:nvPr/>
        </p:nvSpPr>
        <p:spPr>
          <a:xfrm>
            <a:off x="4926227" y="1153297"/>
            <a:ext cx="7133968" cy="5416868"/>
          </a:xfrm>
          <a:prstGeom prst="rect">
            <a:avLst/>
          </a:prstGeom>
          <a:noFill/>
        </p:spPr>
        <p:txBody>
          <a:bodyPr wrap="square" rtlCol="0">
            <a:spAutoFit/>
          </a:bodyPr>
          <a:lstStyle/>
          <a:p>
            <a:r>
              <a:rPr lang="en-US" dirty="0" smtClean="0"/>
              <a:t> </a:t>
            </a:r>
            <a:r>
              <a:rPr lang="en-US" u="sng" dirty="0" smtClean="0"/>
              <a:t>- Church Faction</a:t>
            </a:r>
          </a:p>
          <a:p>
            <a:r>
              <a:rPr lang="en-US" u="sng" dirty="0"/>
              <a:t> </a:t>
            </a:r>
            <a:r>
              <a:rPr lang="en-US" u="sng" dirty="0" smtClean="0"/>
              <a:t>- Improper </a:t>
            </a:r>
            <a:r>
              <a:rPr lang="en-US" u="sng" dirty="0"/>
              <a:t>C</a:t>
            </a:r>
            <a:r>
              <a:rPr lang="en-US" u="sng" dirty="0" smtClean="0"/>
              <a:t>onduct in Worship</a:t>
            </a:r>
          </a:p>
          <a:p>
            <a:r>
              <a:rPr lang="en-US" u="sng" dirty="0"/>
              <a:t> </a:t>
            </a:r>
            <a:r>
              <a:rPr lang="en-US" u="sng" dirty="0" smtClean="0"/>
              <a:t>- Resurrection and Other Things</a:t>
            </a:r>
          </a:p>
          <a:p>
            <a:r>
              <a:rPr lang="en-US" dirty="0"/>
              <a:t> </a:t>
            </a:r>
            <a:r>
              <a:rPr lang="en-US" sz="1600" b="1" dirty="0" smtClean="0"/>
              <a:t>Why was food offered to idols a problem for the Corinthians?</a:t>
            </a:r>
            <a:r>
              <a:rPr lang="en-US" dirty="0" smtClean="0"/>
              <a:t>    </a:t>
            </a:r>
          </a:p>
          <a:p>
            <a:r>
              <a:rPr lang="en-US" sz="1600" dirty="0"/>
              <a:t> </a:t>
            </a:r>
            <a:r>
              <a:rPr lang="en-US" sz="1600" dirty="0" smtClean="0"/>
              <a:t>  Almost everyone living in Corinth worshipped pagan gods.  Farmers and shepherds brought their animals to the pagan temples to be blessed.  That meant all the meat for sale in the markets had been offered to false idols.  This worried the Corinthian Christians.  If they ate this meat, were they worshipping the idols?  Paul said no.  He reminded them that there is only one God, that the blessings of the pagan priests meant nothing.  But Paul also said if eating the meat upset other Christians, they should not eat it.  He wrote, “If the food I eat makes my brother sin, I will stop eating meat.”</a:t>
            </a:r>
          </a:p>
          <a:p>
            <a:r>
              <a:rPr lang="en-US" sz="1600" b="1" dirty="0" smtClean="0"/>
              <a:t>Why did Paul say we are the body of Christ?</a:t>
            </a:r>
          </a:p>
          <a:p>
            <a:r>
              <a:rPr lang="en-US" sz="1600" b="1" dirty="0"/>
              <a:t> </a:t>
            </a:r>
            <a:r>
              <a:rPr lang="en-US" sz="1600" b="1" dirty="0" smtClean="0"/>
              <a:t>  </a:t>
            </a:r>
            <a:r>
              <a:rPr lang="en-US" sz="1600" dirty="0" smtClean="0"/>
              <a:t>Some of the Corinthian Christians boasted about their spiritual gifts.  They thought the gifts God had given them were better than the gifts He gave other people.  Paul told them that all spiritual gifts are important to God.</a:t>
            </a:r>
          </a:p>
          <a:p>
            <a:r>
              <a:rPr lang="en-US" sz="1600" b="1" dirty="0"/>
              <a:t> </a:t>
            </a:r>
            <a:r>
              <a:rPr lang="en-US" sz="1600" b="1" dirty="0" smtClean="0"/>
              <a:t>  </a:t>
            </a:r>
            <a:r>
              <a:rPr lang="en-US" sz="1600" dirty="0" smtClean="0"/>
              <a:t>The church is just like the human body, Paul wrote.  The eye can’t say to the hand, “I have don’t need you!”  A foot cannot say, “I’m not as good as the hand.  I’m not part of this body.”  God put all the parts together to make one working body.  That’s how it is with the church, one body – the body of Christ.</a:t>
            </a:r>
          </a:p>
          <a:p>
            <a:endParaRPr lang="en-US" dirty="0"/>
          </a:p>
        </p:txBody>
      </p:sp>
    </p:spTree>
    <p:extLst>
      <p:ext uri="{BB962C8B-B14F-4D97-AF65-F5344CB8AC3E}">
        <p14:creationId xmlns:p14="http://schemas.microsoft.com/office/powerpoint/2010/main" val="416668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1038" y="230660"/>
            <a:ext cx="4885037" cy="461665"/>
          </a:xfrm>
          <a:prstGeom prst="rect">
            <a:avLst/>
          </a:prstGeom>
          <a:noFill/>
        </p:spPr>
        <p:txBody>
          <a:bodyPr wrap="square" rtlCol="0">
            <a:spAutoFit/>
          </a:bodyPr>
          <a:lstStyle/>
          <a:p>
            <a:pPr algn="ctr"/>
            <a:r>
              <a:rPr lang="en-US" sz="2400" b="1" dirty="0" smtClean="0"/>
              <a:t>CHRIST GAVE CHRISTIANS THE </a:t>
            </a:r>
            <a:endParaRPr lang="en-US" sz="2400" b="1" dirty="0"/>
          </a:p>
        </p:txBody>
      </p:sp>
      <p:pic>
        <p:nvPicPr>
          <p:cNvPr id="5" name="Picture 4"/>
          <p:cNvPicPr>
            <a:picLocks noChangeAspect="1"/>
          </p:cNvPicPr>
          <p:nvPr/>
        </p:nvPicPr>
        <p:blipFill>
          <a:blip r:embed="rId2"/>
          <a:stretch>
            <a:fillRect/>
          </a:stretch>
        </p:blipFill>
        <p:spPr>
          <a:xfrm>
            <a:off x="6310184" y="1383955"/>
            <a:ext cx="5663582" cy="5140413"/>
          </a:xfrm>
          <a:prstGeom prst="rect">
            <a:avLst/>
          </a:prstGeom>
        </p:spPr>
      </p:pic>
      <p:sp>
        <p:nvSpPr>
          <p:cNvPr id="6" name="TextBox 5"/>
          <p:cNvSpPr txBox="1"/>
          <p:nvPr/>
        </p:nvSpPr>
        <p:spPr>
          <a:xfrm>
            <a:off x="321277" y="840259"/>
            <a:ext cx="5782962" cy="5355312"/>
          </a:xfrm>
          <a:prstGeom prst="rect">
            <a:avLst/>
          </a:prstGeom>
          <a:noFill/>
        </p:spPr>
        <p:txBody>
          <a:bodyPr wrap="square" rtlCol="0">
            <a:spAutoFit/>
          </a:bodyPr>
          <a:lstStyle/>
          <a:p>
            <a:r>
              <a:rPr lang="en-US" b="1" u="sng" dirty="0" smtClean="0"/>
              <a:t>MINISTRY OF RECONCILIATION</a:t>
            </a:r>
            <a:endParaRPr lang="en-US" u="sng" dirty="0" smtClean="0"/>
          </a:p>
          <a:p>
            <a:endParaRPr lang="en-US" b="1" dirty="0"/>
          </a:p>
          <a:p>
            <a:r>
              <a:rPr lang="en-US" b="1" dirty="0" smtClean="0"/>
              <a:t>What are Paul’s famous words about love?</a:t>
            </a:r>
          </a:p>
          <a:p>
            <a:r>
              <a:rPr lang="en-US" sz="1600" dirty="0"/>
              <a:t> </a:t>
            </a:r>
            <a:r>
              <a:rPr lang="en-US" sz="1600" dirty="0" smtClean="0"/>
              <a:t>  The book of 1</a:t>
            </a:r>
            <a:r>
              <a:rPr lang="en-US" sz="1600" baseline="30000" dirty="0" smtClean="0"/>
              <a:t>st</a:t>
            </a:r>
            <a:r>
              <a:rPr lang="en-US" sz="1600" dirty="0" smtClean="0"/>
              <a:t> Corinthians contains one of the best-known passages in the New Testament.  It is Paul’s beautiful poem about love.  Paul was sad to hear that the Corinthians were boasting about their spiritual gifts.  They could have great abilities, Paul wrote, but without love, they had nothing.  They could have enough faith to move mountains, and give all they owned to the poor.  They could even offer their bodies as burnt sacrifices, but it would mean nothing unless they loved each other.</a:t>
            </a:r>
          </a:p>
          <a:p>
            <a:r>
              <a:rPr lang="en-US" sz="1600" dirty="0" smtClean="0"/>
              <a:t> Love is patient, love is kind.</a:t>
            </a:r>
          </a:p>
          <a:p>
            <a:r>
              <a:rPr lang="en-US" sz="1600" dirty="0" smtClean="0"/>
              <a:t>Love is not jealous, it does not brag, and it is not proud.  </a:t>
            </a:r>
          </a:p>
          <a:p>
            <a:r>
              <a:rPr lang="en-US" sz="1600" dirty="0" smtClean="0"/>
              <a:t>Love is not rude, is not selfish, and does not become angry easily.</a:t>
            </a:r>
          </a:p>
          <a:p>
            <a:r>
              <a:rPr lang="en-US" sz="1600" dirty="0" smtClean="0"/>
              <a:t>Love does not remember wrongs done against it.</a:t>
            </a:r>
          </a:p>
          <a:p>
            <a:r>
              <a:rPr lang="en-US" sz="1600" dirty="0" smtClean="0"/>
              <a:t>Love is not happy with evil, but is happy with truth.</a:t>
            </a:r>
          </a:p>
          <a:p>
            <a:r>
              <a:rPr lang="en-US" sz="1600" dirty="0" smtClean="0"/>
              <a:t>Love bears all things, believes all things, hopes all things, endures</a:t>
            </a:r>
          </a:p>
          <a:p>
            <a:r>
              <a:rPr lang="en-US" sz="1600" dirty="0"/>
              <a:t> </a:t>
            </a:r>
            <a:r>
              <a:rPr lang="en-US" sz="1600" dirty="0" smtClean="0"/>
              <a:t>          all things</a:t>
            </a:r>
            <a:endParaRPr lang="en-US" sz="1600" dirty="0"/>
          </a:p>
          <a:p>
            <a:r>
              <a:rPr lang="en-US" sz="1600" dirty="0" smtClean="0"/>
              <a:t>Love never fails.</a:t>
            </a:r>
          </a:p>
          <a:p>
            <a:r>
              <a:rPr lang="en-US" sz="1600" dirty="0" smtClean="0"/>
              <a:t>Three things will last forever: faith, hope, and love.</a:t>
            </a:r>
          </a:p>
          <a:p>
            <a:r>
              <a:rPr lang="en-US" sz="1600" dirty="0" smtClean="0"/>
              <a:t>But the greatest of these is love.</a:t>
            </a:r>
            <a:endParaRPr lang="en-US" sz="1600" dirty="0"/>
          </a:p>
        </p:txBody>
      </p:sp>
      <p:sp>
        <p:nvSpPr>
          <p:cNvPr id="7" name="TextBox 6"/>
          <p:cNvSpPr txBox="1"/>
          <p:nvPr/>
        </p:nvSpPr>
        <p:spPr>
          <a:xfrm>
            <a:off x="383061" y="6376457"/>
            <a:ext cx="5659394" cy="261610"/>
          </a:xfrm>
          <a:prstGeom prst="rect">
            <a:avLst/>
          </a:prstGeom>
          <a:noFill/>
        </p:spPr>
        <p:txBody>
          <a:bodyPr wrap="square" rtlCol="0">
            <a:spAutoFit/>
          </a:bodyPr>
          <a:lstStyle/>
          <a:p>
            <a:r>
              <a:rPr lang="en-US" sz="1100" dirty="0" smtClean="0"/>
              <a:t>Video Link:    </a:t>
            </a:r>
            <a:r>
              <a:rPr lang="en-US" sz="1100" dirty="0" smtClean="0">
                <a:hlinkClick r:id="rId3"/>
              </a:rPr>
              <a:t>https://www.youtube.com/watch?v=dhh7Oo-e_X8</a:t>
            </a:r>
            <a:endParaRPr lang="en-US" sz="1100" dirty="0"/>
          </a:p>
        </p:txBody>
      </p:sp>
    </p:spTree>
    <p:extLst>
      <p:ext uri="{BB962C8B-B14F-4D97-AF65-F5344CB8AC3E}">
        <p14:creationId xmlns:p14="http://schemas.microsoft.com/office/powerpoint/2010/main" val="308266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7081" y="420130"/>
            <a:ext cx="8814487" cy="523220"/>
          </a:xfrm>
          <a:prstGeom prst="rect">
            <a:avLst/>
          </a:prstGeom>
          <a:noFill/>
        </p:spPr>
        <p:txBody>
          <a:bodyPr wrap="square" rtlCol="0">
            <a:spAutoFit/>
          </a:bodyPr>
          <a:lstStyle/>
          <a:p>
            <a:pPr algn="ctr"/>
            <a:r>
              <a:rPr lang="en-US" sz="2800" b="1" dirty="0" smtClean="0"/>
              <a:t>CHURCHES THAT GAVE BEYOND THEIR POWER</a:t>
            </a:r>
            <a:endParaRPr lang="en-US" sz="2800" b="1" dirty="0"/>
          </a:p>
        </p:txBody>
      </p:sp>
      <p:pic>
        <p:nvPicPr>
          <p:cNvPr id="5" name="Picture 4"/>
          <p:cNvPicPr>
            <a:picLocks noChangeAspect="1"/>
          </p:cNvPicPr>
          <p:nvPr/>
        </p:nvPicPr>
        <p:blipFill>
          <a:blip r:embed="rId2"/>
          <a:stretch>
            <a:fillRect/>
          </a:stretch>
        </p:blipFill>
        <p:spPr>
          <a:xfrm>
            <a:off x="354227" y="1367480"/>
            <a:ext cx="4868561" cy="4950941"/>
          </a:xfrm>
          <a:prstGeom prst="rect">
            <a:avLst/>
          </a:prstGeom>
        </p:spPr>
      </p:pic>
      <p:sp>
        <p:nvSpPr>
          <p:cNvPr id="6" name="TextBox 5"/>
          <p:cNvSpPr txBox="1"/>
          <p:nvPr/>
        </p:nvSpPr>
        <p:spPr>
          <a:xfrm>
            <a:off x="5601730" y="1367481"/>
            <a:ext cx="6252519" cy="4308872"/>
          </a:xfrm>
          <a:prstGeom prst="rect">
            <a:avLst/>
          </a:prstGeom>
          <a:noFill/>
        </p:spPr>
        <p:txBody>
          <a:bodyPr wrap="square" rtlCol="0">
            <a:spAutoFit/>
          </a:bodyPr>
          <a:lstStyle/>
          <a:p>
            <a:r>
              <a:rPr lang="en-US" sz="2000" b="1" u="sng" dirty="0" smtClean="0"/>
              <a:t>MACEDONIA</a:t>
            </a:r>
            <a:endParaRPr lang="en-US" sz="2000" dirty="0" smtClean="0"/>
          </a:p>
          <a:p>
            <a:r>
              <a:rPr lang="en-US" sz="2000" dirty="0" smtClean="0"/>
              <a:t>   </a:t>
            </a:r>
            <a:endParaRPr lang="en-US" sz="2000" dirty="0"/>
          </a:p>
          <a:p>
            <a:r>
              <a:rPr lang="en-US" b="1" dirty="0" smtClean="0"/>
              <a:t>Which is Paul’s letter of Joy?</a:t>
            </a:r>
          </a:p>
          <a:p>
            <a:r>
              <a:rPr lang="en-US" dirty="0"/>
              <a:t> </a:t>
            </a:r>
            <a:r>
              <a:rPr lang="en-US" dirty="0" smtClean="0"/>
              <a:t>  Paul talks about joy sixteen times in his short letter to the Philippians. “Rejoice in the Lord always. Again I say, rejoice!”</a:t>
            </a:r>
          </a:p>
          <a:p>
            <a:endParaRPr lang="en-US" dirty="0"/>
          </a:p>
          <a:p>
            <a:r>
              <a:rPr lang="en-US" dirty="0" smtClean="0"/>
              <a:t>   Philippi was a large city in Macedonia.  Most of the Christians there were poor, but they sent Paul a gift of money and clothing.  The book of Philippians is Paul’s thank-you letter, and it overflows with happiness.</a:t>
            </a:r>
          </a:p>
          <a:p>
            <a:r>
              <a:rPr lang="en-US" dirty="0" smtClean="0"/>
              <a:t>    Paul told his friends that the secret to happiness was knowing Jesus.  He said, “I have learned to be happy when I have plenty to eat and when I am hungry.  I have learned to be happy when I have all that I need and when I don’t have what I need.  I can do all things through Christ who strengthens me.”</a:t>
            </a:r>
            <a:endParaRPr lang="en-US" dirty="0"/>
          </a:p>
        </p:txBody>
      </p:sp>
    </p:spTree>
    <p:extLst>
      <p:ext uri="{BB962C8B-B14F-4D97-AF65-F5344CB8AC3E}">
        <p14:creationId xmlns:p14="http://schemas.microsoft.com/office/powerpoint/2010/main" val="33639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8584" y="313038"/>
            <a:ext cx="9811265" cy="523220"/>
          </a:xfrm>
          <a:prstGeom prst="rect">
            <a:avLst/>
          </a:prstGeom>
          <a:noFill/>
        </p:spPr>
        <p:txBody>
          <a:bodyPr wrap="square" rtlCol="0">
            <a:spAutoFit/>
          </a:bodyPr>
          <a:lstStyle/>
          <a:p>
            <a:pPr algn="ctr"/>
            <a:r>
              <a:rPr lang="en-US" sz="2800" b="1" dirty="0" smtClean="0"/>
              <a:t>CHURCHES THAT GAVE BEYOND THEIR POWER</a:t>
            </a:r>
            <a:endParaRPr lang="en-US" sz="2800" b="1" dirty="0"/>
          </a:p>
        </p:txBody>
      </p:sp>
      <p:sp>
        <p:nvSpPr>
          <p:cNvPr id="5" name="TextBox 4"/>
          <p:cNvSpPr txBox="1"/>
          <p:nvPr/>
        </p:nvSpPr>
        <p:spPr>
          <a:xfrm>
            <a:off x="667265" y="1301578"/>
            <a:ext cx="11022227" cy="3416320"/>
          </a:xfrm>
          <a:prstGeom prst="rect">
            <a:avLst/>
          </a:prstGeom>
          <a:noFill/>
        </p:spPr>
        <p:txBody>
          <a:bodyPr wrap="square" rtlCol="0">
            <a:spAutoFit/>
          </a:bodyPr>
          <a:lstStyle/>
          <a:p>
            <a:r>
              <a:rPr lang="en-US" dirty="0" smtClean="0"/>
              <a:t>                                                       A.  Macedonia</a:t>
            </a:r>
          </a:p>
          <a:p>
            <a:r>
              <a:rPr lang="en-US" dirty="0"/>
              <a:t> </a:t>
            </a:r>
            <a:r>
              <a:rPr lang="en-US" dirty="0" smtClean="0"/>
              <a:t>                                                      B.  Jerusalem</a:t>
            </a:r>
          </a:p>
          <a:p>
            <a:r>
              <a:rPr lang="en-US" dirty="0"/>
              <a:t> </a:t>
            </a:r>
            <a:r>
              <a:rPr lang="en-US" dirty="0" smtClean="0"/>
              <a:t>                                                      C.  </a:t>
            </a:r>
            <a:r>
              <a:rPr lang="en-US" dirty="0" smtClean="0"/>
              <a:t>Babylon</a:t>
            </a:r>
          </a:p>
          <a:p>
            <a:endParaRPr lang="en-US" dirty="0"/>
          </a:p>
          <a:p>
            <a:endParaRPr lang="en-US" dirty="0" smtClean="0"/>
          </a:p>
          <a:p>
            <a:pPr marL="342900" indent="-342900">
              <a:buAutoNum type="arabicPeriod"/>
            </a:pPr>
            <a:endParaRPr lang="en-US" dirty="0" smtClean="0"/>
          </a:p>
          <a:p>
            <a:pPr marL="342900" indent="-342900">
              <a:buAutoNum type="arabicPeriod"/>
            </a:pPr>
            <a:r>
              <a:rPr lang="en-US" dirty="0" smtClean="0"/>
              <a:t>Philipp was a large city in Macedonia?  True or False</a:t>
            </a:r>
          </a:p>
          <a:p>
            <a:pPr marL="342900" indent="-342900">
              <a:buAutoNum type="arabicPeriod"/>
            </a:pPr>
            <a:r>
              <a:rPr lang="en-US" dirty="0" smtClean="0"/>
              <a:t>Most of the Christians there were poor?    True of False</a:t>
            </a:r>
          </a:p>
          <a:p>
            <a:r>
              <a:rPr lang="en-US" dirty="0" smtClean="0"/>
              <a:t>3.   Even though they were poor did they send Paul gifts of money and clothing?</a:t>
            </a:r>
          </a:p>
          <a:p>
            <a:r>
              <a:rPr lang="en-US" dirty="0" smtClean="0"/>
              <a:t>4.   Paul told his friends that the secret to happiness was knowing Jesus?   True or False</a:t>
            </a:r>
          </a:p>
          <a:p>
            <a:r>
              <a:rPr lang="en-US" dirty="0" smtClean="0"/>
              <a:t>5.   Paul had learned to be happy when he had plenty to eat and when he was hungry?   True or False</a:t>
            </a:r>
          </a:p>
          <a:p>
            <a:r>
              <a:rPr lang="en-US" dirty="0" smtClean="0"/>
              <a:t>6.   Should we be happy with what we have and always trust Jesus?</a:t>
            </a:r>
            <a:endParaRPr lang="en-US" dirty="0"/>
          </a:p>
        </p:txBody>
      </p:sp>
    </p:spTree>
    <p:extLst>
      <p:ext uri="{BB962C8B-B14F-4D97-AF65-F5344CB8AC3E}">
        <p14:creationId xmlns:p14="http://schemas.microsoft.com/office/powerpoint/2010/main" val="245304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637" y="255374"/>
            <a:ext cx="10585622" cy="584775"/>
          </a:xfrm>
          <a:prstGeom prst="rect">
            <a:avLst/>
          </a:prstGeom>
          <a:noFill/>
        </p:spPr>
        <p:txBody>
          <a:bodyPr wrap="square" rtlCol="0">
            <a:spAutoFit/>
          </a:bodyPr>
          <a:lstStyle/>
          <a:p>
            <a:pPr algn="ctr"/>
            <a:r>
              <a:rPr lang="en-US" sz="3200" b="1" dirty="0" smtClean="0"/>
              <a:t>EACH CHRISTIAN IS TO GIVE</a:t>
            </a:r>
            <a:endParaRPr lang="en-US" sz="3200" b="1" dirty="0"/>
          </a:p>
        </p:txBody>
      </p:sp>
      <p:pic>
        <p:nvPicPr>
          <p:cNvPr id="5" name="Picture 4"/>
          <p:cNvPicPr>
            <a:picLocks noChangeAspect="1"/>
          </p:cNvPicPr>
          <p:nvPr/>
        </p:nvPicPr>
        <p:blipFill>
          <a:blip r:embed="rId2"/>
          <a:stretch>
            <a:fillRect/>
          </a:stretch>
        </p:blipFill>
        <p:spPr>
          <a:xfrm>
            <a:off x="8435546" y="1153297"/>
            <a:ext cx="3328838" cy="4839730"/>
          </a:xfrm>
          <a:prstGeom prst="rect">
            <a:avLst/>
          </a:prstGeom>
        </p:spPr>
      </p:pic>
      <p:sp>
        <p:nvSpPr>
          <p:cNvPr id="6" name="TextBox 5"/>
          <p:cNvSpPr txBox="1"/>
          <p:nvPr/>
        </p:nvSpPr>
        <p:spPr>
          <a:xfrm>
            <a:off x="403654" y="1062681"/>
            <a:ext cx="7809470" cy="5478423"/>
          </a:xfrm>
          <a:prstGeom prst="rect">
            <a:avLst/>
          </a:prstGeom>
          <a:noFill/>
        </p:spPr>
        <p:txBody>
          <a:bodyPr wrap="square" rtlCol="0">
            <a:spAutoFit/>
          </a:bodyPr>
          <a:lstStyle/>
          <a:p>
            <a:r>
              <a:rPr lang="en-US" dirty="0" smtClean="0"/>
              <a:t> </a:t>
            </a:r>
            <a:r>
              <a:rPr lang="en-US" b="1" dirty="0" smtClean="0"/>
              <a:t>- AS HE PURPOSED IN HIS HEART  </a:t>
            </a:r>
            <a:r>
              <a:rPr lang="en-US" dirty="0" smtClean="0"/>
              <a:t>( I will put some aside first thing to give)</a:t>
            </a:r>
            <a:endParaRPr lang="en-US" b="1" dirty="0" smtClean="0"/>
          </a:p>
          <a:p>
            <a:r>
              <a:rPr lang="en-US" b="1" dirty="0" smtClean="0"/>
              <a:t> - NOT GRUDGINGLY   </a:t>
            </a:r>
            <a:r>
              <a:rPr lang="en-US" dirty="0" smtClean="0"/>
              <a:t>(Had rather kept it for ourselves)</a:t>
            </a:r>
            <a:endParaRPr lang="en-US" b="1" dirty="0" smtClean="0"/>
          </a:p>
          <a:p>
            <a:r>
              <a:rPr lang="en-US" b="1" dirty="0" smtClean="0"/>
              <a:t> - NOT OF NECESSITY   </a:t>
            </a:r>
            <a:r>
              <a:rPr lang="en-US" dirty="0" smtClean="0"/>
              <a:t>(God said I had to do it, so I have to)</a:t>
            </a:r>
          </a:p>
          <a:p>
            <a:r>
              <a:rPr lang="en-US" b="1" dirty="0"/>
              <a:t> </a:t>
            </a:r>
            <a:r>
              <a:rPr lang="en-US" b="1" dirty="0" smtClean="0"/>
              <a:t>- CHEERFULLY               </a:t>
            </a:r>
            <a:r>
              <a:rPr lang="en-US" dirty="0" smtClean="0"/>
              <a:t>( I am so happy to help others)</a:t>
            </a:r>
            <a:endParaRPr lang="en-US" b="1" dirty="0" smtClean="0"/>
          </a:p>
          <a:p>
            <a:r>
              <a:rPr lang="en-US" b="1" dirty="0"/>
              <a:t> </a:t>
            </a:r>
            <a:r>
              <a:rPr lang="en-US" b="1" dirty="0" smtClean="0"/>
              <a:t>- AS HE PROSPERED    </a:t>
            </a:r>
            <a:r>
              <a:rPr lang="en-US" dirty="0" smtClean="0"/>
              <a:t>(I will give of what I have as much as I can)</a:t>
            </a:r>
            <a:endParaRPr lang="en-US" b="1" dirty="0" smtClean="0"/>
          </a:p>
          <a:p>
            <a:endParaRPr lang="en-US" b="1" dirty="0"/>
          </a:p>
          <a:p>
            <a:r>
              <a:rPr lang="en-US" sz="1600" dirty="0" smtClean="0"/>
              <a:t>   Church-friends were listening to one of Jesus’ helpers.  “In a far-away city,” said the helper, “there are people who love Jesus just as you do.  Right now, these people are very poor.  They do not have enough money for food to eat or clothes to wear.  They need your help.”</a:t>
            </a:r>
          </a:p>
          <a:p>
            <a:r>
              <a:rPr lang="en-US" sz="1600" b="1" dirty="0"/>
              <a:t> </a:t>
            </a:r>
            <a:r>
              <a:rPr lang="en-US" sz="1600" b="1" dirty="0" smtClean="0"/>
              <a:t>  </a:t>
            </a:r>
            <a:r>
              <a:rPr lang="en-US" sz="1600" dirty="0" smtClean="0"/>
              <a:t>“We want to help them!” the people said.  “We don’t have very much money, but we will give all the money we can.”</a:t>
            </a:r>
          </a:p>
          <a:p>
            <a:r>
              <a:rPr lang="en-US" sz="1600" b="1" dirty="0"/>
              <a:t> </a:t>
            </a:r>
            <a:r>
              <a:rPr lang="en-US" sz="1600" b="1" dirty="0" smtClean="0"/>
              <a:t>  </a:t>
            </a:r>
            <a:r>
              <a:rPr lang="en-US" sz="1600" dirty="0" smtClean="0"/>
              <a:t>So the people brought their offerings.  Perhaps they laid the money on a table.  Clink, clink</a:t>
            </a:r>
            <a:r>
              <a:rPr lang="en-US" sz="1600" smtClean="0"/>
              <a:t>, clink.  </a:t>
            </a:r>
            <a:r>
              <a:rPr lang="en-US" sz="1600" dirty="0" smtClean="0"/>
              <a:t>Some coins were big.  CLINK.  Some coins were small.  Clink.  Some people brought lots of money.  Some brought only a little.  But each person brought all that he could give. </a:t>
            </a:r>
          </a:p>
          <a:p>
            <a:r>
              <a:rPr lang="en-US" sz="1600" b="1" dirty="0"/>
              <a:t> </a:t>
            </a:r>
            <a:r>
              <a:rPr lang="en-US" sz="1600" b="1" dirty="0" smtClean="0"/>
              <a:t>  </a:t>
            </a:r>
            <a:r>
              <a:rPr lang="en-US" sz="1600" dirty="0" smtClean="0"/>
              <a:t>These church-friends were glad to help.  They knew that God wants us to “love one another.”  They were happy to give all the money they could.</a:t>
            </a:r>
          </a:p>
          <a:p>
            <a:r>
              <a:rPr lang="en-US" sz="1600" dirty="0"/>
              <a:t> </a:t>
            </a:r>
            <a:r>
              <a:rPr lang="en-US" sz="1600" dirty="0" smtClean="0"/>
              <a:t>  A helper named Paul took the money to the people who needed it.  How happy those people were!  They were thankful for the church-friends who had helped them.</a:t>
            </a:r>
          </a:p>
          <a:p>
            <a:endParaRPr lang="en-US" sz="1600" dirty="0"/>
          </a:p>
          <a:p>
            <a:r>
              <a:rPr lang="en-US" sz="1600" b="1" dirty="0" smtClean="0"/>
              <a:t>AIM:  </a:t>
            </a:r>
            <a:r>
              <a:rPr lang="en-US" sz="1600" dirty="0" smtClean="0"/>
              <a:t>To help the children know that God wants us to help others by giving.</a:t>
            </a:r>
          </a:p>
          <a:p>
            <a:r>
              <a:rPr lang="en-US" sz="1600" dirty="0" smtClean="0"/>
              <a:t>Ask the children to tell you some ways they have helped others.</a:t>
            </a:r>
            <a:r>
              <a:rPr lang="en-US" dirty="0" smtClean="0"/>
              <a:t> </a:t>
            </a:r>
            <a:endParaRPr lang="en-US" dirty="0"/>
          </a:p>
        </p:txBody>
      </p:sp>
    </p:spTree>
    <p:extLst>
      <p:ext uri="{BB962C8B-B14F-4D97-AF65-F5344CB8AC3E}">
        <p14:creationId xmlns:p14="http://schemas.microsoft.com/office/powerpoint/2010/main" val="3810498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1116</Words>
  <Application>Microsoft Office PowerPoint</Application>
  <PresentationFormat>Widescreen</PresentationFormat>
  <Paragraphs>63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13</cp:revision>
  <dcterms:created xsi:type="dcterms:W3CDTF">2018-12-19T16:38:40Z</dcterms:created>
  <dcterms:modified xsi:type="dcterms:W3CDTF">2019-01-07T17:38:21Z</dcterms:modified>
</cp:coreProperties>
</file>