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B4C95B-F1B4-444D-807D-DF5B8CC6948B}"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D8AC4-6940-4710-82A8-2E84CA0A1279}" type="slidenum">
              <a:rPr lang="en-US" smtClean="0"/>
              <a:t>‹#›</a:t>
            </a:fld>
            <a:endParaRPr lang="en-US"/>
          </a:p>
        </p:txBody>
      </p:sp>
    </p:spTree>
    <p:extLst>
      <p:ext uri="{BB962C8B-B14F-4D97-AF65-F5344CB8AC3E}">
        <p14:creationId xmlns:p14="http://schemas.microsoft.com/office/powerpoint/2010/main" val="3287212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B4C95B-F1B4-444D-807D-DF5B8CC6948B}"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D8AC4-6940-4710-82A8-2E84CA0A1279}" type="slidenum">
              <a:rPr lang="en-US" smtClean="0"/>
              <a:t>‹#›</a:t>
            </a:fld>
            <a:endParaRPr lang="en-US"/>
          </a:p>
        </p:txBody>
      </p:sp>
    </p:spTree>
    <p:extLst>
      <p:ext uri="{BB962C8B-B14F-4D97-AF65-F5344CB8AC3E}">
        <p14:creationId xmlns:p14="http://schemas.microsoft.com/office/powerpoint/2010/main" val="3206872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B4C95B-F1B4-444D-807D-DF5B8CC6948B}"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D8AC4-6940-4710-82A8-2E84CA0A1279}" type="slidenum">
              <a:rPr lang="en-US" smtClean="0"/>
              <a:t>‹#›</a:t>
            </a:fld>
            <a:endParaRPr lang="en-US"/>
          </a:p>
        </p:txBody>
      </p:sp>
    </p:spTree>
    <p:extLst>
      <p:ext uri="{BB962C8B-B14F-4D97-AF65-F5344CB8AC3E}">
        <p14:creationId xmlns:p14="http://schemas.microsoft.com/office/powerpoint/2010/main" val="2577608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B4C95B-F1B4-444D-807D-DF5B8CC6948B}"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D8AC4-6940-4710-82A8-2E84CA0A1279}" type="slidenum">
              <a:rPr lang="en-US" smtClean="0"/>
              <a:t>‹#›</a:t>
            </a:fld>
            <a:endParaRPr lang="en-US"/>
          </a:p>
        </p:txBody>
      </p:sp>
    </p:spTree>
    <p:extLst>
      <p:ext uri="{BB962C8B-B14F-4D97-AF65-F5344CB8AC3E}">
        <p14:creationId xmlns:p14="http://schemas.microsoft.com/office/powerpoint/2010/main" val="3616583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B4C95B-F1B4-444D-807D-DF5B8CC6948B}"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D8AC4-6940-4710-82A8-2E84CA0A1279}" type="slidenum">
              <a:rPr lang="en-US" smtClean="0"/>
              <a:t>‹#›</a:t>
            </a:fld>
            <a:endParaRPr lang="en-US"/>
          </a:p>
        </p:txBody>
      </p:sp>
    </p:spTree>
    <p:extLst>
      <p:ext uri="{BB962C8B-B14F-4D97-AF65-F5344CB8AC3E}">
        <p14:creationId xmlns:p14="http://schemas.microsoft.com/office/powerpoint/2010/main" val="166251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B4C95B-F1B4-444D-807D-DF5B8CC6948B}"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5D8AC4-6940-4710-82A8-2E84CA0A1279}" type="slidenum">
              <a:rPr lang="en-US" smtClean="0"/>
              <a:t>‹#›</a:t>
            </a:fld>
            <a:endParaRPr lang="en-US"/>
          </a:p>
        </p:txBody>
      </p:sp>
    </p:spTree>
    <p:extLst>
      <p:ext uri="{BB962C8B-B14F-4D97-AF65-F5344CB8AC3E}">
        <p14:creationId xmlns:p14="http://schemas.microsoft.com/office/powerpoint/2010/main" val="1655499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B4C95B-F1B4-444D-807D-DF5B8CC6948B}" type="datetimeFigureOut">
              <a:rPr lang="en-US" smtClean="0"/>
              <a:t>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5D8AC4-6940-4710-82A8-2E84CA0A1279}" type="slidenum">
              <a:rPr lang="en-US" smtClean="0"/>
              <a:t>‹#›</a:t>
            </a:fld>
            <a:endParaRPr lang="en-US"/>
          </a:p>
        </p:txBody>
      </p:sp>
    </p:spTree>
    <p:extLst>
      <p:ext uri="{BB962C8B-B14F-4D97-AF65-F5344CB8AC3E}">
        <p14:creationId xmlns:p14="http://schemas.microsoft.com/office/powerpoint/2010/main" val="1980560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B4C95B-F1B4-444D-807D-DF5B8CC6948B}" type="datetimeFigureOut">
              <a:rPr lang="en-US" smtClean="0"/>
              <a:t>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5D8AC4-6940-4710-82A8-2E84CA0A1279}" type="slidenum">
              <a:rPr lang="en-US" smtClean="0"/>
              <a:t>‹#›</a:t>
            </a:fld>
            <a:endParaRPr lang="en-US"/>
          </a:p>
        </p:txBody>
      </p:sp>
    </p:spTree>
    <p:extLst>
      <p:ext uri="{BB962C8B-B14F-4D97-AF65-F5344CB8AC3E}">
        <p14:creationId xmlns:p14="http://schemas.microsoft.com/office/powerpoint/2010/main" val="4155338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B4C95B-F1B4-444D-807D-DF5B8CC6948B}" type="datetimeFigureOut">
              <a:rPr lang="en-US" smtClean="0"/>
              <a:t>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5D8AC4-6940-4710-82A8-2E84CA0A1279}" type="slidenum">
              <a:rPr lang="en-US" smtClean="0"/>
              <a:t>‹#›</a:t>
            </a:fld>
            <a:endParaRPr lang="en-US"/>
          </a:p>
        </p:txBody>
      </p:sp>
    </p:spTree>
    <p:extLst>
      <p:ext uri="{BB962C8B-B14F-4D97-AF65-F5344CB8AC3E}">
        <p14:creationId xmlns:p14="http://schemas.microsoft.com/office/powerpoint/2010/main" val="1112035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B4C95B-F1B4-444D-807D-DF5B8CC6948B}"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5D8AC4-6940-4710-82A8-2E84CA0A1279}" type="slidenum">
              <a:rPr lang="en-US" smtClean="0"/>
              <a:t>‹#›</a:t>
            </a:fld>
            <a:endParaRPr lang="en-US"/>
          </a:p>
        </p:txBody>
      </p:sp>
    </p:spTree>
    <p:extLst>
      <p:ext uri="{BB962C8B-B14F-4D97-AF65-F5344CB8AC3E}">
        <p14:creationId xmlns:p14="http://schemas.microsoft.com/office/powerpoint/2010/main" val="690653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B4C95B-F1B4-444D-807D-DF5B8CC6948B}"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5D8AC4-6940-4710-82A8-2E84CA0A1279}" type="slidenum">
              <a:rPr lang="en-US" smtClean="0"/>
              <a:t>‹#›</a:t>
            </a:fld>
            <a:endParaRPr lang="en-US"/>
          </a:p>
        </p:txBody>
      </p:sp>
    </p:spTree>
    <p:extLst>
      <p:ext uri="{BB962C8B-B14F-4D97-AF65-F5344CB8AC3E}">
        <p14:creationId xmlns:p14="http://schemas.microsoft.com/office/powerpoint/2010/main" val="3704700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4C95B-F1B4-444D-807D-DF5B8CC6948B}" type="datetimeFigureOut">
              <a:rPr lang="en-US" smtClean="0"/>
              <a:t>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5D8AC4-6940-4710-82A8-2E84CA0A1279}" type="slidenum">
              <a:rPr lang="en-US" smtClean="0"/>
              <a:t>‹#›</a:t>
            </a:fld>
            <a:endParaRPr lang="en-US"/>
          </a:p>
        </p:txBody>
      </p:sp>
    </p:spTree>
    <p:extLst>
      <p:ext uri="{BB962C8B-B14F-4D97-AF65-F5344CB8AC3E}">
        <p14:creationId xmlns:p14="http://schemas.microsoft.com/office/powerpoint/2010/main" val="1949530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hyperlink" Target="https://www.youtube.com/watch?v=4fZR1byUUP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hyperlink" Target="https://www.youtube.com/watch?v=QFWfFCmjH_s" TargetMode="Externa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LylgwOEI7AY" TargetMode="External"/><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hyperlink" Target="https://www.youtube.com/watch?v=-dcsR8bslU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Yk4eleQReow" TargetMode="External"/><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611" y="222422"/>
            <a:ext cx="996778" cy="261610"/>
          </a:xfrm>
          <a:prstGeom prst="rect">
            <a:avLst/>
          </a:prstGeom>
          <a:noFill/>
        </p:spPr>
        <p:txBody>
          <a:bodyPr wrap="square" rtlCol="0">
            <a:spAutoFit/>
          </a:bodyPr>
          <a:lstStyle/>
          <a:p>
            <a:r>
              <a:rPr lang="en-US" sz="1100" dirty="0" smtClean="0"/>
              <a:t>Cards 92-95</a:t>
            </a:r>
            <a:endParaRPr lang="en-US" sz="1100" dirty="0"/>
          </a:p>
        </p:txBody>
      </p:sp>
      <p:sp>
        <p:nvSpPr>
          <p:cNvPr id="5" name="TextBox 4"/>
          <p:cNvSpPr txBox="1"/>
          <p:nvPr/>
        </p:nvSpPr>
        <p:spPr>
          <a:xfrm>
            <a:off x="3558747" y="83922"/>
            <a:ext cx="5445210" cy="584775"/>
          </a:xfrm>
          <a:prstGeom prst="rect">
            <a:avLst/>
          </a:prstGeom>
          <a:noFill/>
        </p:spPr>
        <p:txBody>
          <a:bodyPr wrap="square" rtlCol="0">
            <a:spAutoFit/>
          </a:bodyPr>
          <a:lstStyle/>
          <a:p>
            <a:r>
              <a:rPr lang="en-US" sz="3200" b="1" dirty="0" smtClean="0"/>
              <a:t>TO THE BELIEVER CHRIST IS  </a:t>
            </a:r>
            <a:endParaRPr lang="en-US" sz="3200" b="1" dirty="0"/>
          </a:p>
        </p:txBody>
      </p:sp>
      <p:pic>
        <p:nvPicPr>
          <p:cNvPr id="6" name="Picture 5"/>
          <p:cNvPicPr>
            <a:picLocks noChangeAspect="1"/>
          </p:cNvPicPr>
          <p:nvPr/>
        </p:nvPicPr>
        <p:blipFill>
          <a:blip r:embed="rId2"/>
          <a:stretch>
            <a:fillRect/>
          </a:stretch>
        </p:blipFill>
        <p:spPr>
          <a:xfrm>
            <a:off x="434317" y="668697"/>
            <a:ext cx="3025575" cy="3388002"/>
          </a:xfrm>
          <a:prstGeom prst="rect">
            <a:avLst/>
          </a:prstGeom>
        </p:spPr>
      </p:pic>
      <p:pic>
        <p:nvPicPr>
          <p:cNvPr id="7" name="Picture 6"/>
          <p:cNvPicPr>
            <a:picLocks noChangeAspect="1"/>
          </p:cNvPicPr>
          <p:nvPr/>
        </p:nvPicPr>
        <p:blipFill>
          <a:blip r:embed="rId3"/>
          <a:stretch>
            <a:fillRect/>
          </a:stretch>
        </p:blipFill>
        <p:spPr>
          <a:xfrm>
            <a:off x="9160476" y="609601"/>
            <a:ext cx="2630859" cy="3295134"/>
          </a:xfrm>
          <a:prstGeom prst="rect">
            <a:avLst/>
          </a:prstGeom>
        </p:spPr>
      </p:pic>
      <p:sp>
        <p:nvSpPr>
          <p:cNvPr id="8" name="TextBox 7"/>
          <p:cNvSpPr txBox="1"/>
          <p:nvPr/>
        </p:nvSpPr>
        <p:spPr>
          <a:xfrm>
            <a:off x="3616411" y="609601"/>
            <a:ext cx="5387546" cy="3447098"/>
          </a:xfrm>
          <a:prstGeom prst="rect">
            <a:avLst/>
          </a:prstGeom>
          <a:noFill/>
        </p:spPr>
        <p:txBody>
          <a:bodyPr wrap="square" rtlCol="0">
            <a:spAutoFit/>
          </a:bodyPr>
          <a:lstStyle/>
          <a:p>
            <a:r>
              <a:rPr lang="en-US" dirty="0" smtClean="0"/>
              <a:t>                                </a:t>
            </a:r>
            <a:r>
              <a:rPr lang="en-US" b="1" i="1" dirty="0" smtClean="0"/>
              <a:t>Philippians=Key to Joy</a:t>
            </a:r>
          </a:p>
          <a:p>
            <a:r>
              <a:rPr lang="en-US" dirty="0" smtClean="0"/>
              <a:t>Chapter 1---Live as Christians Should                                  </a:t>
            </a:r>
            <a:r>
              <a:rPr lang="en-US" b="1" dirty="0"/>
              <a:t>*</a:t>
            </a:r>
            <a:r>
              <a:rPr lang="en-US" b="1" dirty="0" smtClean="0"/>
              <a:t> </a:t>
            </a:r>
            <a:r>
              <a:rPr lang="en-US" b="1" u="sng" dirty="0" smtClean="0"/>
              <a:t>SOURCE OF LIFE </a:t>
            </a:r>
            <a:r>
              <a:rPr lang="en-US" sz="1400" dirty="0" smtClean="0"/>
              <a:t>(Paul wants the love he feels for Jesus to be</a:t>
            </a:r>
          </a:p>
          <a:p>
            <a:r>
              <a:rPr lang="en-US" sz="1400" dirty="0"/>
              <a:t> </a:t>
            </a:r>
            <a:r>
              <a:rPr lang="en-US" sz="1400" dirty="0" smtClean="0"/>
              <a:t>                                           experienced by everyone)</a:t>
            </a:r>
            <a:endParaRPr lang="en-US" b="1" u="sng" dirty="0" smtClean="0"/>
          </a:p>
          <a:p>
            <a:r>
              <a:rPr lang="en-US" dirty="0" smtClean="0"/>
              <a:t>Chapter 2---Look for Good Examples</a:t>
            </a:r>
            <a:r>
              <a:rPr lang="en-US" b="1" dirty="0" smtClean="0"/>
              <a:t> </a:t>
            </a:r>
          </a:p>
          <a:p>
            <a:r>
              <a:rPr lang="en-US" b="1" dirty="0" smtClean="0"/>
              <a:t>*  </a:t>
            </a:r>
            <a:r>
              <a:rPr lang="en-US" b="1" u="sng" dirty="0" smtClean="0"/>
              <a:t>AN EXAMPLE</a:t>
            </a:r>
            <a:r>
              <a:rPr lang="en-US" sz="1400" dirty="0" smtClean="0"/>
              <a:t> (Our ultimate role model is Jesus)</a:t>
            </a:r>
          </a:p>
          <a:p>
            <a:r>
              <a:rPr lang="en-US" dirty="0" smtClean="0"/>
              <a:t>Chapter 3---Look Forward to the Future</a:t>
            </a:r>
          </a:p>
          <a:p>
            <a:r>
              <a:rPr lang="en-US" b="1" dirty="0"/>
              <a:t> *</a:t>
            </a:r>
            <a:r>
              <a:rPr lang="en-US" b="1" dirty="0" smtClean="0"/>
              <a:t> </a:t>
            </a:r>
            <a:r>
              <a:rPr lang="en-US" b="1" u="sng" dirty="0" smtClean="0"/>
              <a:t>OBJECT OF FAITH</a:t>
            </a:r>
            <a:r>
              <a:rPr lang="en-US" sz="1400" dirty="0" smtClean="0"/>
              <a:t>(“Now faith is being sure of what we hope for;  </a:t>
            </a:r>
          </a:p>
          <a:p>
            <a:r>
              <a:rPr lang="en-US" sz="1400" dirty="0"/>
              <a:t> </a:t>
            </a:r>
            <a:r>
              <a:rPr lang="en-US" sz="1400" dirty="0" smtClean="0"/>
              <a:t>                                              faith is being certain of what we do not see)</a:t>
            </a:r>
            <a:endParaRPr lang="en-US" b="1" u="sng" dirty="0" smtClean="0"/>
          </a:p>
          <a:p>
            <a:r>
              <a:rPr lang="en-US" b="1" dirty="0"/>
              <a:t> </a:t>
            </a:r>
            <a:r>
              <a:rPr lang="en-US" dirty="0" smtClean="0"/>
              <a:t>Chapter 4---Rejoice in the Lord Always</a:t>
            </a:r>
            <a:r>
              <a:rPr lang="en-US" b="1" dirty="0" smtClean="0"/>
              <a:t> </a:t>
            </a:r>
          </a:p>
          <a:p>
            <a:r>
              <a:rPr lang="en-US" b="1" dirty="0" smtClean="0"/>
              <a:t>*  </a:t>
            </a:r>
            <a:r>
              <a:rPr lang="en-US" b="1" u="sng" dirty="0" smtClean="0"/>
              <a:t>OUR STRENGTH</a:t>
            </a:r>
            <a:r>
              <a:rPr lang="en-US" sz="1400" dirty="0" smtClean="0"/>
              <a:t>(Our success is not the result of our </a:t>
            </a:r>
            <a:r>
              <a:rPr lang="en-US" sz="1400" u="sng" dirty="0" smtClean="0"/>
              <a:t>will power,</a:t>
            </a:r>
            <a:endParaRPr lang="en-US" sz="1400" dirty="0" smtClean="0"/>
          </a:p>
          <a:p>
            <a:r>
              <a:rPr lang="en-US" sz="1400" dirty="0"/>
              <a:t> </a:t>
            </a:r>
            <a:r>
              <a:rPr lang="en-US" sz="1400" dirty="0" smtClean="0"/>
              <a:t>                                           but </a:t>
            </a:r>
            <a:r>
              <a:rPr lang="en-US" sz="1400" u="sng" dirty="0" smtClean="0"/>
              <a:t>His</a:t>
            </a:r>
            <a:r>
              <a:rPr lang="en-US" sz="1400" dirty="0" smtClean="0"/>
              <a:t> will power.  He will supply everything</a:t>
            </a:r>
          </a:p>
          <a:p>
            <a:r>
              <a:rPr lang="en-US" sz="1400" dirty="0"/>
              <a:t> </a:t>
            </a:r>
            <a:r>
              <a:rPr lang="en-US" sz="1400" dirty="0" smtClean="0"/>
              <a:t>                          we need according to </a:t>
            </a:r>
            <a:r>
              <a:rPr lang="en-US" sz="1400" u="sng" dirty="0" smtClean="0"/>
              <a:t>His riches </a:t>
            </a:r>
            <a:r>
              <a:rPr lang="en-US" sz="1400" dirty="0" smtClean="0"/>
              <a:t>in glory by Christ Jesus!</a:t>
            </a:r>
            <a:endParaRPr lang="en-US" dirty="0"/>
          </a:p>
        </p:txBody>
      </p:sp>
      <p:sp>
        <p:nvSpPr>
          <p:cNvPr id="9" name="TextBox 8"/>
          <p:cNvSpPr txBox="1"/>
          <p:nvPr/>
        </p:nvSpPr>
        <p:spPr>
          <a:xfrm>
            <a:off x="434317" y="4431957"/>
            <a:ext cx="11559975" cy="1815882"/>
          </a:xfrm>
          <a:prstGeom prst="rect">
            <a:avLst/>
          </a:prstGeom>
          <a:noFill/>
        </p:spPr>
        <p:txBody>
          <a:bodyPr wrap="square" rtlCol="0">
            <a:spAutoFit/>
          </a:bodyPr>
          <a:lstStyle/>
          <a:p>
            <a:r>
              <a:rPr lang="en-US" sz="1600" dirty="0" smtClean="0"/>
              <a:t>   Philippi was very special to Paul for many reasons.  He was “called” to this region by a specific vision from God in which a man was “pleading” with Paul to “come over and help” (Acts 16:9).  Paul was warmly received by the Philippian believers.  A Philippian jailor, whom Paul saved from suicide (or execution), no doubt formed a lasting bond.</a:t>
            </a:r>
          </a:p>
          <a:p>
            <a:r>
              <a:rPr lang="en-US" sz="1600" dirty="0"/>
              <a:t> </a:t>
            </a:r>
            <a:r>
              <a:rPr lang="en-US" sz="1600" dirty="0" smtClean="0"/>
              <a:t>  Later, hearing that their beloved friend was in prison, the church sent a special gift to Paul by </a:t>
            </a:r>
            <a:r>
              <a:rPr lang="en-US" sz="1600" dirty="0" err="1" smtClean="0"/>
              <a:t>Epaphrodites</a:t>
            </a:r>
            <a:r>
              <a:rPr lang="en-US" sz="1600" dirty="0" smtClean="0"/>
              <a:t>.  The book of Philippians, Paul’s “thank you note” for their gift, is full of love, tenderness and warmth.  Though chained to a Roman guard, Paul is so full of joy as he writes.  “Joy” and “Rejoice” are thematic words in this book.  Even today, thousands of years later, Paul’s words still speak to us as we try to live God’s way.</a:t>
            </a:r>
            <a:endParaRPr lang="en-US" sz="1600" dirty="0"/>
          </a:p>
        </p:txBody>
      </p:sp>
      <p:sp>
        <p:nvSpPr>
          <p:cNvPr id="10" name="TextBox 9"/>
          <p:cNvSpPr txBox="1"/>
          <p:nvPr/>
        </p:nvSpPr>
        <p:spPr>
          <a:xfrm>
            <a:off x="5140410" y="6247839"/>
            <a:ext cx="5511113" cy="261610"/>
          </a:xfrm>
          <a:prstGeom prst="rect">
            <a:avLst/>
          </a:prstGeom>
          <a:noFill/>
        </p:spPr>
        <p:txBody>
          <a:bodyPr wrap="square" rtlCol="0">
            <a:spAutoFit/>
          </a:bodyPr>
          <a:lstStyle/>
          <a:p>
            <a:r>
              <a:rPr lang="en-US" sz="1100" dirty="0" smtClean="0"/>
              <a:t>Video Link:     </a:t>
            </a:r>
            <a:r>
              <a:rPr lang="en-US" sz="1100" dirty="0" smtClean="0">
                <a:hlinkClick r:id="rId4"/>
              </a:rPr>
              <a:t>https://www.youtube.com/watch?v=4fZR1byUUP0</a:t>
            </a:r>
            <a:endParaRPr lang="en-US" sz="1100" dirty="0"/>
          </a:p>
        </p:txBody>
      </p:sp>
    </p:spTree>
    <p:extLst>
      <p:ext uri="{BB962C8B-B14F-4D97-AF65-F5344CB8AC3E}">
        <p14:creationId xmlns:p14="http://schemas.microsoft.com/office/powerpoint/2010/main" val="3071771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222" y="214184"/>
            <a:ext cx="8106032" cy="461665"/>
          </a:xfrm>
          <a:prstGeom prst="rect">
            <a:avLst/>
          </a:prstGeom>
          <a:noFill/>
        </p:spPr>
        <p:txBody>
          <a:bodyPr wrap="square" rtlCol="0">
            <a:spAutoFit/>
          </a:bodyPr>
          <a:lstStyle/>
          <a:p>
            <a:pPr algn="ctr"/>
            <a:r>
              <a:rPr lang="en-US" sz="2400" b="1" dirty="0" smtClean="0"/>
              <a:t>CHRISTIANS ARE TO PUT ON A HEART OF </a:t>
            </a:r>
            <a:endParaRPr lang="en-US" sz="2400" b="1" dirty="0"/>
          </a:p>
        </p:txBody>
      </p:sp>
      <p:pic>
        <p:nvPicPr>
          <p:cNvPr id="5" name="Picture 4"/>
          <p:cNvPicPr>
            <a:picLocks noChangeAspect="1"/>
          </p:cNvPicPr>
          <p:nvPr/>
        </p:nvPicPr>
        <p:blipFill>
          <a:blip r:embed="rId2"/>
          <a:stretch>
            <a:fillRect/>
          </a:stretch>
        </p:blipFill>
        <p:spPr>
          <a:xfrm>
            <a:off x="4258961" y="856736"/>
            <a:ext cx="3361039" cy="3039761"/>
          </a:xfrm>
          <a:prstGeom prst="rect">
            <a:avLst/>
          </a:prstGeom>
        </p:spPr>
      </p:pic>
      <p:pic>
        <p:nvPicPr>
          <p:cNvPr id="6" name="Picture 5"/>
          <p:cNvPicPr>
            <a:picLocks noChangeAspect="1"/>
          </p:cNvPicPr>
          <p:nvPr/>
        </p:nvPicPr>
        <p:blipFill>
          <a:blip r:embed="rId3"/>
          <a:stretch>
            <a:fillRect/>
          </a:stretch>
        </p:blipFill>
        <p:spPr>
          <a:xfrm>
            <a:off x="510745" y="445016"/>
            <a:ext cx="2374240" cy="2652411"/>
          </a:xfrm>
          <a:prstGeom prst="rect">
            <a:avLst/>
          </a:prstGeom>
        </p:spPr>
      </p:pic>
      <p:pic>
        <p:nvPicPr>
          <p:cNvPr id="7" name="Picture 6"/>
          <p:cNvPicPr>
            <a:picLocks noChangeAspect="1"/>
          </p:cNvPicPr>
          <p:nvPr/>
        </p:nvPicPr>
        <p:blipFill>
          <a:blip r:embed="rId4"/>
          <a:stretch>
            <a:fillRect/>
          </a:stretch>
        </p:blipFill>
        <p:spPr>
          <a:xfrm>
            <a:off x="510745" y="3245794"/>
            <a:ext cx="2545493" cy="2767828"/>
          </a:xfrm>
          <a:prstGeom prst="rect">
            <a:avLst/>
          </a:prstGeom>
        </p:spPr>
      </p:pic>
      <p:pic>
        <p:nvPicPr>
          <p:cNvPr id="8" name="Picture 7"/>
          <p:cNvPicPr>
            <a:picLocks noChangeAspect="1"/>
          </p:cNvPicPr>
          <p:nvPr/>
        </p:nvPicPr>
        <p:blipFill>
          <a:blip r:embed="rId5"/>
          <a:stretch>
            <a:fillRect/>
          </a:stretch>
        </p:blipFill>
        <p:spPr>
          <a:xfrm>
            <a:off x="8732108" y="599010"/>
            <a:ext cx="3114098" cy="2786741"/>
          </a:xfrm>
          <a:prstGeom prst="rect">
            <a:avLst/>
          </a:prstGeom>
        </p:spPr>
      </p:pic>
      <p:pic>
        <p:nvPicPr>
          <p:cNvPr id="9" name="Picture 8"/>
          <p:cNvPicPr>
            <a:picLocks noChangeAspect="1"/>
          </p:cNvPicPr>
          <p:nvPr/>
        </p:nvPicPr>
        <p:blipFill>
          <a:blip r:embed="rId6"/>
          <a:stretch>
            <a:fillRect/>
          </a:stretch>
        </p:blipFill>
        <p:spPr>
          <a:xfrm>
            <a:off x="8732108" y="3599935"/>
            <a:ext cx="3114098" cy="2965278"/>
          </a:xfrm>
          <a:prstGeom prst="rect">
            <a:avLst/>
          </a:prstGeom>
        </p:spPr>
      </p:pic>
      <p:sp>
        <p:nvSpPr>
          <p:cNvPr id="10" name="TextBox 9"/>
          <p:cNvSpPr txBox="1"/>
          <p:nvPr/>
        </p:nvSpPr>
        <p:spPr>
          <a:xfrm>
            <a:off x="3262184" y="4044778"/>
            <a:ext cx="5255740" cy="2246769"/>
          </a:xfrm>
          <a:prstGeom prst="rect">
            <a:avLst/>
          </a:prstGeom>
          <a:noFill/>
        </p:spPr>
        <p:txBody>
          <a:bodyPr wrap="square" rtlCol="0">
            <a:spAutoFit/>
          </a:bodyPr>
          <a:lstStyle/>
          <a:p>
            <a:r>
              <a:rPr lang="en-US" sz="1400" dirty="0" smtClean="0"/>
              <a:t>   Do you know anyone who exaggerates when he tells a story—someone who likes to add things that didn’t really happen?  Sooner or later, you don’t know what to believe and what not to believe.</a:t>
            </a:r>
          </a:p>
          <a:p>
            <a:r>
              <a:rPr lang="en-US" sz="1400" dirty="0"/>
              <a:t> </a:t>
            </a:r>
            <a:r>
              <a:rPr lang="en-US" sz="1400" dirty="0" smtClean="0"/>
              <a:t>  People like this had been confusing the Christians in Colossae.  These false teachers had said that believing in Jesus wasn’t enough.  They taught that Christians also had to worship angels and closely follow a list of rules they made up. When Paul found out this was happening he wrote the Colossians a letter, and listed the Christian Graces above.  He said all should put on these traits that Christ possessed and demonstrated.</a:t>
            </a:r>
            <a:endParaRPr lang="en-US" sz="1400" dirty="0"/>
          </a:p>
        </p:txBody>
      </p:sp>
      <p:sp>
        <p:nvSpPr>
          <p:cNvPr id="11" name="TextBox 10">
            <a:hlinkClick r:id="rId7"/>
          </p:cNvPr>
          <p:cNvSpPr txBox="1"/>
          <p:nvPr/>
        </p:nvSpPr>
        <p:spPr>
          <a:xfrm>
            <a:off x="609600" y="6441296"/>
            <a:ext cx="4786184" cy="261610"/>
          </a:xfrm>
          <a:prstGeom prst="rect">
            <a:avLst/>
          </a:prstGeom>
          <a:noFill/>
        </p:spPr>
        <p:txBody>
          <a:bodyPr wrap="square" rtlCol="0">
            <a:spAutoFit/>
          </a:bodyPr>
          <a:lstStyle/>
          <a:p>
            <a:r>
              <a:rPr lang="en-US" sz="1100" dirty="0" smtClean="0"/>
              <a:t>Video Link:    </a:t>
            </a:r>
            <a:r>
              <a:rPr lang="en-US" sz="1100" dirty="0" smtClean="0">
                <a:hlinkClick r:id="rId7"/>
              </a:rPr>
              <a:t>https://www.youtube.com/watch?v=QFWfFCmjH_s</a:t>
            </a:r>
            <a:r>
              <a:rPr lang="en-US" sz="1100" dirty="0" smtClean="0"/>
              <a:t> </a:t>
            </a:r>
            <a:endParaRPr lang="en-US" sz="1100" dirty="0"/>
          </a:p>
        </p:txBody>
      </p:sp>
    </p:spTree>
    <p:extLst>
      <p:ext uri="{BB962C8B-B14F-4D97-AF65-F5344CB8AC3E}">
        <p14:creationId xmlns:p14="http://schemas.microsoft.com/office/powerpoint/2010/main" val="2266487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9070" y="329514"/>
            <a:ext cx="10610335" cy="584775"/>
          </a:xfrm>
          <a:prstGeom prst="rect">
            <a:avLst/>
          </a:prstGeom>
          <a:noFill/>
        </p:spPr>
        <p:txBody>
          <a:bodyPr wrap="square" rtlCol="0">
            <a:spAutoFit/>
          </a:bodyPr>
          <a:lstStyle/>
          <a:p>
            <a:pPr algn="ctr"/>
            <a:r>
              <a:rPr lang="en-US" sz="3200" b="1" dirty="0" smtClean="0"/>
              <a:t>ADMONISH ONE ANOTHER WITH</a:t>
            </a:r>
            <a:endParaRPr lang="en-US" sz="3200" b="1" dirty="0"/>
          </a:p>
        </p:txBody>
      </p:sp>
      <p:pic>
        <p:nvPicPr>
          <p:cNvPr id="5" name="Picture 4"/>
          <p:cNvPicPr>
            <a:picLocks noChangeAspect="1"/>
          </p:cNvPicPr>
          <p:nvPr/>
        </p:nvPicPr>
        <p:blipFill>
          <a:blip r:embed="rId2"/>
          <a:stretch>
            <a:fillRect/>
          </a:stretch>
        </p:blipFill>
        <p:spPr>
          <a:xfrm>
            <a:off x="461319" y="1365040"/>
            <a:ext cx="4269909" cy="4660937"/>
          </a:xfrm>
          <a:prstGeom prst="rect">
            <a:avLst/>
          </a:prstGeom>
        </p:spPr>
      </p:pic>
      <p:sp>
        <p:nvSpPr>
          <p:cNvPr id="6" name="TextBox 5"/>
          <p:cNvSpPr txBox="1"/>
          <p:nvPr/>
        </p:nvSpPr>
        <p:spPr>
          <a:xfrm>
            <a:off x="5156886" y="1334530"/>
            <a:ext cx="6763265" cy="3970318"/>
          </a:xfrm>
          <a:prstGeom prst="rect">
            <a:avLst/>
          </a:prstGeom>
          <a:noFill/>
        </p:spPr>
        <p:txBody>
          <a:bodyPr wrap="square" rtlCol="0">
            <a:spAutoFit/>
          </a:bodyPr>
          <a:lstStyle/>
          <a:p>
            <a:r>
              <a:rPr lang="en-US" dirty="0" smtClean="0"/>
              <a:t> </a:t>
            </a:r>
            <a:r>
              <a:rPr lang="en-US" b="1" dirty="0" smtClean="0"/>
              <a:t>* PSALMS</a:t>
            </a:r>
          </a:p>
          <a:p>
            <a:r>
              <a:rPr lang="en-US" b="1" dirty="0"/>
              <a:t> </a:t>
            </a:r>
            <a:r>
              <a:rPr lang="en-US" b="1" dirty="0" smtClean="0"/>
              <a:t>* HYMNS</a:t>
            </a:r>
          </a:p>
          <a:p>
            <a:r>
              <a:rPr lang="en-US" b="1" dirty="0"/>
              <a:t> </a:t>
            </a:r>
            <a:r>
              <a:rPr lang="en-US" b="1" dirty="0" smtClean="0"/>
              <a:t>* SPIRITUAL SONGS</a:t>
            </a:r>
          </a:p>
          <a:p>
            <a:r>
              <a:rPr lang="en-US" b="1" dirty="0"/>
              <a:t> </a:t>
            </a:r>
            <a:r>
              <a:rPr lang="en-US" b="1" dirty="0" smtClean="0"/>
              <a:t>* SINGING WITH GRACE IN YOUR HEARTS UNTO GOD</a:t>
            </a:r>
          </a:p>
          <a:p>
            <a:endParaRPr lang="en-US" b="1" dirty="0"/>
          </a:p>
          <a:p>
            <a:r>
              <a:rPr lang="en-US" dirty="0" smtClean="0"/>
              <a:t>   Besides worshiping God in song, we admonish one another when we sing.  Spiritual hymns and songs are also a form of teaching and correcting.  When we sing with grace in our own hearts, we have pleasure, delight and good thoughts in our hearts.</a:t>
            </a:r>
          </a:p>
          <a:p>
            <a:r>
              <a:rPr lang="en-US" dirty="0"/>
              <a:t> </a:t>
            </a:r>
            <a:r>
              <a:rPr lang="en-US" dirty="0" smtClean="0"/>
              <a:t>  We grew up singing wonderful songs, hymns and spiritual songs.  The Bible verifies that singing has been an important part of worship and praise throughout the ages.  How exciting that today we are still singing and making a “joyful noise to the Lord”!</a:t>
            </a:r>
          </a:p>
          <a:p>
            <a:r>
              <a:rPr lang="en-US" dirty="0"/>
              <a:t> </a:t>
            </a:r>
            <a:r>
              <a:rPr lang="en-US" dirty="0" smtClean="0"/>
              <a:t>  Do you sing in church???</a:t>
            </a:r>
            <a:endParaRPr lang="en-US" dirty="0"/>
          </a:p>
        </p:txBody>
      </p:sp>
      <p:sp>
        <p:nvSpPr>
          <p:cNvPr id="7" name="TextBox 6"/>
          <p:cNvSpPr txBox="1"/>
          <p:nvPr/>
        </p:nvSpPr>
        <p:spPr>
          <a:xfrm>
            <a:off x="5156885" y="5594284"/>
            <a:ext cx="6763265" cy="261610"/>
          </a:xfrm>
          <a:prstGeom prst="rect">
            <a:avLst/>
          </a:prstGeom>
          <a:noFill/>
        </p:spPr>
        <p:txBody>
          <a:bodyPr wrap="square" rtlCol="0">
            <a:spAutoFit/>
          </a:bodyPr>
          <a:lstStyle/>
          <a:p>
            <a:r>
              <a:rPr lang="en-US" sz="1100" dirty="0" smtClean="0"/>
              <a:t>Video Link:     </a:t>
            </a:r>
            <a:r>
              <a:rPr lang="en-US" sz="1100" dirty="0" smtClean="0">
                <a:hlinkClick r:id="rId3"/>
              </a:rPr>
              <a:t>https://www.youtube.com/watch?v=LylgwOEI7AY</a:t>
            </a:r>
            <a:endParaRPr lang="en-US" sz="1100" dirty="0"/>
          </a:p>
        </p:txBody>
      </p:sp>
      <p:sp>
        <p:nvSpPr>
          <p:cNvPr id="8" name="TextBox 7"/>
          <p:cNvSpPr txBox="1"/>
          <p:nvPr/>
        </p:nvSpPr>
        <p:spPr>
          <a:xfrm>
            <a:off x="5156886" y="6178378"/>
            <a:ext cx="6623222" cy="261610"/>
          </a:xfrm>
          <a:prstGeom prst="rect">
            <a:avLst/>
          </a:prstGeom>
          <a:noFill/>
        </p:spPr>
        <p:txBody>
          <a:bodyPr wrap="square" rtlCol="0">
            <a:spAutoFit/>
          </a:bodyPr>
          <a:lstStyle/>
          <a:p>
            <a:r>
              <a:rPr lang="en-US" sz="1100" dirty="0" smtClean="0"/>
              <a:t>Video Link:    </a:t>
            </a:r>
            <a:r>
              <a:rPr lang="en-US" sz="1100" dirty="0" smtClean="0">
                <a:hlinkClick r:id="rId4"/>
              </a:rPr>
              <a:t>https://www.youtube.com/watch?v=-dcsR8bslUM</a:t>
            </a:r>
            <a:endParaRPr lang="en-US" sz="1100" dirty="0"/>
          </a:p>
        </p:txBody>
      </p:sp>
    </p:spTree>
    <p:extLst>
      <p:ext uri="{BB962C8B-B14F-4D97-AF65-F5344CB8AC3E}">
        <p14:creationId xmlns:p14="http://schemas.microsoft.com/office/powerpoint/2010/main" val="3832356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9730" y="288324"/>
            <a:ext cx="10173729" cy="584775"/>
          </a:xfrm>
          <a:prstGeom prst="rect">
            <a:avLst/>
          </a:prstGeom>
          <a:noFill/>
        </p:spPr>
        <p:txBody>
          <a:bodyPr wrap="square" rtlCol="0">
            <a:spAutoFit/>
          </a:bodyPr>
          <a:lstStyle/>
          <a:p>
            <a:pPr algn="ctr"/>
            <a:r>
              <a:rPr lang="en-US" sz="3200" b="1" dirty="0" smtClean="0"/>
              <a:t>CHRISTIANS CAN TAKE COMFORT THAT</a:t>
            </a:r>
            <a:endParaRPr lang="en-US" sz="3200" b="1" dirty="0"/>
          </a:p>
        </p:txBody>
      </p:sp>
      <p:pic>
        <p:nvPicPr>
          <p:cNvPr id="5" name="Picture 4"/>
          <p:cNvPicPr>
            <a:picLocks noChangeAspect="1"/>
          </p:cNvPicPr>
          <p:nvPr/>
        </p:nvPicPr>
        <p:blipFill>
          <a:blip r:embed="rId2"/>
          <a:stretch>
            <a:fillRect/>
          </a:stretch>
        </p:blipFill>
        <p:spPr>
          <a:xfrm>
            <a:off x="6763265" y="1070919"/>
            <a:ext cx="5036690" cy="5362832"/>
          </a:xfrm>
          <a:prstGeom prst="rect">
            <a:avLst/>
          </a:prstGeom>
        </p:spPr>
      </p:pic>
      <p:sp>
        <p:nvSpPr>
          <p:cNvPr id="6" name="TextBox 5"/>
          <p:cNvSpPr txBox="1"/>
          <p:nvPr/>
        </p:nvSpPr>
        <p:spPr>
          <a:xfrm>
            <a:off x="411892" y="996778"/>
            <a:ext cx="6063049" cy="5062924"/>
          </a:xfrm>
          <a:prstGeom prst="rect">
            <a:avLst/>
          </a:prstGeom>
          <a:noFill/>
        </p:spPr>
        <p:txBody>
          <a:bodyPr wrap="square" rtlCol="0">
            <a:spAutoFit/>
          </a:bodyPr>
          <a:lstStyle/>
          <a:p>
            <a:r>
              <a:rPr lang="en-US" sz="2000" b="1" dirty="0" smtClean="0"/>
              <a:t> * JESUS WILL COME AGAIN</a:t>
            </a:r>
          </a:p>
          <a:p>
            <a:endParaRPr lang="en-US" sz="1100" b="1" dirty="0"/>
          </a:p>
          <a:p>
            <a:r>
              <a:rPr lang="en-US" sz="2000" b="1" dirty="0" smtClean="0"/>
              <a:t>   </a:t>
            </a:r>
            <a:r>
              <a:rPr lang="en-US" sz="1600" dirty="0" smtClean="0"/>
              <a:t>When Jesus left the disciples to return to heaven, He gave them His promise, “I will come again.”  Ever since that day, people have watched for Jesus’ return.</a:t>
            </a:r>
          </a:p>
          <a:p>
            <a:r>
              <a:rPr lang="en-US" sz="1600" b="1" dirty="0"/>
              <a:t> </a:t>
            </a:r>
            <a:r>
              <a:rPr lang="en-US" sz="1600" b="1" dirty="0" smtClean="0"/>
              <a:t>  </a:t>
            </a:r>
            <a:r>
              <a:rPr lang="en-US" sz="1600" dirty="0" smtClean="0"/>
              <a:t>In the two letters Paul wrote to the people of </a:t>
            </a:r>
            <a:r>
              <a:rPr lang="en-US" sz="1600" dirty="0" err="1" smtClean="0"/>
              <a:t>Thessalonia</a:t>
            </a:r>
            <a:r>
              <a:rPr lang="en-US" sz="1600" dirty="0" smtClean="0"/>
              <a:t>, a city in Macedonia, he explained that before Jesus comes back, evil things will happen.  Large numbers of people will turn away from God.  They will be ruled by a leader who  gets his powers from Satan.  But then Jesus Himself will come down from heaven with His angels.  He will punish with fire those who do not obey God.  Then there will be aloud command, and those believers who have died will rise from their graves.  They will be joined in the air by the living believers and together, they will meet Jesus in the clouds, to be with Him forever.</a:t>
            </a:r>
          </a:p>
          <a:p>
            <a:r>
              <a:rPr lang="en-US" sz="1600" b="1" dirty="0" smtClean="0"/>
              <a:t>When will this happen?</a:t>
            </a:r>
          </a:p>
          <a:p>
            <a:r>
              <a:rPr lang="en-US" sz="1600" dirty="0"/>
              <a:t> </a:t>
            </a:r>
            <a:r>
              <a:rPr lang="en-US" sz="1600" dirty="0" smtClean="0"/>
              <a:t>  Some of the early Christians looked for Jesus to return right away.  They were so sure it would be soon, they quit their jobs and waited.  In First Thessalonians, Paul wrote, “Brothers, you know that the day the Lord comes again will be a surprise, like a thief that comes in the night.”  No one can know for sure just when Jesus will return.   </a:t>
            </a:r>
            <a:endParaRPr lang="en-US" sz="2000" dirty="0"/>
          </a:p>
        </p:txBody>
      </p:sp>
      <p:sp>
        <p:nvSpPr>
          <p:cNvPr id="7" name="TextBox 6">
            <a:hlinkClick r:id="rId3"/>
          </p:cNvPr>
          <p:cNvSpPr txBox="1"/>
          <p:nvPr/>
        </p:nvSpPr>
        <p:spPr>
          <a:xfrm>
            <a:off x="411892" y="6302946"/>
            <a:ext cx="6079524" cy="261610"/>
          </a:xfrm>
          <a:prstGeom prst="rect">
            <a:avLst/>
          </a:prstGeom>
          <a:noFill/>
        </p:spPr>
        <p:txBody>
          <a:bodyPr wrap="square" rtlCol="0">
            <a:spAutoFit/>
          </a:bodyPr>
          <a:lstStyle/>
          <a:p>
            <a:r>
              <a:rPr lang="en-US" sz="1100" dirty="0" smtClean="0"/>
              <a:t>Video Link:    </a:t>
            </a:r>
            <a:r>
              <a:rPr lang="en-US" sz="1100" dirty="0" smtClean="0">
                <a:hlinkClick r:id="rId3"/>
              </a:rPr>
              <a:t>https://www.youtube.com/watch?v=Yk4eleQReow</a:t>
            </a:r>
            <a:r>
              <a:rPr lang="en-US" sz="1100" dirty="0" smtClean="0"/>
              <a:t>     </a:t>
            </a:r>
            <a:endParaRPr lang="en-US" sz="1100" dirty="0"/>
          </a:p>
        </p:txBody>
      </p:sp>
    </p:spTree>
    <p:extLst>
      <p:ext uri="{BB962C8B-B14F-4D97-AF65-F5344CB8AC3E}">
        <p14:creationId xmlns:p14="http://schemas.microsoft.com/office/powerpoint/2010/main" val="918701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1256</TotalTime>
  <Words>854</Words>
  <Application>Microsoft Office PowerPoint</Application>
  <PresentationFormat>Widescreen</PresentationFormat>
  <Paragraphs>40</Paragraphs>
  <Slides>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Qualls</dc:creator>
  <cp:lastModifiedBy>Jean Qualls</cp:lastModifiedBy>
  <cp:revision>15</cp:revision>
  <dcterms:created xsi:type="dcterms:W3CDTF">2019-01-08T20:57:10Z</dcterms:created>
  <dcterms:modified xsi:type="dcterms:W3CDTF">2019-01-09T17:54:00Z</dcterms:modified>
</cp:coreProperties>
</file>