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418107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69027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402846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125529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64506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152217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266996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1274067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120686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134384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86A09B-08E3-49A7-9347-FCC56760AA15}"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F050A9-9B58-4F25-AD25-ED1A2745CF6F}" type="slidenum">
              <a:rPr lang="en-US" smtClean="0"/>
              <a:t>‹#›</a:t>
            </a:fld>
            <a:endParaRPr lang="en-US" dirty="0"/>
          </a:p>
        </p:txBody>
      </p:sp>
    </p:spTree>
    <p:extLst>
      <p:ext uri="{BB962C8B-B14F-4D97-AF65-F5344CB8AC3E}">
        <p14:creationId xmlns:p14="http://schemas.microsoft.com/office/powerpoint/2010/main" val="3560912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6A09B-08E3-49A7-9347-FCC56760AA15}" type="datetimeFigureOut">
              <a:rPr lang="en-US" smtClean="0"/>
              <a:t>1/15/2019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050A9-9B58-4F25-AD25-ED1A2745CF6F}" type="slidenum">
              <a:rPr lang="en-US" smtClean="0"/>
              <a:t>‹#›</a:t>
            </a:fld>
            <a:endParaRPr lang="en-US" dirty="0"/>
          </a:p>
        </p:txBody>
      </p:sp>
    </p:spTree>
    <p:extLst>
      <p:ext uri="{BB962C8B-B14F-4D97-AF65-F5344CB8AC3E}">
        <p14:creationId xmlns:p14="http://schemas.microsoft.com/office/powerpoint/2010/main" val="373066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942" y="247135"/>
            <a:ext cx="1087394" cy="261610"/>
          </a:xfrm>
          <a:prstGeom prst="rect">
            <a:avLst/>
          </a:prstGeom>
          <a:noFill/>
        </p:spPr>
        <p:txBody>
          <a:bodyPr wrap="square" rtlCol="0">
            <a:spAutoFit/>
          </a:bodyPr>
          <a:lstStyle/>
          <a:p>
            <a:r>
              <a:rPr lang="en-US" sz="1100" dirty="0" smtClean="0"/>
              <a:t>Cards 96-99</a:t>
            </a:r>
            <a:endParaRPr lang="en-US" sz="1100" dirty="0"/>
          </a:p>
        </p:txBody>
      </p:sp>
      <p:sp>
        <p:nvSpPr>
          <p:cNvPr id="5" name="TextBox 4"/>
          <p:cNvSpPr txBox="1"/>
          <p:nvPr/>
        </p:nvSpPr>
        <p:spPr>
          <a:xfrm>
            <a:off x="2026508" y="247135"/>
            <a:ext cx="8839200" cy="523220"/>
          </a:xfrm>
          <a:prstGeom prst="rect">
            <a:avLst/>
          </a:prstGeom>
          <a:noFill/>
        </p:spPr>
        <p:txBody>
          <a:bodyPr wrap="square" rtlCol="0">
            <a:spAutoFit/>
          </a:bodyPr>
          <a:lstStyle/>
          <a:p>
            <a:pPr algn="ctr"/>
            <a:r>
              <a:rPr lang="en-US" sz="2800" b="1" dirty="0" smtClean="0"/>
              <a:t>CHURCH IS TO WITHDRAW FROM</a:t>
            </a:r>
            <a:endParaRPr lang="en-US" sz="2800" b="1" dirty="0"/>
          </a:p>
        </p:txBody>
      </p:sp>
      <p:sp>
        <p:nvSpPr>
          <p:cNvPr id="6" name="TextBox 5"/>
          <p:cNvSpPr txBox="1"/>
          <p:nvPr/>
        </p:nvSpPr>
        <p:spPr>
          <a:xfrm>
            <a:off x="2405449" y="889685"/>
            <a:ext cx="5972432" cy="5632311"/>
          </a:xfrm>
          <a:prstGeom prst="rect">
            <a:avLst/>
          </a:prstGeom>
          <a:noFill/>
        </p:spPr>
        <p:txBody>
          <a:bodyPr wrap="square" rtlCol="0">
            <a:spAutoFit/>
          </a:bodyPr>
          <a:lstStyle/>
          <a:p>
            <a:r>
              <a:rPr lang="en-US" dirty="0" smtClean="0"/>
              <a:t> </a:t>
            </a:r>
            <a:r>
              <a:rPr lang="en-US" b="1" dirty="0" smtClean="0"/>
              <a:t> * THOSE WHO WALK DISORDERLY</a:t>
            </a:r>
          </a:p>
          <a:p>
            <a:r>
              <a:rPr lang="en-US" b="1" dirty="0"/>
              <a:t> </a:t>
            </a:r>
            <a:r>
              <a:rPr lang="en-US" b="1" dirty="0" smtClean="0"/>
              <a:t> *  THOSE WHO DO NOT FOLLOW THE DOCTRINE</a:t>
            </a:r>
          </a:p>
          <a:p>
            <a:r>
              <a:rPr lang="en-US" b="1" dirty="0"/>
              <a:t> </a:t>
            </a:r>
            <a:r>
              <a:rPr lang="en-US" b="1" dirty="0" smtClean="0"/>
              <a:t>      PREACHED BY THE </a:t>
            </a:r>
            <a:r>
              <a:rPr lang="en-US" b="1" dirty="0" smtClean="0"/>
              <a:t>APOSTLES</a:t>
            </a:r>
          </a:p>
          <a:p>
            <a:endParaRPr lang="en-US" sz="1100" b="1" dirty="0" smtClean="0"/>
          </a:p>
          <a:p>
            <a:r>
              <a:rPr lang="en-US" b="1" dirty="0"/>
              <a:t> </a:t>
            </a:r>
            <a:r>
              <a:rPr lang="en-US" b="1" dirty="0" smtClean="0"/>
              <a:t>                                            TITUS</a:t>
            </a:r>
          </a:p>
          <a:p>
            <a:r>
              <a:rPr lang="en-US" dirty="0" smtClean="0"/>
              <a:t>The Church on Crete</a:t>
            </a:r>
          </a:p>
          <a:p>
            <a:r>
              <a:rPr lang="en-US" dirty="0"/>
              <a:t> </a:t>
            </a:r>
            <a:r>
              <a:rPr lang="en-US" dirty="0" smtClean="0"/>
              <a:t>  Paul and Titus, along with Timothy, went to Crete as part of a preaching tour following Paul’s release from his first imprisonment in Rome.  When Paul and Timothy left for </a:t>
            </a:r>
            <a:r>
              <a:rPr lang="en-US" dirty="0" smtClean="0"/>
              <a:t>Macedonia, </a:t>
            </a:r>
            <a:r>
              <a:rPr lang="en-US" dirty="0" smtClean="0"/>
              <a:t>Titus stayed behind to establish firmly the new church on Crete.  When Paul  reached Macedonia he wrote two letters—one to Timothy who had remained in Ephesus and the other to Titus.</a:t>
            </a:r>
          </a:p>
          <a:p>
            <a:r>
              <a:rPr lang="en-US" dirty="0"/>
              <a:t> </a:t>
            </a:r>
            <a:r>
              <a:rPr lang="en-US" dirty="0" smtClean="0"/>
              <a:t>  In his letter to Titus, Paul reminds the younger man of his role: to appoint good leaders who will guide the church wisely.  He also urges Titus to combat the false teachers found on the island.</a:t>
            </a:r>
          </a:p>
          <a:p>
            <a:r>
              <a:rPr lang="en-US" dirty="0"/>
              <a:t> </a:t>
            </a:r>
            <a:r>
              <a:rPr lang="en-US" dirty="0" smtClean="0"/>
              <a:t>  Paul writes in Titus 3:10---”If anyone is causing divisions among you, he should be given a first and second warning.  After that have nothing more to do with him.”</a:t>
            </a:r>
            <a:endParaRPr lang="en-US" dirty="0"/>
          </a:p>
        </p:txBody>
      </p:sp>
      <p:pic>
        <p:nvPicPr>
          <p:cNvPr id="2" name="Picture 1"/>
          <p:cNvPicPr>
            <a:picLocks noChangeAspect="1"/>
          </p:cNvPicPr>
          <p:nvPr/>
        </p:nvPicPr>
        <p:blipFill>
          <a:blip r:embed="rId2"/>
          <a:stretch>
            <a:fillRect/>
          </a:stretch>
        </p:blipFill>
        <p:spPr>
          <a:xfrm>
            <a:off x="280087" y="770355"/>
            <a:ext cx="1746422" cy="2063461"/>
          </a:xfrm>
          <a:prstGeom prst="rect">
            <a:avLst/>
          </a:prstGeom>
        </p:spPr>
      </p:pic>
      <p:pic>
        <p:nvPicPr>
          <p:cNvPr id="3" name="Picture 2"/>
          <p:cNvPicPr>
            <a:picLocks noChangeAspect="1"/>
          </p:cNvPicPr>
          <p:nvPr/>
        </p:nvPicPr>
        <p:blipFill>
          <a:blip r:embed="rId3"/>
          <a:stretch>
            <a:fillRect/>
          </a:stretch>
        </p:blipFill>
        <p:spPr>
          <a:xfrm>
            <a:off x="8723871" y="1355998"/>
            <a:ext cx="3057318" cy="4699686"/>
          </a:xfrm>
          <a:prstGeom prst="rect">
            <a:avLst/>
          </a:prstGeom>
        </p:spPr>
      </p:pic>
    </p:spTree>
    <p:extLst>
      <p:ext uri="{BB962C8B-B14F-4D97-AF65-F5344CB8AC3E}">
        <p14:creationId xmlns:p14="http://schemas.microsoft.com/office/powerpoint/2010/main" val="229374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436605"/>
            <a:ext cx="10396151" cy="461665"/>
          </a:xfrm>
          <a:prstGeom prst="rect">
            <a:avLst/>
          </a:prstGeom>
          <a:noFill/>
        </p:spPr>
        <p:txBody>
          <a:bodyPr wrap="square" rtlCol="0">
            <a:spAutoFit/>
          </a:bodyPr>
          <a:lstStyle/>
          <a:p>
            <a:pPr algn="ctr"/>
            <a:r>
              <a:rPr lang="en-US" sz="2400" b="1" dirty="0" smtClean="0"/>
              <a:t>THE CHURCH IS TO WITHDRAW FROM</a:t>
            </a:r>
            <a:endParaRPr lang="en-US" sz="2400" b="1" dirty="0"/>
          </a:p>
        </p:txBody>
      </p:sp>
      <p:sp>
        <p:nvSpPr>
          <p:cNvPr id="5" name="TextBox 4"/>
          <p:cNvSpPr txBox="1"/>
          <p:nvPr/>
        </p:nvSpPr>
        <p:spPr>
          <a:xfrm>
            <a:off x="650789" y="1285103"/>
            <a:ext cx="11154033" cy="3970318"/>
          </a:xfrm>
          <a:prstGeom prst="rect">
            <a:avLst/>
          </a:prstGeom>
          <a:noFill/>
        </p:spPr>
        <p:txBody>
          <a:bodyPr wrap="square" rtlCol="0">
            <a:spAutoFit/>
          </a:bodyPr>
          <a:lstStyle/>
          <a:p>
            <a:r>
              <a:rPr lang="en-US" dirty="0" smtClean="0"/>
              <a:t>                                                    A.  Those who walk disorderly</a:t>
            </a:r>
          </a:p>
          <a:p>
            <a:r>
              <a:rPr lang="en-US" dirty="0"/>
              <a:t> </a:t>
            </a:r>
            <a:r>
              <a:rPr lang="en-US" dirty="0" smtClean="0"/>
              <a:t>                                                   B.  Those who do not follow the teaching of the Apostles written in the Bible</a:t>
            </a:r>
          </a:p>
          <a:p>
            <a:r>
              <a:rPr lang="en-US" dirty="0"/>
              <a:t> </a:t>
            </a:r>
            <a:r>
              <a:rPr lang="en-US" dirty="0" smtClean="0"/>
              <a:t>                                                   C.  Both of the above</a:t>
            </a:r>
          </a:p>
          <a:p>
            <a:endParaRPr lang="en-US" dirty="0"/>
          </a:p>
          <a:p>
            <a:endParaRPr lang="en-US" dirty="0" smtClean="0"/>
          </a:p>
          <a:p>
            <a:pPr marL="342900" indent="-342900">
              <a:buAutoNum type="arabicPeriod"/>
            </a:pPr>
            <a:r>
              <a:rPr lang="en-US" dirty="0" smtClean="0"/>
              <a:t>To withdraw means to acknowledge that the person who is sinning openly is not part of the </a:t>
            </a:r>
          </a:p>
          <a:p>
            <a:r>
              <a:rPr lang="en-US" dirty="0"/>
              <a:t> </a:t>
            </a:r>
            <a:r>
              <a:rPr lang="en-US" dirty="0" smtClean="0"/>
              <a:t>       brotherhood of the church.    True or False </a:t>
            </a:r>
          </a:p>
          <a:p>
            <a:pPr marL="342900" indent="-342900">
              <a:buAutoNum type="arabicPeriod" startAt="2"/>
            </a:pPr>
            <a:r>
              <a:rPr lang="en-US" dirty="0" smtClean="0"/>
              <a:t>If they are walking disorderly and causing people to do wrong, are we to let them do it?  (False teachers)</a:t>
            </a:r>
          </a:p>
          <a:p>
            <a:pPr marL="342900" indent="-342900">
              <a:buFontTx/>
              <a:buAutoNum type="arabicPeriod" startAt="2"/>
            </a:pPr>
            <a:r>
              <a:rPr lang="en-US" dirty="0"/>
              <a:t>Do we let those people have an active part in our worship </a:t>
            </a:r>
            <a:r>
              <a:rPr lang="en-US" dirty="0" smtClean="0"/>
              <a:t>(leading prayer, waiting on Lord table, teaching)?</a:t>
            </a:r>
          </a:p>
          <a:p>
            <a:pPr marL="342900" indent="-342900">
              <a:buAutoNum type="arabicPeriod" startAt="3"/>
            </a:pPr>
            <a:r>
              <a:rPr lang="en-US" dirty="0" smtClean="0"/>
              <a:t>Should we try to change the person to live as God would want them to live?</a:t>
            </a:r>
          </a:p>
          <a:p>
            <a:pPr marL="342900" indent="-342900">
              <a:buAutoNum type="arabicPeriod" startAt="3"/>
            </a:pPr>
            <a:r>
              <a:rPr lang="en-US" dirty="0" smtClean="0"/>
              <a:t>Whose word or doctrine (rules) are we to follow?</a:t>
            </a:r>
          </a:p>
          <a:p>
            <a:pPr marL="342900" indent="-342900">
              <a:buAutoNum type="arabicPeriod" startAt="3"/>
            </a:pPr>
            <a:r>
              <a:rPr lang="en-US" dirty="0" smtClean="0"/>
              <a:t>Where are these rules found that we are to follow?</a:t>
            </a:r>
          </a:p>
          <a:p>
            <a:pPr marL="342900" indent="-342900">
              <a:buAutoNum type="arabicPeriod" startAt="3"/>
            </a:pPr>
            <a:r>
              <a:rPr lang="en-US" dirty="0" smtClean="0"/>
              <a:t>The purpose of withdrawing is to keep the church pure?    True or False</a:t>
            </a:r>
          </a:p>
          <a:p>
            <a:pPr marL="342900" indent="-342900">
              <a:buAutoNum type="arabicPeriod" startAt="2"/>
            </a:pPr>
            <a:endParaRPr lang="en-US" dirty="0"/>
          </a:p>
        </p:txBody>
      </p:sp>
    </p:spTree>
    <p:extLst>
      <p:ext uri="{BB962C8B-B14F-4D97-AF65-F5344CB8AC3E}">
        <p14:creationId xmlns:p14="http://schemas.microsoft.com/office/powerpoint/2010/main" val="409239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8454" y="321276"/>
            <a:ext cx="10577384" cy="584775"/>
          </a:xfrm>
          <a:prstGeom prst="rect">
            <a:avLst/>
          </a:prstGeom>
          <a:noFill/>
        </p:spPr>
        <p:txBody>
          <a:bodyPr wrap="square" rtlCol="0">
            <a:spAutoFit/>
          </a:bodyPr>
          <a:lstStyle/>
          <a:p>
            <a:pPr algn="ctr"/>
            <a:r>
              <a:rPr lang="en-US" sz="3200" b="1" dirty="0" smtClean="0"/>
              <a:t>QUALIFICATIONS FOR ELDERS AND DEACONS</a:t>
            </a:r>
            <a:endParaRPr lang="en-US" sz="3200" b="1" dirty="0"/>
          </a:p>
        </p:txBody>
      </p:sp>
      <p:sp>
        <p:nvSpPr>
          <p:cNvPr id="5" name="TextBox 4"/>
          <p:cNvSpPr txBox="1"/>
          <p:nvPr/>
        </p:nvSpPr>
        <p:spPr>
          <a:xfrm>
            <a:off x="4736294" y="1054387"/>
            <a:ext cx="2681581" cy="400110"/>
          </a:xfrm>
          <a:prstGeom prst="rect">
            <a:avLst/>
          </a:prstGeom>
          <a:noFill/>
        </p:spPr>
        <p:txBody>
          <a:bodyPr wrap="square" rtlCol="0">
            <a:spAutoFit/>
          </a:bodyPr>
          <a:lstStyle/>
          <a:p>
            <a:pPr algn="ctr"/>
            <a:r>
              <a:rPr lang="en-US" sz="2000" b="1" dirty="0" smtClean="0"/>
              <a:t>I TIMOTHY 3:1-13</a:t>
            </a:r>
            <a:endParaRPr lang="en-US" sz="2000" b="1" dirty="0"/>
          </a:p>
        </p:txBody>
      </p:sp>
      <p:pic>
        <p:nvPicPr>
          <p:cNvPr id="6" name="Picture 5"/>
          <p:cNvPicPr>
            <a:picLocks noChangeAspect="1"/>
          </p:cNvPicPr>
          <p:nvPr/>
        </p:nvPicPr>
        <p:blipFill>
          <a:blip r:embed="rId2"/>
          <a:stretch>
            <a:fillRect/>
          </a:stretch>
        </p:blipFill>
        <p:spPr>
          <a:xfrm>
            <a:off x="375188" y="1242085"/>
            <a:ext cx="2059459" cy="2082206"/>
          </a:xfrm>
          <a:prstGeom prst="rect">
            <a:avLst/>
          </a:prstGeom>
        </p:spPr>
      </p:pic>
      <p:pic>
        <p:nvPicPr>
          <p:cNvPr id="7" name="Picture 6"/>
          <p:cNvPicPr>
            <a:picLocks noChangeAspect="1"/>
          </p:cNvPicPr>
          <p:nvPr/>
        </p:nvPicPr>
        <p:blipFill>
          <a:blip r:embed="rId3"/>
          <a:stretch>
            <a:fillRect/>
          </a:stretch>
        </p:blipFill>
        <p:spPr>
          <a:xfrm>
            <a:off x="2772330" y="1245277"/>
            <a:ext cx="1963964" cy="2397211"/>
          </a:xfrm>
          <a:prstGeom prst="rect">
            <a:avLst/>
          </a:prstGeom>
        </p:spPr>
      </p:pic>
      <p:pic>
        <p:nvPicPr>
          <p:cNvPr id="8" name="Picture 7"/>
          <p:cNvPicPr>
            <a:picLocks noChangeAspect="1"/>
          </p:cNvPicPr>
          <p:nvPr/>
        </p:nvPicPr>
        <p:blipFill>
          <a:blip r:embed="rId4"/>
          <a:stretch>
            <a:fillRect/>
          </a:stretch>
        </p:blipFill>
        <p:spPr>
          <a:xfrm>
            <a:off x="354228" y="3756453"/>
            <a:ext cx="2059458" cy="2631989"/>
          </a:xfrm>
          <a:prstGeom prst="rect">
            <a:avLst/>
          </a:prstGeom>
        </p:spPr>
      </p:pic>
      <p:pic>
        <p:nvPicPr>
          <p:cNvPr id="9" name="Picture 8"/>
          <p:cNvPicPr>
            <a:picLocks noChangeAspect="1"/>
          </p:cNvPicPr>
          <p:nvPr/>
        </p:nvPicPr>
        <p:blipFill>
          <a:blip r:embed="rId5"/>
          <a:stretch>
            <a:fillRect/>
          </a:stretch>
        </p:blipFill>
        <p:spPr>
          <a:xfrm>
            <a:off x="2636108" y="3738010"/>
            <a:ext cx="2100649" cy="2537254"/>
          </a:xfrm>
          <a:prstGeom prst="rect">
            <a:avLst/>
          </a:prstGeom>
        </p:spPr>
      </p:pic>
      <p:pic>
        <p:nvPicPr>
          <p:cNvPr id="10" name="Picture 9"/>
          <p:cNvPicPr>
            <a:picLocks noChangeAspect="1"/>
          </p:cNvPicPr>
          <p:nvPr/>
        </p:nvPicPr>
        <p:blipFill>
          <a:blip r:embed="rId6"/>
          <a:stretch>
            <a:fillRect/>
          </a:stretch>
        </p:blipFill>
        <p:spPr>
          <a:xfrm>
            <a:off x="4979611" y="2135750"/>
            <a:ext cx="2018134" cy="2870887"/>
          </a:xfrm>
          <a:prstGeom prst="rect">
            <a:avLst/>
          </a:prstGeom>
        </p:spPr>
      </p:pic>
      <p:sp>
        <p:nvSpPr>
          <p:cNvPr id="11" name="TextBox 10"/>
          <p:cNvSpPr txBox="1"/>
          <p:nvPr/>
        </p:nvSpPr>
        <p:spPr>
          <a:xfrm>
            <a:off x="5684108" y="5015537"/>
            <a:ext cx="1252152" cy="307777"/>
          </a:xfrm>
          <a:prstGeom prst="rect">
            <a:avLst/>
          </a:prstGeom>
          <a:noFill/>
        </p:spPr>
        <p:txBody>
          <a:bodyPr wrap="square" rtlCol="0">
            <a:spAutoFit/>
          </a:bodyPr>
          <a:lstStyle/>
          <a:p>
            <a:r>
              <a:rPr lang="en-US" sz="1400" dirty="0" smtClean="0"/>
              <a:t>A teacher</a:t>
            </a:r>
            <a:endParaRPr lang="en-US" sz="1400" dirty="0"/>
          </a:p>
        </p:txBody>
      </p:sp>
      <p:pic>
        <p:nvPicPr>
          <p:cNvPr id="12" name="Picture 11"/>
          <p:cNvPicPr>
            <a:picLocks noChangeAspect="1"/>
          </p:cNvPicPr>
          <p:nvPr/>
        </p:nvPicPr>
        <p:blipFill>
          <a:blip r:embed="rId7"/>
          <a:stretch>
            <a:fillRect/>
          </a:stretch>
        </p:blipFill>
        <p:spPr>
          <a:xfrm>
            <a:off x="7528787" y="1277041"/>
            <a:ext cx="1853052" cy="2378322"/>
          </a:xfrm>
          <a:prstGeom prst="rect">
            <a:avLst/>
          </a:prstGeom>
        </p:spPr>
      </p:pic>
      <p:pic>
        <p:nvPicPr>
          <p:cNvPr id="13" name="Picture 12"/>
          <p:cNvPicPr>
            <a:picLocks noChangeAspect="1"/>
          </p:cNvPicPr>
          <p:nvPr/>
        </p:nvPicPr>
        <p:blipFill>
          <a:blip r:embed="rId8"/>
          <a:stretch>
            <a:fillRect/>
          </a:stretch>
        </p:blipFill>
        <p:spPr>
          <a:xfrm>
            <a:off x="7355687" y="3912973"/>
            <a:ext cx="1758497" cy="2632858"/>
          </a:xfrm>
          <a:prstGeom prst="rect">
            <a:avLst/>
          </a:prstGeom>
        </p:spPr>
      </p:pic>
      <p:pic>
        <p:nvPicPr>
          <p:cNvPr id="14" name="Picture 13"/>
          <p:cNvPicPr>
            <a:picLocks noChangeAspect="1"/>
          </p:cNvPicPr>
          <p:nvPr/>
        </p:nvPicPr>
        <p:blipFill>
          <a:blip r:embed="rId9"/>
          <a:stretch>
            <a:fillRect/>
          </a:stretch>
        </p:blipFill>
        <p:spPr>
          <a:xfrm>
            <a:off x="9748088" y="1015545"/>
            <a:ext cx="2068922" cy="2535286"/>
          </a:xfrm>
          <a:prstGeom prst="rect">
            <a:avLst/>
          </a:prstGeom>
        </p:spPr>
      </p:pic>
      <p:pic>
        <p:nvPicPr>
          <p:cNvPr id="15" name="Picture 14"/>
          <p:cNvPicPr>
            <a:picLocks noChangeAspect="1"/>
          </p:cNvPicPr>
          <p:nvPr/>
        </p:nvPicPr>
        <p:blipFill>
          <a:blip r:embed="rId10"/>
          <a:stretch>
            <a:fillRect/>
          </a:stretch>
        </p:blipFill>
        <p:spPr>
          <a:xfrm>
            <a:off x="9638070" y="3843395"/>
            <a:ext cx="2056581" cy="2545047"/>
          </a:xfrm>
          <a:prstGeom prst="rect">
            <a:avLst/>
          </a:prstGeom>
        </p:spPr>
      </p:pic>
    </p:spTree>
    <p:extLst>
      <p:ext uri="{BB962C8B-B14F-4D97-AF65-F5344CB8AC3E}">
        <p14:creationId xmlns:p14="http://schemas.microsoft.com/office/powerpoint/2010/main" val="130395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0303" y="337751"/>
            <a:ext cx="10363200" cy="400110"/>
          </a:xfrm>
          <a:prstGeom prst="rect">
            <a:avLst/>
          </a:prstGeom>
          <a:noFill/>
        </p:spPr>
        <p:txBody>
          <a:bodyPr wrap="square" rtlCol="0">
            <a:spAutoFit/>
          </a:bodyPr>
          <a:lstStyle/>
          <a:p>
            <a:r>
              <a:rPr lang="en-US" sz="2000" b="1" dirty="0" smtClean="0"/>
              <a:t>                WHAT BOOK IN THE BIBLE GIVES QUALIFICATIONS OF ELDERS AND DEACONS</a:t>
            </a:r>
            <a:endParaRPr lang="en-US" sz="2000" b="1" dirty="0"/>
          </a:p>
        </p:txBody>
      </p:sp>
      <p:sp>
        <p:nvSpPr>
          <p:cNvPr id="5" name="TextBox 4"/>
          <p:cNvSpPr txBox="1"/>
          <p:nvPr/>
        </p:nvSpPr>
        <p:spPr>
          <a:xfrm>
            <a:off x="420130" y="1136822"/>
            <a:ext cx="11475308" cy="2862322"/>
          </a:xfrm>
          <a:prstGeom prst="rect">
            <a:avLst/>
          </a:prstGeom>
          <a:noFill/>
        </p:spPr>
        <p:txBody>
          <a:bodyPr wrap="square" rtlCol="0">
            <a:spAutoFit/>
          </a:bodyPr>
          <a:lstStyle/>
          <a:p>
            <a:r>
              <a:rPr lang="en-US" dirty="0" smtClean="0"/>
              <a:t>                                          A.  Matthew</a:t>
            </a:r>
          </a:p>
          <a:p>
            <a:r>
              <a:rPr lang="en-US" dirty="0"/>
              <a:t> </a:t>
            </a:r>
            <a:r>
              <a:rPr lang="en-US" dirty="0" smtClean="0"/>
              <a:t>                                         B.  Romans</a:t>
            </a:r>
          </a:p>
          <a:p>
            <a:r>
              <a:rPr lang="en-US" dirty="0"/>
              <a:t> </a:t>
            </a:r>
            <a:r>
              <a:rPr lang="en-US" dirty="0" smtClean="0"/>
              <a:t>                                         C.  I Timothy</a:t>
            </a:r>
          </a:p>
          <a:p>
            <a:endParaRPr lang="en-US" dirty="0"/>
          </a:p>
          <a:p>
            <a:pPr marL="342900" indent="-342900">
              <a:buAutoNum type="arabicPeriod"/>
            </a:pPr>
            <a:endParaRPr lang="en-US" dirty="0" smtClean="0"/>
          </a:p>
          <a:p>
            <a:pPr marL="342900" indent="-342900">
              <a:buAutoNum type="arabicPeriod"/>
            </a:pPr>
            <a:r>
              <a:rPr lang="en-US" dirty="0" smtClean="0"/>
              <a:t>God intended that only good godly men who can meet the New Testament qualifications </a:t>
            </a:r>
          </a:p>
          <a:p>
            <a:r>
              <a:rPr lang="en-US" dirty="0"/>
              <a:t> </a:t>
            </a:r>
            <a:r>
              <a:rPr lang="en-US" dirty="0" smtClean="0"/>
              <a:t>       should rule in a congregation?   True or False</a:t>
            </a:r>
          </a:p>
          <a:p>
            <a:pPr marL="342900" indent="-342900">
              <a:buAutoNum type="arabicPeriod" startAt="2"/>
            </a:pPr>
            <a:r>
              <a:rPr lang="en-US" dirty="0" smtClean="0"/>
              <a:t>The New Testament teaches that there is always more than one elder that rules a congregation?   True or False</a:t>
            </a:r>
          </a:p>
          <a:p>
            <a:pPr marL="342900" indent="-342900">
              <a:buAutoNum type="arabicPeriod" startAt="2"/>
            </a:pPr>
            <a:r>
              <a:rPr lang="en-US" dirty="0" smtClean="0"/>
              <a:t>Deacons serve under the leadership of the elders?  True or False</a:t>
            </a:r>
          </a:p>
          <a:p>
            <a:pPr marL="342900" indent="-342900">
              <a:buAutoNum type="arabicPeriod" startAt="2"/>
            </a:pPr>
            <a:r>
              <a:rPr lang="en-US" dirty="0" smtClean="0"/>
              <a:t>Name as many as you can of the elders that lead our congregation.</a:t>
            </a:r>
            <a:endParaRPr lang="en-US" dirty="0"/>
          </a:p>
        </p:txBody>
      </p:sp>
    </p:spTree>
    <p:extLst>
      <p:ext uri="{BB962C8B-B14F-4D97-AF65-F5344CB8AC3E}">
        <p14:creationId xmlns:p14="http://schemas.microsoft.com/office/powerpoint/2010/main" val="332295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1535" y="354227"/>
            <a:ext cx="10107827" cy="523220"/>
          </a:xfrm>
          <a:prstGeom prst="rect">
            <a:avLst/>
          </a:prstGeom>
          <a:noFill/>
        </p:spPr>
        <p:txBody>
          <a:bodyPr wrap="square" rtlCol="0">
            <a:spAutoFit/>
          </a:bodyPr>
          <a:lstStyle/>
          <a:p>
            <a:pPr algn="ctr"/>
            <a:r>
              <a:rPr lang="en-US" sz="2800" b="1" dirty="0" smtClean="0"/>
              <a:t>LOVE OF MONEY IS A </a:t>
            </a:r>
            <a:endParaRPr lang="en-US" sz="2800" b="1" dirty="0"/>
          </a:p>
        </p:txBody>
      </p:sp>
      <p:pic>
        <p:nvPicPr>
          <p:cNvPr id="5" name="Picture 4"/>
          <p:cNvPicPr>
            <a:picLocks noChangeAspect="1"/>
          </p:cNvPicPr>
          <p:nvPr/>
        </p:nvPicPr>
        <p:blipFill>
          <a:blip r:embed="rId2"/>
          <a:stretch>
            <a:fillRect/>
          </a:stretch>
        </p:blipFill>
        <p:spPr>
          <a:xfrm>
            <a:off x="6697361" y="1405069"/>
            <a:ext cx="4983893" cy="3961881"/>
          </a:xfrm>
          <a:prstGeom prst="rect">
            <a:avLst/>
          </a:prstGeom>
        </p:spPr>
      </p:pic>
      <p:sp>
        <p:nvSpPr>
          <p:cNvPr id="6" name="TextBox 5"/>
          <p:cNvSpPr txBox="1"/>
          <p:nvPr/>
        </p:nvSpPr>
        <p:spPr>
          <a:xfrm>
            <a:off x="329514" y="1178011"/>
            <a:ext cx="6063048" cy="4616648"/>
          </a:xfrm>
          <a:prstGeom prst="rect">
            <a:avLst/>
          </a:prstGeom>
          <a:noFill/>
        </p:spPr>
        <p:txBody>
          <a:bodyPr wrap="square" rtlCol="0">
            <a:spAutoFit/>
          </a:bodyPr>
          <a:lstStyle/>
          <a:p>
            <a:r>
              <a:rPr lang="en-US" sz="2400" b="1" dirty="0" smtClean="0"/>
              <a:t>ROOT TO ALL KINDS OF EVIL   </a:t>
            </a:r>
            <a:r>
              <a:rPr lang="en-US" b="1" dirty="0" smtClean="0"/>
              <a:t>(I TIMOTHY 6:10)</a:t>
            </a:r>
          </a:p>
          <a:p>
            <a:endParaRPr lang="en-US" b="1" dirty="0"/>
          </a:p>
          <a:p>
            <a:r>
              <a:rPr lang="en-US" dirty="0" smtClean="0"/>
              <a:t>   The love of material things can be found behind many kinds of evil.  Often a man is not even aware of the love of money until he is caught up in some kind of evil.</a:t>
            </a:r>
          </a:p>
          <a:p>
            <a:r>
              <a:rPr lang="en-US" dirty="0"/>
              <a:t> </a:t>
            </a:r>
            <a:r>
              <a:rPr lang="en-US" dirty="0" smtClean="0"/>
              <a:t>  Paul warned Timothy that those who would be rich, should take great care.</a:t>
            </a:r>
          </a:p>
          <a:p>
            <a:endParaRPr lang="en-US" dirty="0"/>
          </a:p>
          <a:p>
            <a:endParaRPr lang="en-US" dirty="0" smtClean="0"/>
          </a:p>
          <a:p>
            <a:r>
              <a:rPr lang="en-US" dirty="0" smtClean="0"/>
              <a:t>WILL THERE BE A BANK ACCOUNT IN HEAVEN?</a:t>
            </a:r>
          </a:p>
          <a:p>
            <a:r>
              <a:rPr lang="en-US" dirty="0" smtClean="0"/>
              <a:t>One hundred years from now will it matter what kind of car I drove?  What kind of house I lived in?  How much money I had in my bank account?  What kind of clothes I wore?  </a:t>
            </a:r>
          </a:p>
          <a:p>
            <a:endParaRPr lang="en-US" dirty="0"/>
          </a:p>
          <a:p>
            <a:r>
              <a:rPr lang="en-US" dirty="0" smtClean="0"/>
              <a:t>   What will really matter is how I lived and how I used what money I did have!!!  </a:t>
            </a:r>
            <a:endParaRPr lang="en-US" dirty="0"/>
          </a:p>
        </p:txBody>
      </p:sp>
    </p:spTree>
    <p:extLst>
      <p:ext uri="{BB962C8B-B14F-4D97-AF65-F5344CB8AC3E}">
        <p14:creationId xmlns:p14="http://schemas.microsoft.com/office/powerpoint/2010/main" val="72273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5719" y="378941"/>
            <a:ext cx="9522940" cy="523220"/>
          </a:xfrm>
          <a:prstGeom prst="rect">
            <a:avLst/>
          </a:prstGeom>
          <a:noFill/>
        </p:spPr>
        <p:txBody>
          <a:bodyPr wrap="square" rtlCol="0">
            <a:spAutoFit/>
          </a:bodyPr>
          <a:lstStyle/>
          <a:p>
            <a:pPr algn="ctr"/>
            <a:r>
              <a:rPr lang="en-US" sz="2800" b="1" dirty="0" smtClean="0"/>
              <a:t>INSPIRED SCRIPTURES OF GOD ARE </a:t>
            </a:r>
            <a:endParaRPr lang="en-US" sz="2800" b="1" dirty="0"/>
          </a:p>
        </p:txBody>
      </p:sp>
      <p:pic>
        <p:nvPicPr>
          <p:cNvPr id="5" name="Picture 4"/>
          <p:cNvPicPr>
            <a:picLocks noChangeAspect="1"/>
          </p:cNvPicPr>
          <p:nvPr/>
        </p:nvPicPr>
        <p:blipFill>
          <a:blip r:embed="rId2"/>
          <a:stretch>
            <a:fillRect/>
          </a:stretch>
        </p:blipFill>
        <p:spPr>
          <a:xfrm rot="10800000">
            <a:off x="313038" y="1301578"/>
            <a:ext cx="4803354" cy="4732639"/>
          </a:xfrm>
          <a:prstGeom prst="rect">
            <a:avLst/>
          </a:prstGeom>
        </p:spPr>
      </p:pic>
      <p:sp>
        <p:nvSpPr>
          <p:cNvPr id="6" name="TextBox 5"/>
          <p:cNvSpPr txBox="1"/>
          <p:nvPr/>
        </p:nvSpPr>
        <p:spPr>
          <a:xfrm>
            <a:off x="5634681" y="1301579"/>
            <a:ext cx="6277233" cy="5078313"/>
          </a:xfrm>
          <a:prstGeom prst="rect">
            <a:avLst/>
          </a:prstGeom>
          <a:noFill/>
        </p:spPr>
        <p:txBody>
          <a:bodyPr wrap="square" rtlCol="0">
            <a:spAutoFit/>
          </a:bodyPr>
          <a:lstStyle/>
          <a:p>
            <a:r>
              <a:rPr lang="en-US" b="1" dirty="0" smtClean="0"/>
              <a:t> - PROFITABLE       - MAKE MAN COMPLETE</a:t>
            </a:r>
          </a:p>
          <a:p>
            <a:endParaRPr lang="en-US" b="1" dirty="0"/>
          </a:p>
          <a:p>
            <a:r>
              <a:rPr lang="en-US" b="1" dirty="0" smtClean="0"/>
              <a:t>   </a:t>
            </a:r>
            <a:r>
              <a:rPr lang="en-US" dirty="0" smtClean="0"/>
              <a:t>The Bible, the inspired scriptures of God is worth a lot (profitable) to all of us for:</a:t>
            </a:r>
          </a:p>
          <a:p>
            <a:r>
              <a:rPr lang="en-US" b="1" dirty="0"/>
              <a:t> </a:t>
            </a:r>
            <a:r>
              <a:rPr lang="en-US" b="1" dirty="0" smtClean="0"/>
              <a:t> -  </a:t>
            </a:r>
            <a:r>
              <a:rPr lang="en-US" u="sng" dirty="0" smtClean="0"/>
              <a:t>Teaching </a:t>
            </a:r>
            <a:r>
              <a:rPr lang="en-US" dirty="0" smtClean="0"/>
              <a:t>- provides us with the text book that will teach us how to live happily and to gain heaven.</a:t>
            </a:r>
          </a:p>
          <a:p>
            <a:r>
              <a:rPr lang="en-US" b="1" dirty="0"/>
              <a:t> </a:t>
            </a:r>
            <a:r>
              <a:rPr lang="en-US" b="1" dirty="0" smtClean="0"/>
              <a:t> -  </a:t>
            </a:r>
            <a:r>
              <a:rPr lang="en-US" dirty="0" smtClean="0"/>
              <a:t>Reproof and correction – the scriptures can be used to measure us to determine if we are measuring up to God’s word.  Only the scriptures are worthy to reprove and correct us.</a:t>
            </a:r>
          </a:p>
          <a:p>
            <a:r>
              <a:rPr lang="en-US" dirty="0"/>
              <a:t> </a:t>
            </a:r>
            <a:r>
              <a:rPr lang="en-US" dirty="0" smtClean="0"/>
              <a:t> -  Instruction – provides us with the mind, law and will of God, so that we can follow after these things.</a:t>
            </a:r>
          </a:p>
          <a:p>
            <a:r>
              <a:rPr lang="en-US" dirty="0"/>
              <a:t> </a:t>
            </a:r>
            <a:r>
              <a:rPr lang="en-US" dirty="0" smtClean="0"/>
              <a:t> -  </a:t>
            </a:r>
            <a:r>
              <a:rPr lang="en-US" u="sng" dirty="0" smtClean="0"/>
              <a:t>Making us a complete Christian</a:t>
            </a:r>
            <a:r>
              <a:rPr lang="en-US" dirty="0" smtClean="0"/>
              <a:t>,  when we know, understand and practice the scriptures, then we are complete.</a:t>
            </a:r>
          </a:p>
          <a:p>
            <a:r>
              <a:rPr lang="en-US" dirty="0"/>
              <a:t> </a:t>
            </a:r>
            <a:r>
              <a:rPr lang="en-US" dirty="0" smtClean="0"/>
              <a:t> -  They furnish us with every good work (things we are to be doing for the Lord).  </a:t>
            </a:r>
          </a:p>
          <a:p>
            <a:endParaRPr lang="en-US" dirty="0"/>
          </a:p>
          <a:p>
            <a:r>
              <a:rPr lang="en-US" dirty="0" smtClean="0"/>
              <a:t>Ask the children to tell you something they can do at their young age for the Lord.</a:t>
            </a:r>
            <a:endParaRPr lang="en-US" dirty="0"/>
          </a:p>
        </p:txBody>
      </p:sp>
    </p:spTree>
    <p:extLst>
      <p:ext uri="{BB962C8B-B14F-4D97-AF65-F5344CB8AC3E}">
        <p14:creationId xmlns:p14="http://schemas.microsoft.com/office/powerpoint/2010/main" val="4068030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764</Words>
  <Application>Microsoft Office PowerPoint</Application>
  <PresentationFormat>Widescreen</PresentationFormat>
  <Paragraphs>61</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13</cp:revision>
  <dcterms:created xsi:type="dcterms:W3CDTF">2019-01-10T01:52:29Z</dcterms:created>
  <dcterms:modified xsi:type="dcterms:W3CDTF">2019-01-15T20:12:15Z</dcterms:modified>
</cp:coreProperties>
</file>