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41513-2A44-4914-B2C3-1CF201474147}"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71CF4-6B41-4A61-90AB-03CA152AF3BC}" type="slidenum">
              <a:rPr lang="en-US" smtClean="0"/>
              <a:t>‹#›</a:t>
            </a:fld>
            <a:endParaRPr lang="en-US"/>
          </a:p>
        </p:txBody>
      </p:sp>
    </p:spTree>
    <p:extLst>
      <p:ext uri="{BB962C8B-B14F-4D97-AF65-F5344CB8AC3E}">
        <p14:creationId xmlns:p14="http://schemas.microsoft.com/office/powerpoint/2010/main" val="1582334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41513-2A44-4914-B2C3-1CF201474147}"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71CF4-6B41-4A61-90AB-03CA152AF3BC}" type="slidenum">
              <a:rPr lang="en-US" smtClean="0"/>
              <a:t>‹#›</a:t>
            </a:fld>
            <a:endParaRPr lang="en-US"/>
          </a:p>
        </p:txBody>
      </p:sp>
    </p:spTree>
    <p:extLst>
      <p:ext uri="{BB962C8B-B14F-4D97-AF65-F5344CB8AC3E}">
        <p14:creationId xmlns:p14="http://schemas.microsoft.com/office/powerpoint/2010/main" val="75925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41513-2A44-4914-B2C3-1CF201474147}"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71CF4-6B41-4A61-90AB-03CA152AF3BC}" type="slidenum">
              <a:rPr lang="en-US" smtClean="0"/>
              <a:t>‹#›</a:t>
            </a:fld>
            <a:endParaRPr lang="en-US"/>
          </a:p>
        </p:txBody>
      </p:sp>
    </p:spTree>
    <p:extLst>
      <p:ext uri="{BB962C8B-B14F-4D97-AF65-F5344CB8AC3E}">
        <p14:creationId xmlns:p14="http://schemas.microsoft.com/office/powerpoint/2010/main" val="367329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41513-2A44-4914-B2C3-1CF201474147}"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71CF4-6B41-4A61-90AB-03CA152AF3BC}" type="slidenum">
              <a:rPr lang="en-US" smtClean="0"/>
              <a:t>‹#›</a:t>
            </a:fld>
            <a:endParaRPr lang="en-US"/>
          </a:p>
        </p:txBody>
      </p:sp>
    </p:spTree>
    <p:extLst>
      <p:ext uri="{BB962C8B-B14F-4D97-AF65-F5344CB8AC3E}">
        <p14:creationId xmlns:p14="http://schemas.microsoft.com/office/powerpoint/2010/main" val="213880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41513-2A44-4914-B2C3-1CF201474147}"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71CF4-6B41-4A61-90AB-03CA152AF3BC}" type="slidenum">
              <a:rPr lang="en-US" smtClean="0"/>
              <a:t>‹#›</a:t>
            </a:fld>
            <a:endParaRPr lang="en-US"/>
          </a:p>
        </p:txBody>
      </p:sp>
    </p:spTree>
    <p:extLst>
      <p:ext uri="{BB962C8B-B14F-4D97-AF65-F5344CB8AC3E}">
        <p14:creationId xmlns:p14="http://schemas.microsoft.com/office/powerpoint/2010/main" val="252791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41513-2A44-4914-B2C3-1CF201474147}"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71CF4-6B41-4A61-90AB-03CA152AF3BC}" type="slidenum">
              <a:rPr lang="en-US" smtClean="0"/>
              <a:t>‹#›</a:t>
            </a:fld>
            <a:endParaRPr lang="en-US"/>
          </a:p>
        </p:txBody>
      </p:sp>
    </p:spTree>
    <p:extLst>
      <p:ext uri="{BB962C8B-B14F-4D97-AF65-F5344CB8AC3E}">
        <p14:creationId xmlns:p14="http://schemas.microsoft.com/office/powerpoint/2010/main" val="98101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41513-2A44-4914-B2C3-1CF201474147}"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71CF4-6B41-4A61-90AB-03CA152AF3BC}" type="slidenum">
              <a:rPr lang="en-US" smtClean="0"/>
              <a:t>‹#›</a:t>
            </a:fld>
            <a:endParaRPr lang="en-US"/>
          </a:p>
        </p:txBody>
      </p:sp>
    </p:spTree>
    <p:extLst>
      <p:ext uri="{BB962C8B-B14F-4D97-AF65-F5344CB8AC3E}">
        <p14:creationId xmlns:p14="http://schemas.microsoft.com/office/powerpoint/2010/main" val="47882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41513-2A44-4914-B2C3-1CF201474147}"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71CF4-6B41-4A61-90AB-03CA152AF3BC}" type="slidenum">
              <a:rPr lang="en-US" smtClean="0"/>
              <a:t>‹#›</a:t>
            </a:fld>
            <a:endParaRPr lang="en-US"/>
          </a:p>
        </p:txBody>
      </p:sp>
    </p:spTree>
    <p:extLst>
      <p:ext uri="{BB962C8B-B14F-4D97-AF65-F5344CB8AC3E}">
        <p14:creationId xmlns:p14="http://schemas.microsoft.com/office/powerpoint/2010/main" val="410683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41513-2A44-4914-B2C3-1CF201474147}"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71CF4-6B41-4A61-90AB-03CA152AF3BC}" type="slidenum">
              <a:rPr lang="en-US" smtClean="0"/>
              <a:t>‹#›</a:t>
            </a:fld>
            <a:endParaRPr lang="en-US"/>
          </a:p>
        </p:txBody>
      </p:sp>
    </p:spTree>
    <p:extLst>
      <p:ext uri="{BB962C8B-B14F-4D97-AF65-F5344CB8AC3E}">
        <p14:creationId xmlns:p14="http://schemas.microsoft.com/office/powerpoint/2010/main" val="189313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41513-2A44-4914-B2C3-1CF201474147}"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71CF4-6B41-4A61-90AB-03CA152AF3BC}" type="slidenum">
              <a:rPr lang="en-US" smtClean="0"/>
              <a:t>‹#›</a:t>
            </a:fld>
            <a:endParaRPr lang="en-US"/>
          </a:p>
        </p:txBody>
      </p:sp>
    </p:spTree>
    <p:extLst>
      <p:ext uri="{BB962C8B-B14F-4D97-AF65-F5344CB8AC3E}">
        <p14:creationId xmlns:p14="http://schemas.microsoft.com/office/powerpoint/2010/main" val="82039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41513-2A44-4914-B2C3-1CF201474147}"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71CF4-6B41-4A61-90AB-03CA152AF3BC}" type="slidenum">
              <a:rPr lang="en-US" smtClean="0"/>
              <a:t>‹#›</a:t>
            </a:fld>
            <a:endParaRPr lang="en-US"/>
          </a:p>
        </p:txBody>
      </p:sp>
    </p:spTree>
    <p:extLst>
      <p:ext uri="{BB962C8B-B14F-4D97-AF65-F5344CB8AC3E}">
        <p14:creationId xmlns:p14="http://schemas.microsoft.com/office/powerpoint/2010/main" val="343960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1513-2A44-4914-B2C3-1CF201474147}" type="datetimeFigureOut">
              <a:rPr lang="en-US" smtClean="0"/>
              <a:t>8/28/2018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71CF4-6B41-4A61-90AB-03CA152AF3BC}" type="slidenum">
              <a:rPr lang="en-US" smtClean="0"/>
              <a:t>‹#›</a:t>
            </a:fld>
            <a:endParaRPr lang="en-US"/>
          </a:p>
        </p:txBody>
      </p:sp>
    </p:spTree>
    <p:extLst>
      <p:ext uri="{BB962C8B-B14F-4D97-AF65-F5344CB8AC3E}">
        <p14:creationId xmlns:p14="http://schemas.microsoft.com/office/powerpoint/2010/main" val="3166567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324" y="247135"/>
            <a:ext cx="972065" cy="246221"/>
          </a:xfrm>
          <a:prstGeom prst="rect">
            <a:avLst/>
          </a:prstGeom>
          <a:noFill/>
        </p:spPr>
        <p:txBody>
          <a:bodyPr wrap="square" rtlCol="0">
            <a:spAutoFit/>
          </a:bodyPr>
          <a:lstStyle/>
          <a:p>
            <a:r>
              <a:rPr lang="en-US" sz="1000" smtClean="0"/>
              <a:t>Cards </a:t>
            </a:r>
            <a:r>
              <a:rPr lang="en-US" sz="1000" smtClean="0"/>
              <a:t>95-100</a:t>
            </a:r>
            <a:endParaRPr lang="en-US" sz="1000" dirty="0"/>
          </a:p>
        </p:txBody>
      </p:sp>
      <p:sp>
        <p:nvSpPr>
          <p:cNvPr id="5" name="TextBox 4"/>
          <p:cNvSpPr txBox="1"/>
          <p:nvPr/>
        </p:nvSpPr>
        <p:spPr>
          <a:xfrm>
            <a:off x="5659394" y="231746"/>
            <a:ext cx="5590848" cy="523220"/>
          </a:xfrm>
          <a:prstGeom prst="rect">
            <a:avLst/>
          </a:prstGeom>
          <a:noFill/>
        </p:spPr>
        <p:txBody>
          <a:bodyPr wrap="square" rtlCol="0">
            <a:spAutoFit/>
          </a:bodyPr>
          <a:lstStyle/>
          <a:p>
            <a:pPr algn="ctr"/>
            <a:r>
              <a:rPr lang="en-US" sz="2800" b="1" dirty="0" smtClean="0"/>
              <a:t>QUOTE HOSEA 4:6</a:t>
            </a:r>
            <a:endParaRPr lang="en-US" sz="28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081" y="1001015"/>
            <a:ext cx="3800801" cy="5356035"/>
          </a:xfrm>
          <a:prstGeom prst="rect">
            <a:avLst/>
          </a:prstGeom>
        </p:spPr>
      </p:pic>
      <p:sp>
        <p:nvSpPr>
          <p:cNvPr id="7" name="TextBox 6"/>
          <p:cNvSpPr txBox="1"/>
          <p:nvPr/>
        </p:nvSpPr>
        <p:spPr>
          <a:xfrm>
            <a:off x="4744995" y="914400"/>
            <a:ext cx="7125729" cy="5878532"/>
          </a:xfrm>
          <a:prstGeom prst="rect">
            <a:avLst/>
          </a:prstGeom>
          <a:noFill/>
        </p:spPr>
        <p:txBody>
          <a:bodyPr wrap="square" rtlCol="0">
            <a:spAutoFit/>
          </a:bodyPr>
          <a:lstStyle/>
          <a:p>
            <a:r>
              <a:rPr lang="en-US" sz="1600" dirty="0" smtClean="0"/>
              <a:t>     </a:t>
            </a:r>
            <a:r>
              <a:rPr lang="en-US" b="1" i="1" dirty="0" smtClean="0"/>
              <a:t>My people are destroyed for lack of knowledge: because thou hast rejected knowledge, I will also reject thee……</a:t>
            </a:r>
          </a:p>
          <a:p>
            <a:endParaRPr lang="en-US" sz="1000" b="1" i="1" dirty="0"/>
          </a:p>
          <a:p>
            <a:r>
              <a:rPr lang="en-US" sz="1600" b="1" i="1" dirty="0" smtClean="0"/>
              <a:t>     </a:t>
            </a:r>
            <a:r>
              <a:rPr lang="en-US" dirty="0" smtClean="0"/>
              <a:t>Hosea a prophet of the Northern Kingdom, was active from about the middle of the eighty century.  At the beginning of Hosea’s prophetic ministry, Israel was enjoying the prosperous reign of Jeroboam II.  Hosea saw disaster, however, in Israel’s efforts to preserve her position by political machinations instead of reliance on God.  Her past and future troubles are attributed by Hosea to her persistent practice of idolatry.  The people were offering sacrifices on heathen altars; and adultery was prevalent.  The faithless actions of Israel toward God are illustrated by the relationship between Hosea and his worthless marriage partner, Gomer.</a:t>
            </a:r>
          </a:p>
          <a:p>
            <a:r>
              <a:rPr lang="en-US" dirty="0"/>
              <a:t> </a:t>
            </a:r>
            <a:r>
              <a:rPr lang="en-US" dirty="0" smtClean="0"/>
              <a:t>    The figure which Hosea often uses to describe the spiritual condition of the Israelites is </a:t>
            </a:r>
            <a:r>
              <a:rPr lang="en-US" i="1" u="sng" dirty="0" smtClean="0"/>
              <a:t>lack of knowledge.</a:t>
            </a:r>
            <a:r>
              <a:rPr lang="en-US" dirty="0" smtClean="0"/>
              <a:t>  He is not speaking simply of intellectual knowledge, but of a relationship of the most intimate sort between man and God.</a:t>
            </a:r>
          </a:p>
          <a:p>
            <a:r>
              <a:rPr lang="en-US" dirty="0"/>
              <a:t> </a:t>
            </a:r>
            <a:r>
              <a:rPr lang="en-US" dirty="0" smtClean="0"/>
              <a:t>    The knowledge of God is the most excellent of all sciences.  Paul counted all things but loss in comparison with possessions; (Philippians 3:8) and our blessed Lord himself ways, </a:t>
            </a:r>
            <a:r>
              <a:rPr lang="en-US" i="1" dirty="0" smtClean="0"/>
              <a:t>“This is life eternal, that they might know thee the only true God, and Jesus Christ, whom thou hast sent”.  (John 17:3)</a:t>
            </a:r>
            <a:endParaRPr lang="en-US" dirty="0"/>
          </a:p>
        </p:txBody>
      </p:sp>
    </p:spTree>
    <p:extLst>
      <p:ext uri="{BB962C8B-B14F-4D97-AF65-F5344CB8AC3E}">
        <p14:creationId xmlns:p14="http://schemas.microsoft.com/office/powerpoint/2010/main" val="231771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0304" y="321276"/>
            <a:ext cx="10033686" cy="461665"/>
          </a:xfrm>
          <a:prstGeom prst="rect">
            <a:avLst/>
          </a:prstGeom>
          <a:noFill/>
        </p:spPr>
        <p:txBody>
          <a:bodyPr wrap="square" rtlCol="0">
            <a:spAutoFit/>
          </a:bodyPr>
          <a:lstStyle/>
          <a:p>
            <a:pPr algn="ctr"/>
            <a:r>
              <a:rPr lang="en-US" sz="2400" b="1" dirty="0" smtClean="0"/>
              <a:t>AMOS PROHESIDED FIVE VISIONS OF  </a:t>
            </a:r>
            <a:endParaRPr lang="en-US" sz="2400" b="1" dirty="0"/>
          </a:p>
        </p:txBody>
      </p:sp>
      <p:sp>
        <p:nvSpPr>
          <p:cNvPr id="5" name="TextBox 4"/>
          <p:cNvSpPr txBox="1"/>
          <p:nvPr/>
        </p:nvSpPr>
        <p:spPr>
          <a:xfrm>
            <a:off x="535459" y="1046205"/>
            <a:ext cx="11285837" cy="5170646"/>
          </a:xfrm>
          <a:prstGeom prst="rect">
            <a:avLst/>
          </a:prstGeom>
          <a:noFill/>
        </p:spPr>
        <p:txBody>
          <a:bodyPr wrap="square" rtlCol="0">
            <a:spAutoFit/>
          </a:bodyPr>
          <a:lstStyle/>
          <a:p>
            <a:r>
              <a:rPr lang="en-US" dirty="0" smtClean="0"/>
              <a:t>                                                           A.  Judah’s destruction</a:t>
            </a:r>
          </a:p>
          <a:p>
            <a:r>
              <a:rPr lang="en-US" dirty="0"/>
              <a:t> </a:t>
            </a:r>
            <a:r>
              <a:rPr lang="en-US" dirty="0" smtClean="0"/>
              <a:t>                                                          B.  Jeroboam’s destruction</a:t>
            </a:r>
          </a:p>
          <a:p>
            <a:r>
              <a:rPr lang="en-US" dirty="0"/>
              <a:t> </a:t>
            </a:r>
            <a:r>
              <a:rPr lang="en-US" dirty="0" smtClean="0"/>
              <a:t>                                                          C.  Israel’s destruction</a:t>
            </a:r>
          </a:p>
          <a:p>
            <a:endParaRPr lang="en-US" sz="1200" dirty="0"/>
          </a:p>
          <a:p>
            <a:endParaRPr lang="en-US" sz="1200" dirty="0" smtClean="0"/>
          </a:p>
          <a:p>
            <a:pPr marL="342900" indent="-342900">
              <a:buAutoNum type="arabicPeriod"/>
            </a:pPr>
            <a:r>
              <a:rPr lang="en-US" sz="1600" dirty="0" smtClean="0"/>
              <a:t>What was Amos doing when God called him to a dangerous job?</a:t>
            </a:r>
          </a:p>
          <a:p>
            <a:pPr marL="342900" indent="-342900">
              <a:buAutoNum type="arabicPeriod"/>
            </a:pPr>
            <a:r>
              <a:rPr lang="en-US" sz="1600" dirty="0" smtClean="0"/>
              <a:t>Amos used a plain writing style, filled with country language, calling the city socialites cows?   True or False</a:t>
            </a:r>
          </a:p>
          <a:p>
            <a:pPr marL="342900" indent="-342900">
              <a:buAutoNum type="arabicPeriod"/>
            </a:pPr>
            <a:r>
              <a:rPr lang="en-US" sz="1600" dirty="0" smtClean="0"/>
              <a:t>Amos focused on the facts that met his eyes and ears , oppression of the poor, dishonest business, bribery in court, privilege bought with money?    True or False</a:t>
            </a:r>
          </a:p>
          <a:p>
            <a:pPr marL="342900" indent="-342900">
              <a:buAutoNum type="arabicPeriod"/>
            </a:pPr>
            <a:r>
              <a:rPr lang="en-US" sz="1600" dirty="0" smtClean="0"/>
              <a:t>Do we hear of the same things happening today?</a:t>
            </a:r>
          </a:p>
          <a:p>
            <a:pPr marL="342900" indent="-342900">
              <a:buAutoNum type="arabicPeriod"/>
            </a:pPr>
            <a:r>
              <a:rPr lang="en-US" sz="1600" dirty="0" smtClean="0"/>
              <a:t>What are the five graphic visions:</a:t>
            </a:r>
          </a:p>
          <a:p>
            <a:r>
              <a:rPr lang="en-US" sz="1600" dirty="0"/>
              <a:t> </a:t>
            </a:r>
            <a:r>
              <a:rPr lang="en-US" sz="1600" dirty="0" smtClean="0"/>
              <a:t>       1</a:t>
            </a:r>
            <a:r>
              <a:rPr lang="en-US" sz="1600" smtClean="0"/>
              <a:t>.  L</a:t>
            </a:r>
            <a:r>
              <a:rPr lang="en-US" sz="1600" dirty="0" smtClean="0"/>
              <a:t>____________</a:t>
            </a:r>
          </a:p>
          <a:p>
            <a:r>
              <a:rPr lang="en-US" sz="1600" dirty="0"/>
              <a:t> </a:t>
            </a:r>
            <a:r>
              <a:rPr lang="en-US" sz="1600" dirty="0" smtClean="0"/>
              <a:t>       2.  F__________</a:t>
            </a:r>
          </a:p>
          <a:p>
            <a:r>
              <a:rPr lang="en-US" sz="1600" dirty="0"/>
              <a:t> </a:t>
            </a:r>
            <a:r>
              <a:rPr lang="en-US" sz="1600" dirty="0" smtClean="0"/>
              <a:t>       3.  </a:t>
            </a:r>
            <a:r>
              <a:rPr lang="en-US" sz="1600" dirty="0" err="1" smtClean="0"/>
              <a:t>P_________l</a:t>
            </a:r>
            <a:r>
              <a:rPr lang="en-US" sz="1600" dirty="0" smtClean="0"/>
              <a:t>________</a:t>
            </a:r>
          </a:p>
          <a:p>
            <a:r>
              <a:rPr lang="en-US" sz="1600" dirty="0"/>
              <a:t> </a:t>
            </a:r>
            <a:r>
              <a:rPr lang="en-US" sz="1600" dirty="0" smtClean="0"/>
              <a:t>       4.  </a:t>
            </a:r>
            <a:r>
              <a:rPr lang="en-US" sz="1600" dirty="0" err="1" smtClean="0"/>
              <a:t>B_________of</a:t>
            </a:r>
            <a:r>
              <a:rPr lang="en-US" sz="1600" dirty="0" smtClean="0"/>
              <a:t> f_________</a:t>
            </a:r>
          </a:p>
          <a:p>
            <a:r>
              <a:rPr lang="en-US" sz="1600" dirty="0"/>
              <a:t> </a:t>
            </a:r>
            <a:r>
              <a:rPr lang="en-US" sz="1600" dirty="0" smtClean="0"/>
              <a:t>        5. Smitten s____________</a:t>
            </a:r>
          </a:p>
          <a:p>
            <a:pPr marL="342900" indent="-342900">
              <a:buAutoNum type="arabicPeriod" startAt="6"/>
            </a:pPr>
            <a:r>
              <a:rPr lang="en-US" sz="1600" dirty="0" smtClean="0"/>
              <a:t>Did Amos predict Israel would be destroyed?</a:t>
            </a:r>
          </a:p>
          <a:p>
            <a:pPr marL="342900" indent="-342900">
              <a:buAutoNum type="arabicPeriod" startAt="6"/>
            </a:pPr>
            <a:r>
              <a:rPr lang="en-US" sz="1600" dirty="0" smtClean="0"/>
              <a:t>Did his prediction prove right?</a:t>
            </a:r>
          </a:p>
          <a:p>
            <a:pPr marL="342900" indent="-342900">
              <a:buAutoNum type="arabicPeriod" startAt="6"/>
            </a:pPr>
            <a:r>
              <a:rPr lang="en-US" sz="1600" dirty="0" smtClean="0"/>
              <a:t>In 30 years Israel was permanently dismantled by Assyrian armies?    True or False</a:t>
            </a:r>
          </a:p>
          <a:p>
            <a:pPr marL="342900" indent="-342900">
              <a:buAutoNum type="arabicPeriod" startAt="6"/>
            </a:pPr>
            <a:r>
              <a:rPr lang="en-US" sz="1600" dirty="0" smtClean="0"/>
              <a:t>What would Amos say about our world today??</a:t>
            </a:r>
            <a:endParaRPr lang="en-US" sz="1600" dirty="0"/>
          </a:p>
        </p:txBody>
      </p:sp>
    </p:spTree>
    <p:extLst>
      <p:ext uri="{BB962C8B-B14F-4D97-AF65-F5344CB8AC3E}">
        <p14:creationId xmlns:p14="http://schemas.microsoft.com/office/powerpoint/2010/main" val="276941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1" y="263612"/>
            <a:ext cx="1194486" cy="261610"/>
          </a:xfrm>
          <a:prstGeom prst="rect">
            <a:avLst/>
          </a:prstGeom>
          <a:noFill/>
        </p:spPr>
        <p:txBody>
          <a:bodyPr wrap="square" rtlCol="0">
            <a:spAutoFit/>
          </a:bodyPr>
          <a:lstStyle/>
          <a:p>
            <a:r>
              <a:rPr lang="en-US" sz="1100" dirty="0" smtClean="0"/>
              <a:t>Cards 100-104</a:t>
            </a:r>
            <a:endParaRPr lang="en-US" sz="1100" dirty="0"/>
          </a:p>
        </p:txBody>
      </p:sp>
      <p:sp>
        <p:nvSpPr>
          <p:cNvPr id="5" name="TextBox 4"/>
          <p:cNvSpPr txBox="1"/>
          <p:nvPr/>
        </p:nvSpPr>
        <p:spPr>
          <a:xfrm>
            <a:off x="2133600" y="411892"/>
            <a:ext cx="6606746" cy="461665"/>
          </a:xfrm>
          <a:prstGeom prst="rect">
            <a:avLst/>
          </a:prstGeom>
          <a:noFill/>
        </p:spPr>
        <p:txBody>
          <a:bodyPr wrap="square" rtlCol="0">
            <a:spAutoFit/>
          </a:bodyPr>
          <a:lstStyle/>
          <a:p>
            <a:pPr algn="ctr"/>
            <a:r>
              <a:rPr lang="en-US" sz="2400" b="1" dirty="0" smtClean="0"/>
              <a:t>TOLD AMOS NOT TO PROPHESY</a:t>
            </a:r>
            <a:endParaRPr lang="en-US"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0659" y="975177"/>
            <a:ext cx="3912973" cy="5376195"/>
          </a:xfrm>
          <a:prstGeom prst="rect">
            <a:avLst/>
          </a:prstGeom>
        </p:spPr>
      </p:pic>
      <p:sp>
        <p:nvSpPr>
          <p:cNvPr id="7" name="TextBox 6"/>
          <p:cNvSpPr txBox="1"/>
          <p:nvPr/>
        </p:nvSpPr>
        <p:spPr>
          <a:xfrm>
            <a:off x="486032" y="1273059"/>
            <a:ext cx="6969211" cy="5355312"/>
          </a:xfrm>
          <a:prstGeom prst="rect">
            <a:avLst/>
          </a:prstGeom>
          <a:noFill/>
        </p:spPr>
        <p:txBody>
          <a:bodyPr wrap="square" rtlCol="0">
            <a:spAutoFit/>
          </a:bodyPr>
          <a:lstStyle/>
          <a:p>
            <a:r>
              <a:rPr lang="en-US" b="1" dirty="0" smtClean="0"/>
              <a:t>PRIEST OF BETHEL (AMOS 7:10-13)</a:t>
            </a:r>
          </a:p>
          <a:p>
            <a:r>
              <a:rPr lang="en-US" b="1" dirty="0"/>
              <a:t> </a:t>
            </a:r>
            <a:r>
              <a:rPr lang="en-US" b="1" dirty="0" smtClean="0"/>
              <a:t>    </a:t>
            </a:r>
            <a:r>
              <a:rPr lang="en-US" dirty="0" smtClean="0"/>
              <a:t>Without protesting, Amos accepts the job God gave him and goes to the city of Bethel in Israel, the central seat of idolatry (calf-worship).  His mission was to rebuke this iniquity, and to announce to these careless sinners the approach of Divine judgment.  “Prepare to meet thy God”, he tells the people of Israel, “For you are like a crooked wall (plumb line) that must be destroyed before a new one can be built.”  A plumb line is a weight on the end of a string; builders use it to make certain that their walls stand straight.  A wall may look right, but if it doesn’t match a plumb line , it is out of kilter.  Similarly God will use a plumb line to judge whether Israel is “straight” by His standards.</a:t>
            </a:r>
          </a:p>
          <a:p>
            <a:r>
              <a:rPr lang="en-US" dirty="0"/>
              <a:t> </a:t>
            </a:r>
            <a:r>
              <a:rPr lang="en-US" dirty="0" smtClean="0"/>
              <a:t>    </a:t>
            </a:r>
            <a:r>
              <a:rPr lang="en-US" dirty="0" err="1" smtClean="0"/>
              <a:t>Amaziah</a:t>
            </a:r>
            <a:r>
              <a:rPr lang="en-US" dirty="0" smtClean="0"/>
              <a:t>, </a:t>
            </a:r>
            <a:r>
              <a:rPr lang="en-US" u="sng" dirty="0" smtClean="0"/>
              <a:t>Priest of Bethel</a:t>
            </a:r>
            <a:r>
              <a:rPr lang="en-US" dirty="0" smtClean="0"/>
              <a:t>, told Amos “Get out you seer!  Go back to the land of Judah.  Don’t prophesy anymore at Bethel, because this is the king’s sanctuary and the temple of the kingdom.”</a:t>
            </a:r>
          </a:p>
          <a:p>
            <a:r>
              <a:rPr lang="en-US" dirty="0"/>
              <a:t> </a:t>
            </a:r>
            <a:r>
              <a:rPr lang="en-US" dirty="0" smtClean="0"/>
              <a:t>    Amos answered </a:t>
            </a:r>
            <a:r>
              <a:rPr lang="en-US" dirty="0" err="1" smtClean="0"/>
              <a:t>Amaziah</a:t>
            </a:r>
            <a:r>
              <a:rPr lang="en-US" dirty="0" smtClean="0"/>
              <a:t>, “I was neither a prophet nor a prophet’s son, but I was a shepherd, and I also took care of sycamore-fig trees.  But the Lord took me from tending the flock and said to me, ‘Go, prophesy to my people Israel.’  Now then, hear the word of the Lord.”  (7:12-16)</a:t>
            </a:r>
          </a:p>
          <a:p>
            <a:r>
              <a:rPr lang="en-US" dirty="0"/>
              <a:t> </a:t>
            </a:r>
            <a:r>
              <a:rPr lang="en-US" dirty="0" smtClean="0"/>
              <a:t>    </a:t>
            </a:r>
            <a:r>
              <a:rPr lang="en-US" i="1" u="sng" dirty="0" smtClean="0"/>
              <a:t>What would Amos say about us and the world today?????????</a:t>
            </a:r>
            <a:r>
              <a:rPr lang="en-US" dirty="0" smtClean="0"/>
              <a:t> </a:t>
            </a:r>
            <a:endParaRPr lang="en-US" dirty="0"/>
          </a:p>
        </p:txBody>
      </p:sp>
    </p:spTree>
    <p:extLst>
      <p:ext uri="{BB962C8B-B14F-4D97-AF65-F5344CB8AC3E}">
        <p14:creationId xmlns:p14="http://schemas.microsoft.com/office/powerpoint/2010/main" val="417634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2054" y="370703"/>
            <a:ext cx="5659396" cy="400110"/>
          </a:xfrm>
          <a:prstGeom prst="rect">
            <a:avLst/>
          </a:prstGeom>
          <a:noFill/>
        </p:spPr>
        <p:txBody>
          <a:bodyPr wrap="square" rtlCol="0">
            <a:spAutoFit/>
          </a:bodyPr>
          <a:lstStyle/>
          <a:p>
            <a:pPr algn="ctr"/>
            <a:r>
              <a:rPr lang="en-US" sz="2000" b="1" dirty="0" smtClean="0"/>
              <a:t>TOLD AMOS NOT TO PROPHESY</a:t>
            </a:r>
            <a:endParaRPr lang="en-US" sz="2000" b="1" dirty="0"/>
          </a:p>
        </p:txBody>
      </p:sp>
      <p:sp>
        <p:nvSpPr>
          <p:cNvPr id="5" name="TextBox 4"/>
          <p:cNvSpPr txBox="1"/>
          <p:nvPr/>
        </p:nvSpPr>
        <p:spPr>
          <a:xfrm>
            <a:off x="494270" y="1202724"/>
            <a:ext cx="11392930" cy="4524315"/>
          </a:xfrm>
          <a:prstGeom prst="rect">
            <a:avLst/>
          </a:prstGeom>
          <a:noFill/>
        </p:spPr>
        <p:txBody>
          <a:bodyPr wrap="square" rtlCol="0">
            <a:spAutoFit/>
          </a:bodyPr>
          <a:lstStyle/>
          <a:p>
            <a:r>
              <a:rPr lang="en-US" dirty="0" smtClean="0"/>
              <a:t>                                                                A.  Daniel</a:t>
            </a:r>
          </a:p>
          <a:p>
            <a:r>
              <a:rPr lang="en-US" dirty="0"/>
              <a:t> </a:t>
            </a:r>
            <a:r>
              <a:rPr lang="en-US" dirty="0" smtClean="0"/>
              <a:t>                                                               B.  Hosea</a:t>
            </a:r>
          </a:p>
          <a:p>
            <a:r>
              <a:rPr lang="en-US" dirty="0"/>
              <a:t> </a:t>
            </a:r>
            <a:r>
              <a:rPr lang="en-US" dirty="0" smtClean="0"/>
              <a:t>                                                               C.  Priest of Bethel—</a:t>
            </a:r>
            <a:r>
              <a:rPr lang="en-US" dirty="0" err="1" smtClean="0"/>
              <a:t>Amaziah</a:t>
            </a:r>
            <a:endParaRPr lang="en-US" dirty="0" smtClean="0"/>
          </a:p>
          <a:p>
            <a:endParaRPr lang="en-US" dirty="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r>
              <a:rPr lang="en-US" dirty="0" smtClean="0"/>
              <a:t>Did Amos protest when God told him to go to the city of Bethel in Israel?</a:t>
            </a:r>
          </a:p>
          <a:p>
            <a:pPr marL="342900" indent="-342900">
              <a:buAutoNum type="arabicPeriod"/>
            </a:pPr>
            <a:r>
              <a:rPr lang="en-US" dirty="0" smtClean="0"/>
              <a:t>Was Bethel the central seat of idolatry (calf-worship)?</a:t>
            </a:r>
          </a:p>
          <a:p>
            <a:pPr marL="342900" indent="-342900">
              <a:buAutoNum type="arabicPeriod"/>
            </a:pPr>
            <a:r>
              <a:rPr lang="en-US" dirty="0" smtClean="0"/>
              <a:t>Amos told them to prepare to meet God, as they were like a crooked wall that must be destroyed before a new one</a:t>
            </a:r>
          </a:p>
          <a:p>
            <a:r>
              <a:rPr lang="en-US" dirty="0"/>
              <a:t> </a:t>
            </a:r>
            <a:r>
              <a:rPr lang="en-US" dirty="0" smtClean="0"/>
              <a:t>      can be built?   True or False</a:t>
            </a:r>
          </a:p>
          <a:p>
            <a:pPr marL="342900" indent="-342900">
              <a:buAutoNum type="arabicPeriod" startAt="4"/>
            </a:pPr>
            <a:r>
              <a:rPr lang="en-US" dirty="0" smtClean="0"/>
              <a:t>A plum line is a weight on the end of a string that builders use to make sure that their walls stand straight?  T or F</a:t>
            </a:r>
          </a:p>
          <a:p>
            <a:pPr marL="342900" indent="-342900">
              <a:buAutoNum type="arabicPeriod" startAt="4"/>
            </a:pPr>
            <a:r>
              <a:rPr lang="en-US" dirty="0" smtClean="0"/>
              <a:t>Similarly God used a plumb line to judge whether Israel was straight by His standards?</a:t>
            </a:r>
          </a:p>
          <a:p>
            <a:pPr marL="342900" indent="-342900">
              <a:buAutoNum type="arabicPeriod" startAt="4"/>
            </a:pPr>
            <a:r>
              <a:rPr lang="en-US" dirty="0" smtClean="0"/>
              <a:t>Did </a:t>
            </a:r>
            <a:r>
              <a:rPr lang="en-US" dirty="0" err="1" smtClean="0"/>
              <a:t>Amaziah</a:t>
            </a:r>
            <a:r>
              <a:rPr lang="en-US" dirty="0" smtClean="0"/>
              <a:t>, priest of Bethel want Amos to be in the town prophesying?  </a:t>
            </a:r>
          </a:p>
          <a:p>
            <a:pPr marL="342900" indent="-342900">
              <a:buAutoNum type="arabicPeriod" startAt="4"/>
            </a:pPr>
            <a:r>
              <a:rPr lang="en-US" dirty="0" smtClean="0"/>
              <a:t>Amos told </a:t>
            </a:r>
            <a:r>
              <a:rPr lang="en-US" dirty="0" err="1" smtClean="0"/>
              <a:t>Amaziah</a:t>
            </a:r>
            <a:r>
              <a:rPr lang="en-US" dirty="0" smtClean="0"/>
              <a:t> he was not a prophet but was a shepherd?   True or False</a:t>
            </a:r>
          </a:p>
          <a:p>
            <a:pPr marL="342900" indent="-342900">
              <a:buAutoNum type="arabicPeriod" startAt="4"/>
            </a:pPr>
            <a:r>
              <a:rPr lang="en-US" dirty="0" smtClean="0"/>
              <a:t>Did God tell Amos to go prophesy to the people of Israel?</a:t>
            </a:r>
          </a:p>
          <a:p>
            <a:pPr marL="342900" indent="-342900">
              <a:buAutoNum type="arabicPeriod" startAt="4"/>
            </a:pPr>
            <a:r>
              <a:rPr lang="en-US" dirty="0" smtClean="0"/>
              <a:t>Do we need an Amos today?</a:t>
            </a:r>
            <a:endParaRPr lang="en-US" dirty="0"/>
          </a:p>
        </p:txBody>
      </p:sp>
    </p:spTree>
    <p:extLst>
      <p:ext uri="{BB962C8B-B14F-4D97-AF65-F5344CB8AC3E}">
        <p14:creationId xmlns:p14="http://schemas.microsoft.com/office/powerpoint/2010/main" val="141354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1838" y="337751"/>
            <a:ext cx="8542638" cy="461665"/>
          </a:xfrm>
          <a:prstGeom prst="rect">
            <a:avLst/>
          </a:prstGeom>
          <a:noFill/>
        </p:spPr>
        <p:txBody>
          <a:bodyPr wrap="square" rtlCol="0">
            <a:spAutoFit/>
          </a:bodyPr>
          <a:lstStyle/>
          <a:p>
            <a:pPr algn="ctr"/>
            <a:r>
              <a:rPr lang="en-US" sz="2400" b="1" dirty="0" smtClean="0"/>
              <a:t>QUOTE HOSEA 4:6</a:t>
            </a:r>
            <a:endParaRPr lang="en-US" sz="2400" b="1" dirty="0"/>
          </a:p>
        </p:txBody>
      </p:sp>
      <p:sp>
        <p:nvSpPr>
          <p:cNvPr id="5" name="TextBox 4"/>
          <p:cNvSpPr txBox="1"/>
          <p:nvPr/>
        </p:nvSpPr>
        <p:spPr>
          <a:xfrm>
            <a:off x="527222" y="1202724"/>
            <a:ext cx="11310551" cy="3693319"/>
          </a:xfrm>
          <a:prstGeom prst="rect">
            <a:avLst/>
          </a:prstGeom>
          <a:noFill/>
        </p:spPr>
        <p:txBody>
          <a:bodyPr wrap="square" rtlCol="0">
            <a:spAutoFit/>
          </a:bodyPr>
          <a:lstStyle/>
          <a:p>
            <a:r>
              <a:rPr lang="en-US" dirty="0" smtClean="0"/>
              <a:t>     “My p___________ are d______________ for lack of K________________ because thou hast r_____________</a:t>
            </a:r>
          </a:p>
          <a:p>
            <a:r>
              <a:rPr lang="en-US" dirty="0" smtClean="0"/>
              <a:t>K_____________, I will also r____________ thee…”</a:t>
            </a:r>
          </a:p>
          <a:p>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Was Hosea a prophet?</a:t>
            </a:r>
          </a:p>
          <a:p>
            <a:pPr marL="342900" indent="-342900">
              <a:buAutoNum type="arabicPeriod"/>
            </a:pPr>
            <a:r>
              <a:rPr lang="en-US" dirty="0" smtClean="0"/>
              <a:t>Hosea saw disaster as Israel was not relying on God?   True or False</a:t>
            </a:r>
          </a:p>
          <a:p>
            <a:pPr marL="342900" indent="-342900">
              <a:buAutoNum type="arabicPeriod"/>
            </a:pPr>
            <a:r>
              <a:rPr lang="en-US" dirty="0" smtClean="0"/>
              <a:t>Israel’s troubles are attributed by Hosea to persistent practice of idolatry?   True or False</a:t>
            </a:r>
          </a:p>
          <a:p>
            <a:pPr marL="342900" indent="-342900">
              <a:buAutoNum type="arabicPeriod"/>
            </a:pPr>
            <a:r>
              <a:rPr lang="en-US" dirty="0" smtClean="0"/>
              <a:t>The people were offering sacrifices on heathen altars?   True or False</a:t>
            </a:r>
          </a:p>
          <a:p>
            <a:pPr marL="342900" indent="-342900">
              <a:buAutoNum type="arabicPeriod"/>
            </a:pPr>
            <a:r>
              <a:rPr lang="en-US" dirty="0" smtClean="0"/>
              <a:t>Hosea had a wonderful marriage partner name Gomer?  True of False</a:t>
            </a:r>
          </a:p>
          <a:p>
            <a:pPr marL="342900" indent="-342900">
              <a:buAutoNum type="arabicPeriod"/>
            </a:pPr>
            <a:r>
              <a:rPr lang="en-US" dirty="0" smtClean="0"/>
              <a:t>Hosea described the spiritual condition of the Israelites as a lack of knowledge?   True or False</a:t>
            </a:r>
          </a:p>
          <a:p>
            <a:pPr marL="342900" indent="-342900">
              <a:buAutoNum type="arabicPeriod"/>
            </a:pPr>
            <a:r>
              <a:rPr lang="en-US" dirty="0" smtClean="0"/>
              <a:t>The knowledge of God is the most excellent of all sciences?   True or False</a:t>
            </a:r>
          </a:p>
          <a:p>
            <a:pPr marL="342900" indent="-342900">
              <a:buAutoNum type="arabicPeriod"/>
            </a:pPr>
            <a:endParaRPr lang="en-US" dirty="0"/>
          </a:p>
        </p:txBody>
      </p:sp>
    </p:spTree>
    <p:extLst>
      <p:ext uri="{BB962C8B-B14F-4D97-AF65-F5344CB8AC3E}">
        <p14:creationId xmlns:p14="http://schemas.microsoft.com/office/powerpoint/2010/main" val="75207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373" y="395416"/>
            <a:ext cx="5931243" cy="6524863"/>
          </a:xfrm>
          <a:prstGeom prst="rect">
            <a:avLst/>
          </a:prstGeom>
          <a:noFill/>
        </p:spPr>
        <p:txBody>
          <a:bodyPr wrap="square" rtlCol="0">
            <a:spAutoFit/>
          </a:bodyPr>
          <a:lstStyle/>
          <a:p>
            <a:pPr algn="ctr"/>
            <a:r>
              <a:rPr lang="en-US" sz="2000" b="1" dirty="0" smtClean="0"/>
              <a:t>HOSEA’S UNFAITHFUL WIFE LIKE</a:t>
            </a:r>
          </a:p>
          <a:p>
            <a:pPr algn="ctr"/>
            <a:endParaRPr lang="en-US" sz="1000" b="1" dirty="0"/>
          </a:p>
          <a:p>
            <a:r>
              <a:rPr lang="en-US" sz="1600" dirty="0" smtClean="0"/>
              <a:t>     </a:t>
            </a:r>
            <a:r>
              <a:rPr lang="en-US" dirty="0" smtClean="0"/>
              <a:t>Hosea is one of the most emotional books in the Bible, an outpouring of suffering </a:t>
            </a:r>
            <a:r>
              <a:rPr lang="en-US" dirty="0"/>
              <a:t>l</a:t>
            </a:r>
            <a:r>
              <a:rPr lang="en-US" dirty="0" smtClean="0"/>
              <a:t>ove from God’s heart.  The book divides into two parts.  In the first three chapters, the prophet Hosea briefly describes his marriage to an adulterous woman and makes the connection to </a:t>
            </a:r>
            <a:r>
              <a:rPr lang="en-US" u="sng" dirty="0" smtClean="0"/>
              <a:t>Israel’s unfaithfulness to God.  </a:t>
            </a:r>
            <a:endParaRPr lang="en-US" dirty="0" smtClean="0"/>
          </a:p>
          <a:p>
            <a:r>
              <a:rPr lang="en-US" dirty="0"/>
              <a:t> </a:t>
            </a:r>
            <a:r>
              <a:rPr lang="en-US" dirty="0" smtClean="0"/>
              <a:t>     Hosea begins with a love story—painful, personal love story, the prophet’s very own.  Hosea had married a woman who acted like a prostitute.  Yet the more she went out on him, the more Hosea loved her.  He gave her everything a good wife deserved; his love, his home, his name, his reputation.  She responded by shacking up with other men.  He warned her, he pleaded with her, he punished her.  She humiliated him until he wanted to cry, yet still he clung to her.</a:t>
            </a:r>
          </a:p>
          <a:p>
            <a:r>
              <a:rPr lang="en-US" dirty="0"/>
              <a:t> </a:t>
            </a:r>
            <a:r>
              <a:rPr lang="en-US" dirty="0" smtClean="0"/>
              <a:t>    Why did Hosea begin with his personal life?  Because God had expressly told him to relate it to another, more tragic love story: the painful love of God for his people.  God could have simply declared, </a:t>
            </a:r>
            <a:r>
              <a:rPr lang="en-US" u="sng" dirty="0" smtClean="0"/>
              <a:t>“Israel is like a wife to me—on adulterous wife.”</a:t>
            </a:r>
            <a:r>
              <a:rPr lang="en-US" dirty="0" smtClean="0"/>
              <a:t>  Instead, he used Hosea to act out the treachery in real life—and to show in living color God’s fury, his jealousy, and above all else, his love for his people</a:t>
            </a:r>
            <a:r>
              <a:rPr lang="en-US" sz="1600" dirty="0" smtClean="0"/>
              <a:t>.</a:t>
            </a:r>
            <a:r>
              <a:rPr lang="en-US" sz="1600" u="sng" dirty="0" smtClean="0"/>
              <a:t>  </a:t>
            </a:r>
            <a:endParaRPr lang="en-US"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7707" y="1054443"/>
            <a:ext cx="5142662" cy="5477673"/>
          </a:xfrm>
          <a:prstGeom prst="rect">
            <a:avLst/>
          </a:prstGeom>
        </p:spPr>
      </p:pic>
    </p:spTree>
    <p:extLst>
      <p:ext uri="{BB962C8B-B14F-4D97-AF65-F5344CB8AC3E}">
        <p14:creationId xmlns:p14="http://schemas.microsoft.com/office/powerpoint/2010/main" val="279957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370703"/>
            <a:ext cx="7949514" cy="584775"/>
          </a:xfrm>
          <a:prstGeom prst="rect">
            <a:avLst/>
          </a:prstGeom>
          <a:noFill/>
        </p:spPr>
        <p:txBody>
          <a:bodyPr wrap="square" rtlCol="0">
            <a:spAutoFit/>
          </a:bodyPr>
          <a:lstStyle/>
          <a:p>
            <a:pPr algn="ctr"/>
            <a:r>
              <a:rPr lang="en-US" sz="3200" dirty="0" smtClean="0"/>
              <a:t>HOSEA’S UNFAITHUL WIFE LIKE</a:t>
            </a:r>
            <a:endParaRPr lang="en-US" sz="3200" dirty="0"/>
          </a:p>
        </p:txBody>
      </p:sp>
      <p:sp>
        <p:nvSpPr>
          <p:cNvPr id="5" name="TextBox 4"/>
          <p:cNvSpPr txBox="1"/>
          <p:nvPr/>
        </p:nvSpPr>
        <p:spPr>
          <a:xfrm>
            <a:off x="527222" y="1128584"/>
            <a:ext cx="11376454" cy="3693319"/>
          </a:xfrm>
          <a:prstGeom prst="rect">
            <a:avLst/>
          </a:prstGeom>
          <a:noFill/>
        </p:spPr>
        <p:txBody>
          <a:bodyPr wrap="square" rtlCol="0">
            <a:spAutoFit/>
          </a:bodyPr>
          <a:lstStyle/>
          <a:p>
            <a:r>
              <a:rPr lang="en-US" dirty="0" smtClean="0"/>
              <a:t>                                                      A.  A mad dog</a:t>
            </a:r>
          </a:p>
          <a:p>
            <a:r>
              <a:rPr lang="en-US" dirty="0"/>
              <a:t> </a:t>
            </a:r>
            <a:r>
              <a:rPr lang="en-US" dirty="0" smtClean="0"/>
              <a:t>                                                     B.  Heaven</a:t>
            </a:r>
          </a:p>
          <a:p>
            <a:r>
              <a:rPr lang="en-US" dirty="0"/>
              <a:t> </a:t>
            </a:r>
            <a:r>
              <a:rPr lang="en-US" dirty="0" smtClean="0"/>
              <a:t>                                                     C.  Unfaithful Israel</a:t>
            </a:r>
          </a:p>
          <a:p>
            <a:endParaRPr lang="en-US" dirty="0"/>
          </a:p>
          <a:p>
            <a:pPr marL="342900" indent="-342900">
              <a:buAutoNum type="arabicPeriod"/>
            </a:pPr>
            <a:endParaRPr lang="en-US" dirty="0" smtClean="0"/>
          </a:p>
          <a:p>
            <a:pPr marL="342900" indent="-342900">
              <a:buAutoNum type="arabicPeriod"/>
            </a:pPr>
            <a:r>
              <a:rPr lang="en-US" dirty="0" smtClean="0"/>
              <a:t>Hosea is one of the most emotional books in the Bible?  True or False</a:t>
            </a:r>
          </a:p>
          <a:p>
            <a:pPr marL="342900" indent="-342900">
              <a:buAutoNum type="arabicPeriod"/>
            </a:pPr>
            <a:r>
              <a:rPr lang="en-US" dirty="0" smtClean="0"/>
              <a:t>The marriage of Hosea to an adulterous woman made the connection to Israel’s unfaithfulness to God?   T or F</a:t>
            </a:r>
          </a:p>
          <a:p>
            <a:pPr marL="342900" indent="-342900">
              <a:buAutoNum type="arabicPeriod"/>
            </a:pPr>
            <a:r>
              <a:rPr lang="en-US" dirty="0" smtClean="0"/>
              <a:t>Hosea was married to an unfaithful woman named Gomer?    True or False</a:t>
            </a:r>
          </a:p>
          <a:p>
            <a:pPr marL="342900" indent="-342900">
              <a:buAutoNum type="arabicPeriod"/>
            </a:pPr>
            <a:r>
              <a:rPr lang="en-US" dirty="0" smtClean="0"/>
              <a:t>Hosea did not gave his wife everything a good wife deserved?   True or False</a:t>
            </a:r>
          </a:p>
          <a:p>
            <a:pPr marL="342900" indent="-342900">
              <a:buAutoNum type="arabicPeriod"/>
            </a:pPr>
            <a:r>
              <a:rPr lang="en-US" dirty="0" smtClean="0"/>
              <a:t>Gomer humiliated him but he still clung to her?   True or False</a:t>
            </a:r>
          </a:p>
          <a:p>
            <a:pPr marL="342900" indent="-342900">
              <a:buAutoNum type="arabicPeriod"/>
            </a:pPr>
            <a:r>
              <a:rPr lang="en-US" dirty="0" smtClean="0"/>
              <a:t>God used Hosea to act out the treachery in real life of Israel’s unfaithfulness to Him?   True or False</a:t>
            </a:r>
          </a:p>
          <a:p>
            <a:pPr marL="342900" indent="-342900">
              <a:buAutoNum type="arabicPeriod"/>
            </a:pPr>
            <a:r>
              <a:rPr lang="en-US" dirty="0" smtClean="0"/>
              <a:t>Did God still have a love for Israel even though they rejected Him?</a:t>
            </a:r>
          </a:p>
          <a:p>
            <a:pPr marL="342900" indent="-342900">
              <a:buAutoNum type="arabicPeriod"/>
            </a:pPr>
            <a:endParaRPr lang="en-US" dirty="0"/>
          </a:p>
        </p:txBody>
      </p:sp>
    </p:spTree>
    <p:extLst>
      <p:ext uri="{BB962C8B-B14F-4D97-AF65-F5344CB8AC3E}">
        <p14:creationId xmlns:p14="http://schemas.microsoft.com/office/powerpoint/2010/main" val="54947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69924" y="313038"/>
            <a:ext cx="5362833" cy="400110"/>
          </a:xfrm>
          <a:prstGeom prst="rect">
            <a:avLst/>
          </a:prstGeom>
          <a:noFill/>
        </p:spPr>
        <p:txBody>
          <a:bodyPr wrap="square" rtlCol="0">
            <a:spAutoFit/>
          </a:bodyPr>
          <a:lstStyle/>
          <a:p>
            <a:pPr algn="ctr"/>
            <a:r>
              <a:rPr lang="en-US" sz="2000" b="1" dirty="0" smtClean="0"/>
              <a:t>PROMISE MADE OF JOEL</a:t>
            </a:r>
            <a:endParaRPr lang="en-US" sz="2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513" y="988489"/>
            <a:ext cx="4339704" cy="5519404"/>
          </a:xfrm>
          <a:prstGeom prst="rect">
            <a:avLst/>
          </a:prstGeom>
        </p:spPr>
      </p:pic>
      <p:sp>
        <p:nvSpPr>
          <p:cNvPr id="6" name="TextBox 5"/>
          <p:cNvSpPr txBox="1"/>
          <p:nvPr/>
        </p:nvSpPr>
        <p:spPr>
          <a:xfrm>
            <a:off x="4917990" y="875582"/>
            <a:ext cx="7026876" cy="5632311"/>
          </a:xfrm>
          <a:prstGeom prst="rect">
            <a:avLst/>
          </a:prstGeom>
          <a:noFill/>
        </p:spPr>
        <p:txBody>
          <a:bodyPr wrap="square" rtlCol="0">
            <a:spAutoFit/>
          </a:bodyPr>
          <a:lstStyle/>
          <a:p>
            <a:r>
              <a:rPr lang="en-US" dirty="0" smtClean="0"/>
              <a:t>      </a:t>
            </a:r>
            <a:r>
              <a:rPr lang="en-US" sz="2000" dirty="0" smtClean="0"/>
              <a:t>Like a mighty army destroying everything in its path, millions of locusts swarm over the land of Judah.  They devour the crops—leaving only barren fields behind.  Natural disasters provoke questions.  Why did God allow this disaster to happen?  Why have I lived and other died?  Is there a lesson here?  For Joel, a plague of locusts led to deep insights into God’s universal plan.  Joel did not devote time to an analysis of Israel’s failings.  He concentrated, instead, on a cure.  Joel wanted the disaster to turn people’s attention toward something more lasting—to an eternal God.</a:t>
            </a:r>
          </a:p>
          <a:p>
            <a:r>
              <a:rPr lang="en-US" sz="2000" dirty="0"/>
              <a:t> </a:t>
            </a:r>
            <a:r>
              <a:rPr lang="en-US" sz="2000" dirty="0" smtClean="0"/>
              <a:t>    “What will </a:t>
            </a:r>
            <a:r>
              <a:rPr lang="en-US" sz="2000" dirty="0"/>
              <a:t>w</a:t>
            </a:r>
            <a:r>
              <a:rPr lang="en-US" sz="2000" dirty="0" smtClean="0"/>
              <a:t>e do?” the people cry.  The prophet Joel answers:  “Repent of your sins.  Seek God’s help, and he will restore the land.”  Joel urged the priests to call a nationwide day of prayer and fasting to lead the people back to God.  So it has often proved for God’s people, a disaster had pressed them to a deeper relationship with Him.</a:t>
            </a:r>
          </a:p>
          <a:p>
            <a:r>
              <a:rPr lang="en-US" sz="2000" dirty="0"/>
              <a:t> </a:t>
            </a:r>
            <a:r>
              <a:rPr lang="en-US" sz="2000" dirty="0" smtClean="0"/>
              <a:t>   Then he adds this promise:  “One day God will </a:t>
            </a:r>
            <a:r>
              <a:rPr lang="en-US" sz="2000" u="sng" dirty="0" smtClean="0"/>
              <a:t>send His Holy Spirit</a:t>
            </a:r>
            <a:r>
              <a:rPr lang="en-US" sz="2000" dirty="0" smtClean="0"/>
              <a:t> into the hearts of His people.”</a:t>
            </a:r>
            <a:endParaRPr lang="en-US" sz="2000" dirty="0"/>
          </a:p>
        </p:txBody>
      </p:sp>
    </p:spTree>
    <p:extLst>
      <p:ext uri="{BB962C8B-B14F-4D97-AF65-F5344CB8AC3E}">
        <p14:creationId xmlns:p14="http://schemas.microsoft.com/office/powerpoint/2010/main" val="100458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9286" y="428368"/>
            <a:ext cx="8921579" cy="523220"/>
          </a:xfrm>
          <a:prstGeom prst="rect">
            <a:avLst/>
          </a:prstGeom>
          <a:noFill/>
        </p:spPr>
        <p:txBody>
          <a:bodyPr wrap="square" rtlCol="0">
            <a:spAutoFit/>
          </a:bodyPr>
          <a:lstStyle/>
          <a:p>
            <a:pPr algn="ctr"/>
            <a:r>
              <a:rPr lang="en-US" sz="2800" b="1" dirty="0" smtClean="0"/>
              <a:t>PROMISE MADE OF JOEL</a:t>
            </a:r>
            <a:endParaRPr lang="en-US" sz="2800" b="1" dirty="0"/>
          </a:p>
        </p:txBody>
      </p:sp>
      <p:sp>
        <p:nvSpPr>
          <p:cNvPr id="5" name="TextBox 4"/>
          <p:cNvSpPr txBox="1"/>
          <p:nvPr/>
        </p:nvSpPr>
        <p:spPr>
          <a:xfrm>
            <a:off x="403654" y="1145059"/>
            <a:ext cx="11409405" cy="3693319"/>
          </a:xfrm>
          <a:prstGeom prst="rect">
            <a:avLst/>
          </a:prstGeom>
          <a:noFill/>
        </p:spPr>
        <p:txBody>
          <a:bodyPr wrap="square" rtlCol="0">
            <a:spAutoFit/>
          </a:bodyPr>
          <a:lstStyle/>
          <a:p>
            <a:r>
              <a:rPr lang="en-US" dirty="0" smtClean="0"/>
              <a:t>                                                                       A.  Coming of the Holy Spirit</a:t>
            </a:r>
          </a:p>
          <a:p>
            <a:r>
              <a:rPr lang="en-US" dirty="0"/>
              <a:t> </a:t>
            </a:r>
            <a:r>
              <a:rPr lang="en-US" dirty="0" smtClean="0"/>
              <a:t>                                                                      B.  Locusts will not come again</a:t>
            </a:r>
          </a:p>
          <a:p>
            <a:r>
              <a:rPr lang="en-US" dirty="0"/>
              <a:t> </a:t>
            </a:r>
            <a:r>
              <a:rPr lang="en-US" dirty="0" smtClean="0"/>
              <a:t>                                                                      C.  This disaster was will provoke questions</a:t>
            </a:r>
          </a:p>
          <a:p>
            <a:endParaRPr lang="en-US" dirty="0"/>
          </a:p>
          <a:p>
            <a:pPr marL="342900" indent="-342900">
              <a:buAutoNum type="arabicPeriod"/>
            </a:pPr>
            <a:endParaRPr lang="en-US" dirty="0" smtClean="0"/>
          </a:p>
          <a:p>
            <a:pPr marL="342900" indent="-342900">
              <a:buAutoNum type="arabicPeriod"/>
            </a:pPr>
            <a:r>
              <a:rPr lang="en-US" dirty="0" smtClean="0"/>
              <a:t>Millions of locusts swarm over the land of Judah?   True or False</a:t>
            </a:r>
          </a:p>
          <a:p>
            <a:pPr marL="342900" indent="-342900">
              <a:buAutoNum type="arabicPeriod"/>
            </a:pPr>
            <a:r>
              <a:rPr lang="en-US" dirty="0" smtClean="0"/>
              <a:t>For Joel, a plague of locusts led to deep insights into God’s universal plan?   True or False</a:t>
            </a:r>
          </a:p>
          <a:p>
            <a:pPr marL="342900" indent="-342900">
              <a:buAutoNum type="arabicPeriod"/>
            </a:pPr>
            <a:r>
              <a:rPr lang="en-US" dirty="0" smtClean="0"/>
              <a:t>Joel devoted a lot of time to an analysis of Israel’s failings?  True or False</a:t>
            </a:r>
          </a:p>
          <a:p>
            <a:pPr marL="342900" indent="-342900">
              <a:buAutoNum type="arabicPeriod"/>
            </a:pPr>
            <a:r>
              <a:rPr lang="en-US" dirty="0" smtClean="0"/>
              <a:t>Did Joel instead concentrated on a cure?</a:t>
            </a:r>
          </a:p>
          <a:p>
            <a:pPr marL="342900" indent="-342900">
              <a:buAutoNum type="arabicPeriod"/>
            </a:pPr>
            <a:r>
              <a:rPr lang="en-US" dirty="0" smtClean="0"/>
              <a:t>Joel wanted the disaster to turn people’s attention toward something more lasting—to an eternal God?  True or False</a:t>
            </a:r>
            <a:endParaRPr lang="en-US" dirty="0"/>
          </a:p>
          <a:p>
            <a:pPr marL="342900" indent="-342900">
              <a:buAutoNum type="arabicPeriod"/>
            </a:pPr>
            <a:r>
              <a:rPr lang="en-US" dirty="0" smtClean="0"/>
              <a:t>The prophet Joel told the people to “</a:t>
            </a:r>
            <a:r>
              <a:rPr lang="en-US" dirty="0" err="1" smtClean="0"/>
              <a:t>R__________of</a:t>
            </a:r>
            <a:r>
              <a:rPr lang="en-US" dirty="0" smtClean="0"/>
              <a:t> their sins?</a:t>
            </a:r>
          </a:p>
          <a:p>
            <a:pPr marL="342900" indent="-342900">
              <a:buAutoNum type="arabicPeriod"/>
            </a:pPr>
            <a:r>
              <a:rPr lang="en-US" dirty="0" smtClean="0"/>
              <a:t>Has a disaster pressed people to a deeper relationship with God?</a:t>
            </a:r>
          </a:p>
          <a:p>
            <a:pPr marL="342900" indent="-342900">
              <a:buAutoNum type="arabicPeriod"/>
            </a:pPr>
            <a:r>
              <a:rPr lang="en-US" dirty="0" smtClean="0"/>
              <a:t>Joel told the people “One day God will send His H_____________ </a:t>
            </a:r>
            <a:r>
              <a:rPr lang="en-US" dirty="0" err="1" smtClean="0"/>
              <a:t>S__________into</a:t>
            </a:r>
            <a:r>
              <a:rPr lang="en-US" dirty="0" smtClean="0"/>
              <a:t> the hearts of His people”?</a:t>
            </a:r>
            <a:endParaRPr lang="en-US" dirty="0"/>
          </a:p>
        </p:txBody>
      </p:sp>
    </p:spTree>
    <p:extLst>
      <p:ext uri="{BB962C8B-B14F-4D97-AF65-F5344CB8AC3E}">
        <p14:creationId xmlns:p14="http://schemas.microsoft.com/office/powerpoint/2010/main" val="357554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7655" y="436605"/>
            <a:ext cx="3245708" cy="523220"/>
          </a:xfrm>
          <a:prstGeom prst="rect">
            <a:avLst/>
          </a:prstGeom>
          <a:noFill/>
        </p:spPr>
        <p:txBody>
          <a:bodyPr wrap="square" rtlCol="0">
            <a:spAutoFit/>
          </a:bodyPr>
          <a:lstStyle/>
          <a:p>
            <a:r>
              <a:rPr lang="en-US" sz="2800" b="1" dirty="0" smtClean="0"/>
              <a:t>QUOTE JOEL 2:28</a:t>
            </a:r>
            <a:endParaRPr lang="en-US" sz="2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303" y="823784"/>
            <a:ext cx="4716368" cy="5638799"/>
          </a:xfrm>
          <a:prstGeom prst="rect">
            <a:avLst/>
          </a:prstGeom>
        </p:spPr>
      </p:pic>
      <p:sp>
        <p:nvSpPr>
          <p:cNvPr id="6" name="TextBox 5"/>
          <p:cNvSpPr txBox="1"/>
          <p:nvPr/>
        </p:nvSpPr>
        <p:spPr>
          <a:xfrm>
            <a:off x="7323438" y="2174789"/>
            <a:ext cx="3781168" cy="1015663"/>
          </a:xfrm>
          <a:prstGeom prst="rect">
            <a:avLst/>
          </a:prstGeom>
          <a:noFill/>
        </p:spPr>
        <p:txBody>
          <a:bodyPr wrap="square" rtlCol="0">
            <a:spAutoFit/>
          </a:bodyPr>
          <a:lstStyle/>
          <a:p>
            <a:r>
              <a:rPr lang="en-US" sz="1200" b="1" dirty="0" smtClean="0"/>
              <a:t>“AND IT SHALL COEM TO PASS AFTERWARD THAT I WILL POUR OUT MY SPIRIT UPON ALL FLESH; AND YOUR SONS AND YOUR DAUGHTERS SHALL PROPHESY, YOUR OLD MEN SHALL DREAN DREAMS, YOUR WOUNDG MEN SHALL SEE VISIONS.”</a:t>
            </a:r>
            <a:endParaRPr lang="en-US" sz="1200" b="1" dirty="0"/>
          </a:p>
        </p:txBody>
      </p:sp>
      <p:sp>
        <p:nvSpPr>
          <p:cNvPr id="7" name="TextBox 6"/>
          <p:cNvSpPr txBox="1"/>
          <p:nvPr/>
        </p:nvSpPr>
        <p:spPr>
          <a:xfrm>
            <a:off x="535459" y="1442580"/>
            <a:ext cx="6194854" cy="4401205"/>
          </a:xfrm>
          <a:prstGeom prst="rect">
            <a:avLst/>
          </a:prstGeom>
          <a:noFill/>
        </p:spPr>
        <p:txBody>
          <a:bodyPr wrap="square" rtlCol="0">
            <a:spAutoFit/>
          </a:bodyPr>
          <a:lstStyle/>
          <a:p>
            <a:r>
              <a:rPr lang="en-US" dirty="0" smtClean="0"/>
              <a:t>     </a:t>
            </a:r>
            <a:r>
              <a:rPr lang="en-US" sz="2000" dirty="0" smtClean="0"/>
              <a:t>Joel wanted God’s people to believe that God controlled the locusts, and even more importantly, that God shaped the entire course of history to his plan.  As terribly as the locusts had destroyed, and as wonderfully as God had rolled back their destruction, these events only foreshadowed far more terrible and wonderful things.</a:t>
            </a:r>
          </a:p>
          <a:p>
            <a:r>
              <a:rPr lang="en-US" sz="2000" dirty="0"/>
              <a:t> </a:t>
            </a:r>
            <a:r>
              <a:rPr lang="en-US" sz="2000" dirty="0" smtClean="0"/>
              <a:t>    Joel’s view from </a:t>
            </a:r>
            <a:r>
              <a:rPr lang="en-US" sz="2000" u="sng" dirty="0" smtClean="0"/>
              <a:t>2:28</a:t>
            </a:r>
            <a:r>
              <a:rPr lang="en-US" sz="2000" dirty="0" smtClean="0"/>
              <a:t> rises above the local situation and deals with the far-off future.  Joel saw that </a:t>
            </a:r>
            <a:r>
              <a:rPr lang="en-US" sz="2000" u="sng" dirty="0" smtClean="0"/>
              <a:t>God’s Spirit</a:t>
            </a:r>
            <a:r>
              <a:rPr lang="en-US" sz="2000" dirty="0" smtClean="0"/>
              <a:t> would transform his people into those who love him constantly, not just when a disaster catches their attention.  After a time of terrible judgment, God would create a renewed, secure city for His people, in which He Himself would live.   </a:t>
            </a:r>
            <a:endParaRPr lang="en-US" sz="2000" dirty="0"/>
          </a:p>
        </p:txBody>
      </p:sp>
    </p:spTree>
    <p:extLst>
      <p:ext uri="{BB962C8B-B14F-4D97-AF65-F5344CB8AC3E}">
        <p14:creationId xmlns:p14="http://schemas.microsoft.com/office/powerpoint/2010/main" val="300550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4789" y="403654"/>
            <a:ext cx="8229600" cy="584775"/>
          </a:xfrm>
          <a:prstGeom prst="rect">
            <a:avLst/>
          </a:prstGeom>
          <a:noFill/>
        </p:spPr>
        <p:txBody>
          <a:bodyPr wrap="square" rtlCol="0">
            <a:spAutoFit/>
          </a:bodyPr>
          <a:lstStyle/>
          <a:p>
            <a:pPr algn="ctr"/>
            <a:r>
              <a:rPr lang="en-US" sz="3200" b="1" dirty="0" smtClean="0"/>
              <a:t>QUOTE JOEL 2:28</a:t>
            </a:r>
            <a:endParaRPr lang="en-US" sz="3200" b="1" dirty="0"/>
          </a:p>
        </p:txBody>
      </p:sp>
      <p:sp>
        <p:nvSpPr>
          <p:cNvPr id="5" name="TextBox 4"/>
          <p:cNvSpPr txBox="1"/>
          <p:nvPr/>
        </p:nvSpPr>
        <p:spPr>
          <a:xfrm>
            <a:off x="589005" y="1375718"/>
            <a:ext cx="11401168" cy="3416320"/>
          </a:xfrm>
          <a:prstGeom prst="rect">
            <a:avLst/>
          </a:prstGeom>
          <a:noFill/>
        </p:spPr>
        <p:txBody>
          <a:bodyPr wrap="square" rtlCol="0">
            <a:spAutoFit/>
          </a:bodyPr>
          <a:lstStyle/>
          <a:p>
            <a:r>
              <a:rPr lang="en-US" dirty="0" smtClean="0"/>
              <a:t>     “</a:t>
            </a:r>
            <a:r>
              <a:rPr lang="en-US" i="1" dirty="0" smtClean="0"/>
              <a:t>And it shall come to p___________ afterward, that I will </a:t>
            </a:r>
            <a:r>
              <a:rPr lang="en-US" i="1" dirty="0" err="1" smtClean="0"/>
              <a:t>p__________out</a:t>
            </a:r>
            <a:r>
              <a:rPr lang="en-US" i="1" dirty="0" smtClean="0"/>
              <a:t> my s__________ upon all f__________;</a:t>
            </a:r>
          </a:p>
          <a:p>
            <a:r>
              <a:rPr lang="en-US" i="1" dirty="0" smtClean="0"/>
              <a:t>And your </a:t>
            </a:r>
            <a:r>
              <a:rPr lang="en-US" i="1" dirty="0" err="1" smtClean="0"/>
              <a:t>s_________and</a:t>
            </a:r>
            <a:r>
              <a:rPr lang="en-US" i="1" dirty="0" smtClean="0"/>
              <a:t> your </a:t>
            </a:r>
            <a:r>
              <a:rPr lang="en-US" i="1" dirty="0" err="1" smtClean="0"/>
              <a:t>d____________shall</a:t>
            </a:r>
            <a:r>
              <a:rPr lang="en-US" i="1" dirty="0" smtClean="0"/>
              <a:t> prophesy, your old </a:t>
            </a:r>
            <a:r>
              <a:rPr lang="en-US" i="1" dirty="0" err="1" smtClean="0"/>
              <a:t>m______shall</a:t>
            </a:r>
            <a:r>
              <a:rPr lang="en-US" i="1" dirty="0" smtClean="0"/>
              <a:t> dream d___________, </a:t>
            </a:r>
          </a:p>
          <a:p>
            <a:r>
              <a:rPr lang="en-US" i="1" dirty="0" smtClean="0"/>
              <a:t>Your young m________ shall see v__________.”</a:t>
            </a:r>
          </a:p>
          <a:p>
            <a:endParaRPr lang="en-US" i="1" dirty="0"/>
          </a:p>
          <a:p>
            <a:endParaRPr lang="en-US" i="1" dirty="0" smtClean="0"/>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Joel wanted God’s people to believe that God controlled the locusts?   True or False</a:t>
            </a:r>
          </a:p>
          <a:p>
            <a:pPr marL="342900" indent="-342900">
              <a:buAutoNum type="arabicPeriod"/>
            </a:pPr>
            <a:r>
              <a:rPr lang="en-US" dirty="0" smtClean="0"/>
              <a:t>Joel also wanted the people to believe God shaped the entire course of history to his plan?   True or False</a:t>
            </a:r>
          </a:p>
          <a:p>
            <a:pPr marL="342900" indent="-342900">
              <a:buAutoNum type="arabicPeriod"/>
            </a:pPr>
            <a:r>
              <a:rPr lang="en-US" dirty="0" smtClean="0"/>
              <a:t>Did God roll back the destruction of the locusts?</a:t>
            </a:r>
          </a:p>
          <a:p>
            <a:pPr marL="342900" indent="-342900">
              <a:buAutoNum type="arabicPeriod"/>
            </a:pPr>
            <a:r>
              <a:rPr lang="en-US" dirty="0" smtClean="0"/>
              <a:t>Joel saw the God’s Spirit would transform his people into those who love him constantly?  True or False</a:t>
            </a:r>
          </a:p>
          <a:p>
            <a:pPr marL="342900" indent="-342900">
              <a:buAutoNum type="arabicPeriod"/>
            </a:pPr>
            <a:endParaRPr lang="en-US" dirty="0"/>
          </a:p>
        </p:txBody>
      </p:sp>
    </p:spTree>
    <p:extLst>
      <p:ext uri="{BB962C8B-B14F-4D97-AF65-F5344CB8AC3E}">
        <p14:creationId xmlns:p14="http://schemas.microsoft.com/office/powerpoint/2010/main" val="54234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6420" y="345646"/>
            <a:ext cx="4498380" cy="369332"/>
          </a:xfrm>
          <a:prstGeom prst="rect">
            <a:avLst/>
          </a:prstGeom>
          <a:noFill/>
        </p:spPr>
        <p:txBody>
          <a:bodyPr wrap="square" rtlCol="0">
            <a:spAutoFit/>
          </a:bodyPr>
          <a:lstStyle/>
          <a:p>
            <a:pPr algn="ctr"/>
            <a:r>
              <a:rPr lang="en-US" b="1" dirty="0" smtClean="0"/>
              <a:t>AMOS PROPHESIED FIVE VISIONS OF</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8563" y="809214"/>
            <a:ext cx="2586681" cy="2631642"/>
          </a:xfrm>
          <a:prstGeom prst="rect">
            <a:avLst/>
          </a:prstGeom>
        </p:spPr>
      </p:pic>
      <p:pic>
        <p:nvPicPr>
          <p:cNvPr id="6" name="Picture 5"/>
          <p:cNvPicPr>
            <a:picLocks noChangeAspect="1"/>
          </p:cNvPicPr>
          <p:nvPr/>
        </p:nvPicPr>
        <p:blipFill>
          <a:blip r:embed="rId3"/>
          <a:stretch>
            <a:fillRect/>
          </a:stretch>
        </p:blipFill>
        <p:spPr>
          <a:xfrm rot="21335704">
            <a:off x="332367" y="158406"/>
            <a:ext cx="2978539" cy="3122538"/>
          </a:xfrm>
          <a:prstGeom prst="rect">
            <a:avLst/>
          </a:prstGeom>
        </p:spPr>
      </p:pic>
      <p:pic>
        <p:nvPicPr>
          <p:cNvPr id="7" name="Picture 6"/>
          <p:cNvPicPr>
            <a:picLocks noChangeAspect="1"/>
          </p:cNvPicPr>
          <p:nvPr/>
        </p:nvPicPr>
        <p:blipFill>
          <a:blip r:embed="rId4"/>
          <a:stretch>
            <a:fillRect/>
          </a:stretch>
        </p:blipFill>
        <p:spPr>
          <a:xfrm rot="491931">
            <a:off x="8323980" y="416669"/>
            <a:ext cx="3343678" cy="2856471"/>
          </a:xfrm>
          <a:prstGeom prst="rect">
            <a:avLst/>
          </a:prstGeom>
        </p:spPr>
      </p:pic>
      <p:sp>
        <p:nvSpPr>
          <p:cNvPr id="8" name="TextBox 7"/>
          <p:cNvSpPr txBox="1"/>
          <p:nvPr/>
        </p:nvSpPr>
        <p:spPr>
          <a:xfrm>
            <a:off x="444844" y="3628718"/>
            <a:ext cx="11409406" cy="3046988"/>
          </a:xfrm>
          <a:prstGeom prst="rect">
            <a:avLst/>
          </a:prstGeom>
          <a:noFill/>
        </p:spPr>
        <p:txBody>
          <a:bodyPr wrap="square" rtlCol="0">
            <a:spAutoFit/>
          </a:bodyPr>
          <a:lstStyle/>
          <a:p>
            <a:pPr algn="ctr"/>
            <a:r>
              <a:rPr lang="en-US" sz="1600" b="1" dirty="0" smtClean="0"/>
              <a:t>ISRAEL’S DESTRUCTION</a:t>
            </a:r>
          </a:p>
          <a:p>
            <a:r>
              <a:rPr lang="en-US" sz="1600" dirty="0"/>
              <a:t> </a:t>
            </a:r>
            <a:r>
              <a:rPr lang="en-US" sz="1600" dirty="0" smtClean="0"/>
              <a:t>    Amos a shepherd of Judah, is watching his sheep when God calls him to a dangerous job.  Perhaps because he was a farmer, Amos used a plain writing style, filled with strong country language, calling the city socialites “cows” (4:1).  The organization of his book is clear too;  Chapters 1-2 line up the Middle Eastern nations for trial.  Amos focused on the facts that met his eyes and ears in every marketplace: oppression of the poor, dishonest business, bribery in court, privilege bought with money.  </a:t>
            </a:r>
            <a:r>
              <a:rPr lang="en-US" sz="1600" i="1" u="sng" dirty="0" smtClean="0"/>
              <a:t>What would Amos say about us and our world today??????</a:t>
            </a:r>
            <a:endParaRPr lang="en-US" sz="1600" dirty="0" smtClean="0"/>
          </a:p>
          <a:p>
            <a:r>
              <a:rPr lang="en-US" sz="1600" dirty="0"/>
              <a:t> </a:t>
            </a:r>
            <a:r>
              <a:rPr lang="en-US" sz="1600" dirty="0" smtClean="0"/>
              <a:t>    Chapters 3-6 give a series of messages from God (usually beginning with “Hear this word”).  “Go”, God says, “To the neighboring country of Israel and tell the people that they are going to be punished for their sins.”  Chapters 7-9 convey God’s judgment through five graphic visions:  locust, fire, plumb line, basket of summer fruit, and a smitten sanctuary.</a:t>
            </a:r>
          </a:p>
          <a:p>
            <a:r>
              <a:rPr lang="en-US" sz="1600" dirty="0"/>
              <a:t> </a:t>
            </a:r>
            <a:r>
              <a:rPr lang="en-US" sz="1600" dirty="0" smtClean="0"/>
              <a:t>    Amos predicted that </a:t>
            </a:r>
            <a:r>
              <a:rPr lang="en-US" sz="1600" u="sng" dirty="0" smtClean="0"/>
              <a:t>Israel would be destroyed,</a:t>
            </a:r>
            <a:r>
              <a:rPr lang="en-US" sz="1600" dirty="0" smtClean="0"/>
              <a:t> and his prediction proved right.  After King Jeroboam, the government deteriorated, five kings took the throne in the next 13 years; four were assassinated.  In 30 years Israel was permanently dismantled by Assyrian armies.  The people, their beautiful homes, their sacred altar—</a:t>
            </a:r>
            <a:r>
              <a:rPr lang="en-US" sz="1600" u="sng" dirty="0" smtClean="0"/>
              <a:t>all would be destroyed.</a:t>
            </a:r>
            <a:endParaRPr lang="en-US" sz="1600" dirty="0"/>
          </a:p>
        </p:txBody>
      </p:sp>
    </p:spTree>
    <p:extLst>
      <p:ext uri="{BB962C8B-B14F-4D97-AF65-F5344CB8AC3E}">
        <p14:creationId xmlns:p14="http://schemas.microsoft.com/office/powerpoint/2010/main" val="1609207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2290</Words>
  <Application>Microsoft Office PowerPoint</Application>
  <PresentationFormat>Widescreen</PresentationFormat>
  <Paragraphs>121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Qualls</dc:creator>
  <cp:lastModifiedBy>Jean Qualls</cp:lastModifiedBy>
  <cp:revision>23</cp:revision>
  <dcterms:created xsi:type="dcterms:W3CDTF">2018-08-27T18:49:02Z</dcterms:created>
  <dcterms:modified xsi:type="dcterms:W3CDTF">2018-08-28T20:38:26Z</dcterms:modified>
</cp:coreProperties>
</file>