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1589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62173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17486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87599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323596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174853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90341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358182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20161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44595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27BC0-AB72-4530-B2F7-95A5638F1D77}" type="datetimeFigureOut">
              <a:rPr lang="en-US" smtClean="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0995F-A3DC-4993-99B6-49C2F59FF220}" type="slidenum">
              <a:rPr lang="en-US" smtClean="0"/>
              <a:t>‹#›</a:t>
            </a:fld>
            <a:endParaRPr lang="en-US" dirty="0"/>
          </a:p>
        </p:txBody>
      </p:sp>
    </p:spTree>
    <p:extLst>
      <p:ext uri="{BB962C8B-B14F-4D97-AF65-F5344CB8AC3E}">
        <p14:creationId xmlns:p14="http://schemas.microsoft.com/office/powerpoint/2010/main" val="197240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27BC0-AB72-4530-B2F7-95A5638F1D77}" type="datetimeFigureOut">
              <a:rPr lang="en-US" smtClean="0"/>
              <a:t>9/24/2018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995F-A3DC-4993-99B6-49C2F59FF220}" type="slidenum">
              <a:rPr lang="en-US" smtClean="0"/>
              <a:t>‹#›</a:t>
            </a:fld>
            <a:endParaRPr lang="en-US" dirty="0"/>
          </a:p>
        </p:txBody>
      </p:sp>
    </p:spTree>
    <p:extLst>
      <p:ext uri="{BB962C8B-B14F-4D97-AF65-F5344CB8AC3E}">
        <p14:creationId xmlns:p14="http://schemas.microsoft.com/office/powerpoint/2010/main" val="50616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3016" y="230659"/>
            <a:ext cx="3924429" cy="400110"/>
          </a:xfrm>
          <a:prstGeom prst="rect">
            <a:avLst/>
          </a:prstGeom>
          <a:noFill/>
        </p:spPr>
        <p:txBody>
          <a:bodyPr wrap="square" rtlCol="0">
            <a:spAutoFit/>
          </a:bodyPr>
          <a:lstStyle/>
          <a:p>
            <a:pPr algn="ctr"/>
            <a:r>
              <a:rPr lang="en-US" sz="2000" b="1" dirty="0" smtClean="0">
                <a:solidFill>
                  <a:srgbClr val="7030A0"/>
                </a:solidFill>
              </a:rPr>
              <a:t>MICAH’S PROPHECIES CONCERN</a:t>
            </a:r>
            <a:endParaRPr lang="en-US" sz="2000" b="1"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894" y="2006136"/>
            <a:ext cx="3840375" cy="4453598"/>
          </a:xfrm>
          <a:prstGeom prst="rect">
            <a:avLst/>
          </a:prstGeom>
        </p:spPr>
      </p:pic>
      <p:sp>
        <p:nvSpPr>
          <p:cNvPr id="6" name="TextBox 5"/>
          <p:cNvSpPr txBox="1"/>
          <p:nvPr/>
        </p:nvSpPr>
        <p:spPr>
          <a:xfrm>
            <a:off x="378942" y="230659"/>
            <a:ext cx="1103870" cy="276999"/>
          </a:xfrm>
          <a:prstGeom prst="rect">
            <a:avLst/>
          </a:prstGeom>
          <a:noFill/>
        </p:spPr>
        <p:txBody>
          <a:bodyPr wrap="square" rtlCol="0">
            <a:spAutoFit/>
          </a:bodyPr>
          <a:lstStyle/>
          <a:p>
            <a:r>
              <a:rPr lang="en-US" sz="1200" dirty="0" smtClean="0"/>
              <a:t>Cards 105-110</a:t>
            </a:r>
            <a:endParaRPr lang="en-US" sz="1200" dirty="0"/>
          </a:p>
        </p:txBody>
      </p:sp>
      <p:pic>
        <p:nvPicPr>
          <p:cNvPr id="7" name="Picture 6"/>
          <p:cNvPicPr>
            <a:picLocks noChangeAspect="1"/>
          </p:cNvPicPr>
          <p:nvPr/>
        </p:nvPicPr>
        <p:blipFill>
          <a:blip r:embed="rId3"/>
          <a:stretch>
            <a:fillRect/>
          </a:stretch>
        </p:blipFill>
        <p:spPr>
          <a:xfrm>
            <a:off x="4664506" y="790386"/>
            <a:ext cx="2709686" cy="1035931"/>
          </a:xfrm>
          <a:prstGeom prst="rect">
            <a:avLst/>
          </a:prstGeom>
        </p:spPr>
      </p:pic>
      <p:pic>
        <p:nvPicPr>
          <p:cNvPr id="8" name="Picture 7"/>
          <p:cNvPicPr>
            <a:picLocks noChangeAspect="1"/>
          </p:cNvPicPr>
          <p:nvPr/>
        </p:nvPicPr>
        <p:blipFill>
          <a:blip r:embed="rId4"/>
          <a:stretch>
            <a:fillRect/>
          </a:stretch>
        </p:blipFill>
        <p:spPr>
          <a:xfrm rot="695159">
            <a:off x="1279770" y="477925"/>
            <a:ext cx="2743641" cy="2772719"/>
          </a:xfrm>
          <a:prstGeom prst="rect">
            <a:avLst/>
          </a:prstGeom>
        </p:spPr>
      </p:pic>
      <p:pic>
        <p:nvPicPr>
          <p:cNvPr id="9" name="Picture 8"/>
          <p:cNvPicPr>
            <a:picLocks noChangeAspect="1"/>
          </p:cNvPicPr>
          <p:nvPr/>
        </p:nvPicPr>
        <p:blipFill>
          <a:blip r:embed="rId5"/>
          <a:stretch>
            <a:fillRect/>
          </a:stretch>
        </p:blipFill>
        <p:spPr>
          <a:xfrm rot="21075911">
            <a:off x="8418734" y="330447"/>
            <a:ext cx="3579678" cy="2138711"/>
          </a:xfrm>
          <a:prstGeom prst="rect">
            <a:avLst/>
          </a:prstGeom>
        </p:spPr>
      </p:pic>
      <p:sp>
        <p:nvSpPr>
          <p:cNvPr id="10" name="TextBox 9"/>
          <p:cNvSpPr txBox="1"/>
          <p:nvPr/>
        </p:nvSpPr>
        <p:spPr>
          <a:xfrm rot="694703">
            <a:off x="1614616" y="3331527"/>
            <a:ext cx="1672282" cy="276999"/>
          </a:xfrm>
          <a:prstGeom prst="rect">
            <a:avLst/>
          </a:prstGeom>
          <a:noFill/>
        </p:spPr>
        <p:txBody>
          <a:bodyPr wrap="square" rtlCol="0">
            <a:spAutoFit/>
          </a:bodyPr>
          <a:lstStyle/>
          <a:p>
            <a:r>
              <a:rPr lang="en-US" sz="1200" b="1" dirty="0" smtClean="0"/>
              <a:t>BIRTHPLACE OF CHRIST</a:t>
            </a:r>
            <a:endParaRPr lang="en-US" sz="1200" b="1" dirty="0"/>
          </a:p>
        </p:txBody>
      </p:sp>
      <p:sp>
        <p:nvSpPr>
          <p:cNvPr id="11" name="TextBox 10"/>
          <p:cNvSpPr txBox="1"/>
          <p:nvPr/>
        </p:nvSpPr>
        <p:spPr>
          <a:xfrm rot="21067554">
            <a:off x="9366422" y="2638641"/>
            <a:ext cx="2331308" cy="276999"/>
          </a:xfrm>
          <a:prstGeom prst="rect">
            <a:avLst/>
          </a:prstGeom>
          <a:noFill/>
        </p:spPr>
        <p:txBody>
          <a:bodyPr wrap="square" rtlCol="0">
            <a:spAutoFit/>
          </a:bodyPr>
          <a:lstStyle/>
          <a:p>
            <a:r>
              <a:rPr lang="en-US" sz="1200" b="1" dirty="0" smtClean="0"/>
              <a:t>ESTABLISHMENT OF THE CHURCH</a:t>
            </a:r>
            <a:endParaRPr lang="en-US" sz="1200" b="1" dirty="0"/>
          </a:p>
        </p:txBody>
      </p:sp>
      <p:sp>
        <p:nvSpPr>
          <p:cNvPr id="12" name="TextBox 11"/>
          <p:cNvSpPr txBox="1"/>
          <p:nvPr/>
        </p:nvSpPr>
        <p:spPr>
          <a:xfrm>
            <a:off x="5834771" y="1599906"/>
            <a:ext cx="881449" cy="246221"/>
          </a:xfrm>
          <a:prstGeom prst="rect">
            <a:avLst/>
          </a:prstGeom>
          <a:noFill/>
        </p:spPr>
        <p:txBody>
          <a:bodyPr wrap="square" rtlCol="0">
            <a:spAutoFit/>
          </a:bodyPr>
          <a:lstStyle/>
          <a:p>
            <a:r>
              <a:rPr lang="en-US" sz="1000" b="1" dirty="0" smtClean="0"/>
              <a:t>BETHLEHEM</a:t>
            </a:r>
            <a:endParaRPr lang="en-US" sz="1000" b="1" dirty="0"/>
          </a:p>
        </p:txBody>
      </p:sp>
      <p:sp>
        <p:nvSpPr>
          <p:cNvPr id="13" name="TextBox 12"/>
          <p:cNvSpPr txBox="1"/>
          <p:nvPr/>
        </p:nvSpPr>
        <p:spPr>
          <a:xfrm>
            <a:off x="321276" y="3782078"/>
            <a:ext cx="3674075" cy="2677656"/>
          </a:xfrm>
          <a:prstGeom prst="rect">
            <a:avLst/>
          </a:prstGeom>
          <a:noFill/>
        </p:spPr>
        <p:txBody>
          <a:bodyPr wrap="square" rtlCol="0">
            <a:spAutoFit/>
          </a:bodyPr>
          <a:lstStyle/>
          <a:p>
            <a:r>
              <a:rPr lang="en-US" sz="1400" dirty="0" smtClean="0"/>
              <a:t>     Micah had the big view of history, and thus he covered a lot of ground.  His book, only seven chapters, is loaded with pronouncements on the events of several thousand years.  Because so much is jammed into so short a space, reading Micah can be confusing.  A fragment may deal with the Messiah, for instance, and without warning the next few verses shift to the battle against Assyria.</a:t>
            </a:r>
          </a:p>
          <a:p>
            <a:r>
              <a:rPr lang="en-US" sz="1400" dirty="0"/>
              <a:t> </a:t>
            </a:r>
            <a:r>
              <a:rPr lang="en-US" sz="1400" dirty="0" smtClean="0"/>
              <a:t>    To grasp Micah’s message, think of his book as a collection of short speeches.  One speech doesn’t necessarily lead into the next. </a:t>
            </a:r>
            <a:endParaRPr lang="en-US" sz="1400" dirty="0"/>
          </a:p>
        </p:txBody>
      </p:sp>
      <p:sp>
        <p:nvSpPr>
          <p:cNvPr id="14" name="TextBox 13"/>
          <p:cNvSpPr txBox="1"/>
          <p:nvPr/>
        </p:nvSpPr>
        <p:spPr>
          <a:xfrm>
            <a:off x="8405812" y="3566635"/>
            <a:ext cx="3604955" cy="2893100"/>
          </a:xfrm>
          <a:prstGeom prst="rect">
            <a:avLst/>
          </a:prstGeom>
          <a:noFill/>
        </p:spPr>
        <p:txBody>
          <a:bodyPr wrap="square" rtlCol="0">
            <a:spAutoFit/>
          </a:bodyPr>
          <a:lstStyle/>
          <a:p>
            <a:r>
              <a:rPr lang="en-US" sz="1400" dirty="0" smtClean="0"/>
              <a:t>Instead of reading quickly form start to finish, pause after each short section to see whether you understand what is says.  </a:t>
            </a:r>
          </a:p>
          <a:p>
            <a:r>
              <a:rPr lang="en-US" sz="1400" dirty="0"/>
              <a:t> </a:t>
            </a:r>
            <a:r>
              <a:rPr lang="en-US" sz="1400" dirty="0" smtClean="0"/>
              <a:t>    In general, Micah follows this outline:  chapters 1-3 indict both Northern and Southern kingdoms with their leaders; chapter 4 turns to the wonderful future God is planning with the </a:t>
            </a:r>
            <a:r>
              <a:rPr lang="en-US" sz="1400" u="sng" dirty="0" smtClean="0"/>
              <a:t>establishment of the church;</a:t>
            </a:r>
            <a:r>
              <a:rPr lang="en-US" sz="1400" dirty="0" smtClean="0"/>
              <a:t>  in chapter 5 comes a prediction that Matthew 2:6 records as fulfilled by </a:t>
            </a:r>
            <a:r>
              <a:rPr lang="en-US" sz="1400" u="sng" dirty="0" smtClean="0"/>
              <a:t>Jesus’ birth in Bethlehem</a:t>
            </a:r>
            <a:r>
              <a:rPr lang="en-US" sz="1400" dirty="0" smtClean="0"/>
              <a:t>  700 years later.</a:t>
            </a:r>
          </a:p>
          <a:p>
            <a:r>
              <a:rPr lang="en-US" sz="1400" dirty="0"/>
              <a:t> </a:t>
            </a:r>
            <a:r>
              <a:rPr lang="en-US" sz="1400" dirty="0" smtClean="0"/>
              <a:t>    The last two chapters give the trial, punishment, and hope of the guilty nations.</a:t>
            </a:r>
            <a:endParaRPr lang="en-US" sz="1400" dirty="0"/>
          </a:p>
        </p:txBody>
      </p:sp>
    </p:spTree>
    <p:extLst>
      <p:ext uri="{BB962C8B-B14F-4D97-AF65-F5344CB8AC3E}">
        <p14:creationId xmlns:p14="http://schemas.microsoft.com/office/powerpoint/2010/main" val="12051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7" y="230659"/>
            <a:ext cx="10536195" cy="646331"/>
          </a:xfrm>
          <a:prstGeom prst="rect">
            <a:avLst/>
          </a:prstGeom>
          <a:noFill/>
        </p:spPr>
        <p:txBody>
          <a:bodyPr wrap="square" rtlCol="0">
            <a:spAutoFit/>
          </a:bodyPr>
          <a:lstStyle/>
          <a:p>
            <a:pPr algn="ctr"/>
            <a:r>
              <a:rPr lang="en-US" sz="3600" b="1" dirty="0" smtClean="0"/>
              <a:t>QUOTE HABAKKUK 2:4</a:t>
            </a:r>
            <a:endParaRPr lang="en-US" sz="3600" b="1" dirty="0"/>
          </a:p>
        </p:txBody>
      </p:sp>
      <p:sp>
        <p:nvSpPr>
          <p:cNvPr id="5" name="TextBox 4"/>
          <p:cNvSpPr txBox="1"/>
          <p:nvPr/>
        </p:nvSpPr>
        <p:spPr>
          <a:xfrm>
            <a:off x="477795" y="1070919"/>
            <a:ext cx="11392929" cy="3139321"/>
          </a:xfrm>
          <a:prstGeom prst="rect">
            <a:avLst/>
          </a:prstGeom>
          <a:noFill/>
        </p:spPr>
        <p:txBody>
          <a:bodyPr wrap="square" rtlCol="0">
            <a:spAutoFit/>
          </a:bodyPr>
          <a:lstStyle/>
          <a:p>
            <a:r>
              <a:rPr lang="en-US" dirty="0" smtClean="0"/>
              <a:t>“…THE J__________SHALL L__________BY HIS F_______________</a:t>
            </a:r>
          </a:p>
          <a:p>
            <a:endParaRPr lang="en-US" dirty="0"/>
          </a:p>
          <a:p>
            <a:endParaRPr lang="en-US" dirty="0" smtClean="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If you have a question, should you go to God in prayer and tell Him you don’t understand?</a:t>
            </a:r>
          </a:p>
          <a:p>
            <a:pPr marL="342900" indent="-342900">
              <a:buAutoNum type="arabicPeriod"/>
            </a:pPr>
            <a:r>
              <a:rPr lang="en-US" dirty="0" smtClean="0"/>
              <a:t>Is there any sin in questioning the Lord?</a:t>
            </a:r>
          </a:p>
          <a:p>
            <a:pPr marL="342900" indent="-342900">
              <a:buAutoNum type="arabicPeriod"/>
            </a:pPr>
            <a:r>
              <a:rPr lang="en-US" dirty="0" smtClean="0"/>
              <a:t>Is this what Habakkuk did?</a:t>
            </a:r>
          </a:p>
          <a:p>
            <a:pPr marL="342900" indent="-342900">
              <a:buAutoNum type="arabicPeriod"/>
            </a:pPr>
            <a:r>
              <a:rPr lang="en-US" dirty="0" smtClean="0"/>
              <a:t>In verse 4 we have a great principle that God has laid down for all man kind…the just shall live by his faith?  </a:t>
            </a:r>
          </a:p>
          <a:p>
            <a:r>
              <a:rPr lang="en-US" dirty="0" smtClean="0"/>
              <a:t>       True or False</a:t>
            </a:r>
            <a:endParaRPr lang="en-US" dirty="0"/>
          </a:p>
        </p:txBody>
      </p:sp>
    </p:spTree>
    <p:extLst>
      <p:ext uri="{BB962C8B-B14F-4D97-AF65-F5344CB8AC3E}">
        <p14:creationId xmlns:p14="http://schemas.microsoft.com/office/powerpoint/2010/main" val="364814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6195" y="205946"/>
            <a:ext cx="6219567" cy="461665"/>
          </a:xfrm>
          <a:prstGeom prst="rect">
            <a:avLst/>
          </a:prstGeom>
          <a:noFill/>
        </p:spPr>
        <p:txBody>
          <a:bodyPr wrap="square" rtlCol="0">
            <a:spAutoFit/>
          </a:bodyPr>
          <a:lstStyle/>
          <a:p>
            <a:pPr algn="ctr"/>
            <a:r>
              <a:rPr lang="en-US" sz="2400" b="1" dirty="0" smtClean="0">
                <a:solidFill>
                  <a:srgbClr val="7030A0"/>
                </a:solidFill>
              </a:rPr>
              <a:t>MICAH’S PROPHECIES CONCERN</a:t>
            </a:r>
            <a:endParaRPr lang="en-US" sz="2400" b="1" dirty="0">
              <a:solidFill>
                <a:srgbClr val="7030A0"/>
              </a:solidFill>
            </a:endParaRPr>
          </a:p>
        </p:txBody>
      </p:sp>
      <p:sp>
        <p:nvSpPr>
          <p:cNvPr id="5" name="TextBox 4"/>
          <p:cNvSpPr txBox="1"/>
          <p:nvPr/>
        </p:nvSpPr>
        <p:spPr>
          <a:xfrm>
            <a:off x="609600" y="939114"/>
            <a:ext cx="11259127" cy="3693319"/>
          </a:xfrm>
          <a:prstGeom prst="rect">
            <a:avLst/>
          </a:prstGeom>
          <a:noFill/>
        </p:spPr>
        <p:txBody>
          <a:bodyPr wrap="square" rtlCol="0">
            <a:spAutoFit/>
          </a:bodyPr>
          <a:lstStyle/>
          <a:p>
            <a:r>
              <a:rPr lang="en-US" dirty="0" smtClean="0"/>
              <a:t>                                                         </a:t>
            </a:r>
            <a:r>
              <a:rPr lang="en-US" dirty="0" smtClean="0">
                <a:solidFill>
                  <a:srgbClr val="7030A0"/>
                </a:solidFill>
              </a:rPr>
              <a:t>A.  The fall of Israel and Jerusalem</a:t>
            </a:r>
          </a:p>
          <a:p>
            <a:r>
              <a:rPr lang="en-US" dirty="0">
                <a:solidFill>
                  <a:srgbClr val="7030A0"/>
                </a:solidFill>
              </a:rPr>
              <a:t> </a:t>
            </a:r>
            <a:r>
              <a:rPr lang="en-US" dirty="0" smtClean="0">
                <a:solidFill>
                  <a:srgbClr val="7030A0"/>
                </a:solidFill>
              </a:rPr>
              <a:t>                                                        B.   Jonah running from God and hiding</a:t>
            </a:r>
          </a:p>
          <a:p>
            <a:r>
              <a:rPr lang="en-US" dirty="0">
                <a:solidFill>
                  <a:srgbClr val="7030A0"/>
                </a:solidFill>
              </a:rPr>
              <a:t> </a:t>
            </a:r>
            <a:r>
              <a:rPr lang="en-US" dirty="0" smtClean="0">
                <a:solidFill>
                  <a:srgbClr val="7030A0"/>
                </a:solidFill>
              </a:rPr>
              <a:t>                                                        C.   Birthplace of Christ and establishment of the church</a:t>
            </a:r>
          </a:p>
          <a:p>
            <a:endParaRPr lang="en-US" dirty="0"/>
          </a:p>
          <a:p>
            <a:r>
              <a:rPr lang="en-US" dirty="0" smtClean="0"/>
              <a:t>  </a:t>
            </a:r>
          </a:p>
          <a:p>
            <a:endParaRPr lang="en-US" dirty="0"/>
          </a:p>
          <a:p>
            <a:endParaRPr lang="en-US" dirty="0" smtClean="0"/>
          </a:p>
          <a:p>
            <a:r>
              <a:rPr lang="en-US" dirty="0" smtClean="0"/>
              <a:t>1.   Did Micah have a big view of history?</a:t>
            </a:r>
          </a:p>
          <a:p>
            <a:pPr marL="342900" indent="-342900">
              <a:buAutoNum type="arabicPeriod" startAt="2"/>
            </a:pPr>
            <a:r>
              <a:rPr lang="en-US" dirty="0" smtClean="0"/>
              <a:t>His book, only 7 chapter, is loaded with pronouncements on the events of several thousand years?  True or False</a:t>
            </a:r>
          </a:p>
          <a:p>
            <a:pPr marL="342900" indent="-342900">
              <a:buAutoNum type="arabicPeriod" startAt="2"/>
            </a:pPr>
            <a:r>
              <a:rPr lang="en-US" dirty="0" smtClean="0"/>
              <a:t>You should think of Micah as a collection of short speeches?   True or False</a:t>
            </a:r>
          </a:p>
          <a:p>
            <a:pPr marL="342900" indent="-342900">
              <a:buAutoNum type="arabicPeriod" startAt="2"/>
            </a:pPr>
            <a:r>
              <a:rPr lang="en-US" dirty="0" smtClean="0"/>
              <a:t>Micah in chapter 4 turns to the wonderful future God is planning with the establishment of the church?  T or F</a:t>
            </a:r>
          </a:p>
          <a:p>
            <a:pPr marL="342900" indent="-342900">
              <a:buAutoNum type="arabicPeriod" startAt="2"/>
            </a:pPr>
            <a:r>
              <a:rPr lang="en-US" dirty="0" smtClean="0"/>
              <a:t>Did Micah predict Jesus’ birth in Bethlehem 700 years later?</a:t>
            </a:r>
          </a:p>
          <a:p>
            <a:pPr marL="342900" indent="-342900">
              <a:buAutoNum type="arabicPeriod" startAt="2"/>
            </a:pPr>
            <a:endParaRPr lang="en-US" dirty="0"/>
          </a:p>
        </p:txBody>
      </p:sp>
    </p:spTree>
    <p:extLst>
      <p:ext uri="{BB962C8B-B14F-4D97-AF65-F5344CB8AC3E}">
        <p14:creationId xmlns:p14="http://schemas.microsoft.com/office/powerpoint/2010/main" val="136299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4836" y="157018"/>
            <a:ext cx="9393382" cy="369332"/>
          </a:xfrm>
          <a:prstGeom prst="rect">
            <a:avLst/>
          </a:prstGeom>
          <a:noFill/>
        </p:spPr>
        <p:txBody>
          <a:bodyPr wrap="square" rtlCol="0">
            <a:spAutoFit/>
          </a:bodyPr>
          <a:lstStyle/>
          <a:p>
            <a:pPr algn="ctr"/>
            <a:r>
              <a:rPr lang="en-US" b="1" dirty="0" smtClean="0">
                <a:solidFill>
                  <a:schemeClr val="accent6">
                    <a:lumMod val="75000"/>
                  </a:schemeClr>
                </a:solidFill>
              </a:rPr>
              <a:t>MICAH 6:8 –”WHAT DOES THE LORD REQUIRE OF THEE?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241" y="738910"/>
            <a:ext cx="6089843" cy="4453684"/>
          </a:xfrm>
          <a:prstGeom prst="rect">
            <a:avLst/>
          </a:prstGeom>
        </p:spPr>
      </p:pic>
      <p:sp>
        <p:nvSpPr>
          <p:cNvPr id="6" name="TextBox 5"/>
          <p:cNvSpPr txBox="1"/>
          <p:nvPr/>
        </p:nvSpPr>
        <p:spPr>
          <a:xfrm>
            <a:off x="4765963" y="2385445"/>
            <a:ext cx="3371273" cy="2123658"/>
          </a:xfrm>
          <a:prstGeom prst="rect">
            <a:avLst/>
          </a:prstGeom>
          <a:noFill/>
        </p:spPr>
        <p:txBody>
          <a:bodyPr wrap="square" rtlCol="0">
            <a:spAutoFit/>
          </a:bodyPr>
          <a:lstStyle/>
          <a:p>
            <a:r>
              <a:rPr lang="en-US" sz="2400" b="1" dirty="0" smtClean="0"/>
              <a:t>        </a:t>
            </a:r>
            <a:r>
              <a:rPr lang="en-US" sz="3600" b="1" dirty="0" smtClean="0"/>
              <a:t>MICAH 6:8</a:t>
            </a:r>
          </a:p>
          <a:p>
            <a:pPr marL="342900" indent="-342900">
              <a:buAutoNum type="arabicParenBoth"/>
            </a:pPr>
            <a:r>
              <a:rPr lang="en-US" sz="2400" b="1" dirty="0" smtClean="0"/>
              <a:t>TO DO JUSTLY</a:t>
            </a:r>
          </a:p>
          <a:p>
            <a:pPr marL="342900" indent="-342900">
              <a:buAutoNum type="arabicParenBoth"/>
            </a:pPr>
            <a:r>
              <a:rPr lang="en-US" sz="2400" b="1" dirty="0" smtClean="0"/>
              <a:t>TO LOVE MERCY</a:t>
            </a:r>
          </a:p>
          <a:p>
            <a:pPr marL="342900" indent="-342900">
              <a:buAutoNum type="arabicParenBoth"/>
            </a:pPr>
            <a:r>
              <a:rPr lang="en-US" sz="2400" b="1" dirty="0" smtClean="0"/>
              <a:t>TO WALK HUMBLY  WITH GOD</a:t>
            </a:r>
            <a:endParaRPr lang="en-US" sz="2400" b="1" dirty="0"/>
          </a:p>
        </p:txBody>
      </p:sp>
      <p:sp>
        <p:nvSpPr>
          <p:cNvPr id="8" name="TextBox 7"/>
          <p:cNvSpPr txBox="1"/>
          <p:nvPr/>
        </p:nvSpPr>
        <p:spPr>
          <a:xfrm>
            <a:off x="2041236" y="5405154"/>
            <a:ext cx="8986982" cy="1077218"/>
          </a:xfrm>
          <a:prstGeom prst="rect">
            <a:avLst/>
          </a:prstGeom>
          <a:noFill/>
        </p:spPr>
        <p:txBody>
          <a:bodyPr wrap="square" rtlCol="0">
            <a:spAutoFit/>
          </a:bodyPr>
          <a:lstStyle/>
          <a:p>
            <a:r>
              <a:rPr lang="en-US" sz="1600" dirty="0" smtClean="0"/>
              <a:t>     Micah’s most famous pronouncement summarizes the qualities that matter to God.  </a:t>
            </a:r>
            <a:r>
              <a:rPr lang="en-US" sz="1600" u="sng" dirty="0" smtClean="0"/>
              <a:t>To act justly and to love mercy and to walk humbly with your God.</a:t>
            </a:r>
            <a:endParaRPr lang="en-US" sz="1600" dirty="0" smtClean="0"/>
          </a:p>
          <a:p>
            <a:r>
              <a:rPr lang="en-US" sz="1600" dirty="0" smtClean="0"/>
              <a:t>     Jesus spoke in similar terms to the Pharisees about their religious hypocrisy:  they gave a tenth of even their spices to God, yet they neglected justice, mercy, and faithfulness  (Matthew 23:23)</a:t>
            </a:r>
            <a:endParaRPr lang="en-US" sz="1600" dirty="0"/>
          </a:p>
        </p:txBody>
      </p:sp>
    </p:spTree>
    <p:extLst>
      <p:ext uri="{BB962C8B-B14F-4D97-AF65-F5344CB8AC3E}">
        <p14:creationId xmlns:p14="http://schemas.microsoft.com/office/powerpoint/2010/main" val="414355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6422" y="395416"/>
            <a:ext cx="8954529" cy="523220"/>
          </a:xfrm>
          <a:prstGeom prst="rect">
            <a:avLst/>
          </a:prstGeom>
          <a:noFill/>
        </p:spPr>
        <p:txBody>
          <a:bodyPr wrap="square" rtlCol="0">
            <a:spAutoFit/>
          </a:bodyPr>
          <a:lstStyle/>
          <a:p>
            <a:r>
              <a:rPr lang="en-US" sz="2800" b="1" dirty="0" smtClean="0">
                <a:solidFill>
                  <a:schemeClr val="accent6">
                    <a:lumMod val="75000"/>
                  </a:schemeClr>
                </a:solidFill>
              </a:rPr>
              <a:t>MICHAH 6:8 “WHAT DOES THE LORD REQUIRE OF THEE:”</a:t>
            </a:r>
            <a:endParaRPr lang="en-US" sz="2800" b="1" dirty="0">
              <a:solidFill>
                <a:schemeClr val="accent6">
                  <a:lumMod val="75000"/>
                </a:schemeClr>
              </a:solidFill>
            </a:endParaRPr>
          </a:p>
        </p:txBody>
      </p:sp>
      <p:sp>
        <p:nvSpPr>
          <p:cNvPr id="5" name="TextBox 4"/>
          <p:cNvSpPr txBox="1"/>
          <p:nvPr/>
        </p:nvSpPr>
        <p:spPr>
          <a:xfrm>
            <a:off x="642551" y="1136822"/>
            <a:ext cx="11129319" cy="2585323"/>
          </a:xfrm>
          <a:prstGeom prst="rect">
            <a:avLst/>
          </a:prstGeom>
          <a:noFill/>
        </p:spPr>
        <p:txBody>
          <a:bodyPr wrap="square" rtlCol="0">
            <a:spAutoFit/>
          </a:bodyPr>
          <a:lstStyle/>
          <a:p>
            <a:r>
              <a:rPr lang="en-US" dirty="0" smtClean="0"/>
              <a:t>Finish the requirements:</a:t>
            </a:r>
          </a:p>
          <a:p>
            <a:pPr marL="342900" indent="-342900">
              <a:buAutoNum type="arabicParenBoth"/>
            </a:pPr>
            <a:r>
              <a:rPr lang="en-US" dirty="0" smtClean="0"/>
              <a:t>To do J____________</a:t>
            </a:r>
          </a:p>
          <a:p>
            <a:pPr marL="342900" indent="-342900">
              <a:buAutoNum type="arabicParenBoth"/>
            </a:pPr>
            <a:r>
              <a:rPr lang="en-US" dirty="0" smtClean="0"/>
              <a:t>To Love M___________</a:t>
            </a:r>
          </a:p>
          <a:p>
            <a:pPr marL="342900" indent="-342900">
              <a:buAutoNum type="arabicParenBoth"/>
            </a:pPr>
            <a:r>
              <a:rPr lang="en-US" dirty="0" smtClean="0"/>
              <a:t>To Walk </a:t>
            </a:r>
            <a:r>
              <a:rPr lang="en-US" dirty="0" err="1" smtClean="0"/>
              <a:t>H__________with</a:t>
            </a:r>
            <a:r>
              <a:rPr lang="en-US" dirty="0" smtClean="0"/>
              <a:t> God</a:t>
            </a:r>
          </a:p>
          <a:p>
            <a:pPr marL="342900" indent="-342900">
              <a:buAutoNum type="arabicParenBoth"/>
            </a:pPr>
            <a:endParaRPr lang="en-US" dirty="0"/>
          </a:p>
          <a:p>
            <a:pPr marL="342900" indent="-342900">
              <a:buAutoNum type="arabicParenBoth"/>
            </a:pPr>
            <a:endParaRPr lang="en-US" dirty="0" smtClean="0"/>
          </a:p>
          <a:p>
            <a:pPr marL="342900" indent="-342900">
              <a:buAutoNum type="arabicPeriod"/>
            </a:pPr>
            <a:endParaRPr lang="en-US" dirty="0" smtClean="0"/>
          </a:p>
          <a:p>
            <a:pPr marL="342900" indent="-342900">
              <a:buAutoNum type="arabicPeriod"/>
            </a:pPr>
            <a:r>
              <a:rPr lang="en-US" dirty="0" smtClean="0"/>
              <a:t>Are these pronouncement matter to God?</a:t>
            </a:r>
          </a:p>
          <a:p>
            <a:pPr marL="342900" indent="-342900">
              <a:buAutoNum type="arabicPeriod"/>
            </a:pPr>
            <a:r>
              <a:rPr lang="en-US" dirty="0" smtClean="0"/>
              <a:t>Did Jesus speak in similar terms to the Pharisees?</a:t>
            </a:r>
            <a:endParaRPr lang="en-US" dirty="0"/>
          </a:p>
        </p:txBody>
      </p:sp>
    </p:spTree>
    <p:extLst>
      <p:ext uri="{BB962C8B-B14F-4D97-AF65-F5344CB8AC3E}">
        <p14:creationId xmlns:p14="http://schemas.microsoft.com/office/powerpoint/2010/main" val="385260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6736" y="362465"/>
            <a:ext cx="10387914" cy="523220"/>
          </a:xfrm>
          <a:prstGeom prst="rect">
            <a:avLst/>
          </a:prstGeom>
          <a:noFill/>
        </p:spPr>
        <p:txBody>
          <a:bodyPr wrap="square" rtlCol="0">
            <a:spAutoFit/>
          </a:bodyPr>
          <a:lstStyle/>
          <a:p>
            <a:pPr algn="ctr"/>
            <a:r>
              <a:rPr lang="en-US" sz="2800" b="1" dirty="0" smtClean="0"/>
              <a:t>NAHUM PROPHESIES THE DESTRUCTION OF </a:t>
            </a:r>
            <a:r>
              <a:rPr lang="en-US" sz="2800" b="1" u="sng" dirty="0" smtClean="0"/>
              <a:t>NINEVEH</a:t>
            </a:r>
            <a:endParaRPr lang="en-US" sz="2800" b="1" u="sng" dirty="0"/>
          </a:p>
        </p:txBody>
      </p:sp>
      <p:pic>
        <p:nvPicPr>
          <p:cNvPr id="5" name="Picture 4"/>
          <p:cNvPicPr>
            <a:picLocks noChangeAspect="1"/>
          </p:cNvPicPr>
          <p:nvPr/>
        </p:nvPicPr>
        <p:blipFill>
          <a:blip r:embed="rId2"/>
          <a:stretch>
            <a:fillRect/>
          </a:stretch>
        </p:blipFill>
        <p:spPr>
          <a:xfrm>
            <a:off x="4511433" y="963827"/>
            <a:ext cx="3078519" cy="3690551"/>
          </a:xfrm>
          <a:prstGeom prst="rect">
            <a:avLst/>
          </a:prstGeom>
        </p:spPr>
      </p:pic>
      <p:sp>
        <p:nvSpPr>
          <p:cNvPr id="6" name="TextBox 5"/>
          <p:cNvSpPr txBox="1"/>
          <p:nvPr/>
        </p:nvSpPr>
        <p:spPr>
          <a:xfrm>
            <a:off x="321276" y="1120346"/>
            <a:ext cx="4036540" cy="5693866"/>
          </a:xfrm>
          <a:prstGeom prst="rect">
            <a:avLst/>
          </a:prstGeom>
          <a:noFill/>
        </p:spPr>
        <p:txBody>
          <a:bodyPr wrap="square" rtlCol="0">
            <a:spAutoFit/>
          </a:bodyPr>
          <a:lstStyle/>
          <a:p>
            <a:r>
              <a:rPr lang="en-US" sz="1400" dirty="0" smtClean="0"/>
              <a:t>     Is life fair?  It rarely seems so, especially in international politics.  The most vicious dictators thrive, and raw power is the key ingredient in a successful foreign policy—think of Osama bin Laden!  Weak people get trampled.</a:t>
            </a:r>
          </a:p>
          <a:p>
            <a:r>
              <a:rPr lang="en-US" sz="1400" dirty="0"/>
              <a:t> </a:t>
            </a:r>
            <a:r>
              <a:rPr lang="en-US" sz="1400" dirty="0" smtClean="0"/>
              <a:t>    As a citizen of Judah, the prophet Nahum felt the force of such injustice.  His message from God concerned the greatest city of the time, Nineveh.  This city, the capital of Assyria, represented raw brutal power—”endless cruelty,” as Nahum put it (3</a:t>
            </a:r>
            <a:r>
              <a:rPr lang="en-US" sz="1400" dirty="0" smtClean="0">
                <a:sym typeface="Wingdings" panose="05000000000000000000" pitchFamily="2" charset="2"/>
              </a:rPr>
              <a:t>:9).  Though Nineveh was hundreds of miles northeast of Judah, her power dominated the Middle East.  In contrast, Judah was a small, fragile state barely clinging to independence.</a:t>
            </a:r>
          </a:p>
          <a:p>
            <a:r>
              <a:rPr lang="en-US" sz="1400" b="1" dirty="0" smtClean="0">
                <a:sym typeface="Wingdings" panose="05000000000000000000" pitchFamily="2" charset="2"/>
              </a:rPr>
              <a:t>Nahum’s Nerve</a:t>
            </a:r>
          </a:p>
          <a:p>
            <a:r>
              <a:rPr lang="en-US" sz="1400" b="1" dirty="0">
                <a:sym typeface="Wingdings" panose="05000000000000000000" pitchFamily="2" charset="2"/>
              </a:rPr>
              <a:t> </a:t>
            </a:r>
            <a:r>
              <a:rPr lang="en-US" sz="1400" b="1" dirty="0" smtClean="0">
                <a:sym typeface="Wingdings" panose="05000000000000000000" pitchFamily="2" charset="2"/>
              </a:rPr>
              <a:t> </a:t>
            </a:r>
            <a:r>
              <a:rPr lang="en-US" sz="1400" dirty="0" smtClean="0">
                <a:sym typeface="Wingdings" panose="05000000000000000000" pitchFamily="2" charset="2"/>
              </a:rPr>
              <a:t>     Judah’s sister nation to the north, Israel, had already been defeated by Assyria and carried into exile.  Only God’s miraculous intervention had saved Judah on that occasion.  And now, in Nahum’s time, the Assyrians had returned.  They dragged Manasseh, the king, with a hook in his nose (2 Chronicles 33:11).  Judah was forced to pay tribute as a vassal state. </a:t>
            </a:r>
          </a:p>
          <a:p>
            <a:r>
              <a:rPr lang="en-US" sz="1400" b="1" dirty="0">
                <a:sym typeface="Wingdings" panose="05000000000000000000" pitchFamily="2" charset="2"/>
              </a:rPr>
              <a:t> </a:t>
            </a:r>
            <a:r>
              <a:rPr lang="en-US" sz="1400" b="1" dirty="0" smtClean="0">
                <a:sym typeface="Wingdings" panose="05000000000000000000" pitchFamily="2" charset="2"/>
              </a:rPr>
              <a:t>    </a:t>
            </a:r>
            <a:r>
              <a:rPr lang="en-US" sz="1400" dirty="0" smtClean="0">
                <a:sym typeface="Wingdings" panose="05000000000000000000" pitchFamily="2" charset="2"/>
              </a:rPr>
              <a:t>Few people can stare into the face of such raw power and come away unimpressed.  Nahum did so only because he had seen a far greater power--the</a:t>
            </a:r>
            <a:r>
              <a:rPr lang="en-US" sz="1400" b="1" dirty="0" smtClean="0">
                <a:sym typeface="Wingdings" panose="05000000000000000000" pitchFamily="2" charset="2"/>
              </a:rPr>
              <a:t>   </a:t>
            </a:r>
            <a:endParaRPr lang="en-US" sz="1400" dirty="0"/>
          </a:p>
        </p:txBody>
      </p:sp>
      <p:sp>
        <p:nvSpPr>
          <p:cNvPr id="8" name="TextBox 7"/>
          <p:cNvSpPr txBox="1"/>
          <p:nvPr/>
        </p:nvSpPr>
        <p:spPr>
          <a:xfrm>
            <a:off x="4431957" y="4893276"/>
            <a:ext cx="3157995" cy="1815882"/>
          </a:xfrm>
          <a:prstGeom prst="rect">
            <a:avLst/>
          </a:prstGeom>
          <a:noFill/>
        </p:spPr>
        <p:txBody>
          <a:bodyPr wrap="square" rtlCol="0">
            <a:spAutoFit/>
          </a:bodyPr>
          <a:lstStyle/>
          <a:p>
            <a:r>
              <a:rPr lang="en-US" sz="1400" dirty="0" smtClean="0"/>
              <a:t>power of God whose wrath could shatter rocks.  If God was angry, how could Nineveh stand?  God’s anger against Nineveh had not appeared overnight.  Assyria had been the dominate world power for at least 300 years.  Once before, Jonah had carried a message of condemnation to its chief city, Nineveh. </a:t>
            </a:r>
            <a:endParaRPr lang="en-US" sz="1400" dirty="0"/>
          </a:p>
        </p:txBody>
      </p:sp>
      <p:sp>
        <p:nvSpPr>
          <p:cNvPr id="9" name="TextBox 8"/>
          <p:cNvSpPr txBox="1"/>
          <p:nvPr/>
        </p:nvSpPr>
        <p:spPr>
          <a:xfrm>
            <a:off x="7710616" y="1062681"/>
            <a:ext cx="4316627" cy="5693866"/>
          </a:xfrm>
          <a:prstGeom prst="rect">
            <a:avLst/>
          </a:prstGeom>
          <a:noFill/>
        </p:spPr>
        <p:txBody>
          <a:bodyPr wrap="square" rtlCol="0">
            <a:spAutoFit/>
          </a:bodyPr>
          <a:lstStyle/>
          <a:p>
            <a:r>
              <a:rPr lang="en-US" sz="1400" dirty="0" smtClean="0"/>
              <a:t>As was always true with God’s prophets, Jonah’s condemnation sounded absolute.  Actually, it included an escape clause.  In Jeremiah 18:7-10, God spelled it:  “If at any time I announce that a nation or kingdom is to be uprooted torn down and destroyed, and if that nation I warned repents of its evil, then I will relent…”  Hearing Jonah, the Ninevites had repented, and God had spared their city.</a:t>
            </a:r>
          </a:p>
          <a:p>
            <a:r>
              <a:rPr lang="en-US" sz="1400" dirty="0"/>
              <a:t> </a:t>
            </a:r>
            <a:r>
              <a:rPr lang="en-US" sz="1400" dirty="0" smtClean="0"/>
              <a:t>    The repentance had not lasted, however.  By Nahum’s time, Nineveh had returned to her evil ways.  God’s anger, while slow to develop was sure.  Nahum’s absolute confidence in God is underlined throughout this book.</a:t>
            </a:r>
          </a:p>
          <a:p>
            <a:r>
              <a:rPr lang="en-US" sz="1400" dirty="0"/>
              <a:t> </a:t>
            </a:r>
            <a:r>
              <a:rPr lang="en-US" sz="1400" dirty="0" smtClean="0"/>
              <a:t>    It took nerve to stand up and </a:t>
            </a:r>
            <a:r>
              <a:rPr lang="en-US" sz="1400" u="sng" dirty="0" smtClean="0"/>
              <a:t>predict the downfall of the most powerful nation </a:t>
            </a:r>
            <a:r>
              <a:rPr lang="en-US" sz="1400" dirty="0" smtClean="0"/>
              <a:t>in the world.  Yet, in this book, Nahum sounds unintimidated, almost lordly.  He spoke with confidence because he knew God’s character: “The Lord will not leave the guilty unpunished.”</a:t>
            </a:r>
          </a:p>
          <a:p>
            <a:r>
              <a:rPr lang="en-US" sz="1400" dirty="0"/>
              <a:t> </a:t>
            </a:r>
            <a:r>
              <a:rPr lang="en-US" sz="1400" dirty="0" smtClean="0"/>
              <a:t>    Within a few years, Nahum’s predictions came true.  </a:t>
            </a:r>
            <a:r>
              <a:rPr lang="en-US" sz="1400" u="sng" dirty="0" smtClean="0"/>
              <a:t>Nineveh did fall,</a:t>
            </a:r>
            <a:r>
              <a:rPr lang="en-US" sz="1400" dirty="0" smtClean="0"/>
              <a:t> never to rise again.  The greatest city in the world became a pile of rubble overgrown with grass.</a:t>
            </a:r>
          </a:p>
          <a:p>
            <a:r>
              <a:rPr lang="en-US" sz="1400" dirty="0"/>
              <a:t> </a:t>
            </a:r>
            <a:r>
              <a:rPr lang="en-US" sz="1400" dirty="0" smtClean="0"/>
              <a:t>    The name Nahum means “comfort.”  Though Nahum describes God’s anger, his message offers comfort to those who live with injustice and evil.  “The Lord is good,” said Nahum, “a refuge in times of trouble.   </a:t>
            </a:r>
          </a:p>
          <a:p>
            <a:endParaRPr lang="en-US" sz="1400" dirty="0"/>
          </a:p>
        </p:txBody>
      </p:sp>
    </p:spTree>
    <p:extLst>
      <p:ext uri="{BB962C8B-B14F-4D97-AF65-F5344CB8AC3E}">
        <p14:creationId xmlns:p14="http://schemas.microsoft.com/office/powerpoint/2010/main" val="56606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2065" y="304800"/>
            <a:ext cx="10140778" cy="523220"/>
          </a:xfrm>
          <a:prstGeom prst="rect">
            <a:avLst/>
          </a:prstGeom>
          <a:noFill/>
        </p:spPr>
        <p:txBody>
          <a:bodyPr wrap="square" rtlCol="0">
            <a:spAutoFit/>
          </a:bodyPr>
          <a:lstStyle/>
          <a:p>
            <a:pPr algn="ctr"/>
            <a:r>
              <a:rPr lang="en-US" sz="2800" b="1" dirty="0" smtClean="0"/>
              <a:t>NAHUM PROPHESIES THE DESTRUCTION OF</a:t>
            </a:r>
            <a:endParaRPr lang="en-US" sz="2800" b="1" dirty="0"/>
          </a:p>
        </p:txBody>
      </p:sp>
      <p:sp>
        <p:nvSpPr>
          <p:cNvPr id="5" name="TextBox 4"/>
          <p:cNvSpPr txBox="1"/>
          <p:nvPr/>
        </p:nvSpPr>
        <p:spPr>
          <a:xfrm>
            <a:off x="420130" y="1095632"/>
            <a:ext cx="11508259" cy="5632311"/>
          </a:xfrm>
          <a:prstGeom prst="rect">
            <a:avLst/>
          </a:prstGeom>
          <a:noFill/>
        </p:spPr>
        <p:txBody>
          <a:bodyPr wrap="square" rtlCol="0">
            <a:spAutoFit/>
          </a:bodyPr>
          <a:lstStyle/>
          <a:p>
            <a:r>
              <a:rPr lang="en-US" dirty="0" smtClean="0"/>
              <a:t>                                                            A.  Jerusalem</a:t>
            </a:r>
          </a:p>
          <a:p>
            <a:r>
              <a:rPr lang="en-US" dirty="0"/>
              <a:t> </a:t>
            </a:r>
            <a:r>
              <a:rPr lang="en-US" dirty="0" smtClean="0"/>
              <a:t>                                                           B.  Israel</a:t>
            </a:r>
          </a:p>
          <a:p>
            <a:r>
              <a:rPr lang="en-US" dirty="0"/>
              <a:t> </a:t>
            </a:r>
            <a:r>
              <a:rPr lang="en-US" dirty="0" smtClean="0"/>
              <a:t>                                                           C.  Nineveh</a:t>
            </a:r>
          </a:p>
          <a:p>
            <a:endParaRPr lang="en-US" dirty="0"/>
          </a:p>
          <a:p>
            <a:pPr marL="342900" indent="-342900">
              <a:buAutoNum type="arabicPeriod"/>
            </a:pPr>
            <a:r>
              <a:rPr lang="en-US" dirty="0" smtClean="0"/>
              <a:t>Nahum’ message from God concerned the greatest city of the time, Nineveh?    True or False</a:t>
            </a:r>
          </a:p>
          <a:p>
            <a:pPr marL="342900" indent="-342900">
              <a:buAutoNum type="arabicPeriod"/>
            </a:pPr>
            <a:r>
              <a:rPr lang="en-US" dirty="0" smtClean="0"/>
              <a:t>This city was a raw brutal power of endless cruelty?    True or False</a:t>
            </a:r>
          </a:p>
          <a:p>
            <a:pPr marL="342900" indent="-342900">
              <a:buAutoNum type="arabicPeriod"/>
            </a:pPr>
            <a:r>
              <a:rPr lang="en-US" dirty="0" smtClean="0"/>
              <a:t>Did Nineveh dominated the Middle East in power?</a:t>
            </a:r>
          </a:p>
          <a:p>
            <a:pPr marL="342900" indent="-342900">
              <a:buAutoNum type="arabicPeriod"/>
            </a:pPr>
            <a:r>
              <a:rPr lang="en-US" dirty="0" smtClean="0"/>
              <a:t>Did Judah fall by the hand of the Assyrians?</a:t>
            </a:r>
          </a:p>
          <a:p>
            <a:pPr marL="342900" indent="-342900">
              <a:buAutoNum type="arabicPeriod"/>
            </a:pPr>
            <a:r>
              <a:rPr lang="en-US" dirty="0" smtClean="0"/>
              <a:t>Had Nahum seen a far greater power than the Assyrians?</a:t>
            </a:r>
          </a:p>
          <a:p>
            <a:pPr marL="342900" indent="-342900">
              <a:buAutoNum type="arabicPeriod"/>
            </a:pPr>
            <a:r>
              <a:rPr lang="en-US" dirty="0" smtClean="0"/>
              <a:t>Was this power the power of God whose wrath could shatter rocks?</a:t>
            </a:r>
          </a:p>
          <a:p>
            <a:pPr marL="342900" indent="-342900">
              <a:buAutoNum type="arabicPeriod"/>
            </a:pPr>
            <a:r>
              <a:rPr lang="en-US" dirty="0" smtClean="0"/>
              <a:t>Could Nineveh stand if God was angry?</a:t>
            </a:r>
          </a:p>
          <a:p>
            <a:pPr marL="342900" indent="-342900">
              <a:buAutoNum type="arabicPeriod"/>
            </a:pPr>
            <a:r>
              <a:rPr lang="en-US" dirty="0" smtClean="0"/>
              <a:t>Who was the prophet who once before carried a message of condemnation to Nineveh?  (Hint-- he tried to run away from God)</a:t>
            </a:r>
          </a:p>
          <a:p>
            <a:pPr marL="342900" indent="-342900">
              <a:buAutoNum type="arabicPeriod"/>
            </a:pPr>
            <a:r>
              <a:rPr lang="en-US" dirty="0" smtClean="0"/>
              <a:t>Was God willing to save a city from destruction if they repented?</a:t>
            </a:r>
          </a:p>
          <a:p>
            <a:pPr marL="342900" indent="-342900">
              <a:buAutoNum type="arabicPeriod"/>
            </a:pPr>
            <a:r>
              <a:rPr lang="en-US" dirty="0" smtClean="0"/>
              <a:t>Did the repentance of Nineveh last?</a:t>
            </a:r>
          </a:p>
          <a:p>
            <a:pPr marL="342900" indent="-342900">
              <a:buAutoNum type="arabicPeriod"/>
            </a:pPr>
            <a:r>
              <a:rPr lang="en-US" dirty="0" smtClean="0"/>
              <a:t>Did it take nerve to stand up and predict the downfall of the most powerful nation in the world?</a:t>
            </a:r>
          </a:p>
          <a:p>
            <a:pPr marL="342900" indent="-342900">
              <a:buAutoNum type="arabicPeriod"/>
            </a:pPr>
            <a:r>
              <a:rPr lang="en-US" dirty="0" smtClean="0"/>
              <a:t>Nahum told them “The Lord will not leave the guilty unpunished”?    True or False </a:t>
            </a:r>
          </a:p>
          <a:p>
            <a:pPr marL="342900" indent="-342900">
              <a:buAutoNum type="arabicPeriod"/>
            </a:pPr>
            <a:r>
              <a:rPr lang="en-US" dirty="0" smtClean="0"/>
              <a:t>Did Nahum’s predictions come true?</a:t>
            </a:r>
          </a:p>
          <a:p>
            <a:pPr marL="342900" indent="-342900">
              <a:buAutoNum type="arabicPeriod"/>
            </a:pPr>
            <a:r>
              <a:rPr lang="en-US" dirty="0" smtClean="0"/>
              <a:t>Is the Lord a good refuge in time of trouble? </a:t>
            </a:r>
          </a:p>
          <a:p>
            <a:pPr marL="342900" indent="-342900">
              <a:buAutoNum type="arabicPeriod"/>
            </a:pPr>
            <a:endParaRPr lang="en-US" dirty="0"/>
          </a:p>
        </p:txBody>
      </p:sp>
    </p:spTree>
    <p:extLst>
      <p:ext uri="{BB962C8B-B14F-4D97-AF65-F5344CB8AC3E}">
        <p14:creationId xmlns:p14="http://schemas.microsoft.com/office/powerpoint/2010/main" val="134961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34" y="169363"/>
            <a:ext cx="2660821" cy="2850503"/>
          </a:xfrm>
          <a:prstGeom prst="rect">
            <a:avLst/>
          </a:prstGeom>
        </p:spPr>
      </p:pic>
      <p:sp>
        <p:nvSpPr>
          <p:cNvPr id="5" name="TextBox 4"/>
          <p:cNvSpPr txBox="1"/>
          <p:nvPr/>
        </p:nvSpPr>
        <p:spPr>
          <a:xfrm>
            <a:off x="1293341" y="362465"/>
            <a:ext cx="10181967" cy="523220"/>
          </a:xfrm>
          <a:prstGeom prst="rect">
            <a:avLst/>
          </a:prstGeom>
          <a:noFill/>
        </p:spPr>
        <p:txBody>
          <a:bodyPr wrap="square" rtlCol="0">
            <a:spAutoFit/>
          </a:bodyPr>
          <a:lstStyle/>
          <a:p>
            <a:pPr algn="ctr"/>
            <a:r>
              <a:rPr lang="en-US" sz="2800" b="1" dirty="0" smtClean="0"/>
              <a:t>HABAKKUK SHOWES THAT GOD</a:t>
            </a:r>
            <a:endParaRPr lang="en-US" sz="2800" b="1" dirty="0"/>
          </a:p>
        </p:txBody>
      </p:sp>
      <p:sp>
        <p:nvSpPr>
          <p:cNvPr id="2" name="TextBox 1"/>
          <p:cNvSpPr txBox="1"/>
          <p:nvPr/>
        </p:nvSpPr>
        <p:spPr>
          <a:xfrm>
            <a:off x="2965622" y="988541"/>
            <a:ext cx="9053384" cy="2092881"/>
          </a:xfrm>
          <a:prstGeom prst="rect">
            <a:avLst/>
          </a:prstGeom>
          <a:noFill/>
        </p:spPr>
        <p:txBody>
          <a:bodyPr wrap="square" rtlCol="0">
            <a:spAutoFit/>
          </a:bodyPr>
          <a:lstStyle/>
          <a:p>
            <a:r>
              <a:rPr lang="en-US" b="1" u="sng" dirty="0" smtClean="0"/>
              <a:t>USED THE WICKED (BABYLONIANS) TO PUNISH OTHERS:</a:t>
            </a:r>
          </a:p>
          <a:p>
            <a:r>
              <a:rPr lang="en-US" sz="1400" dirty="0"/>
              <a:t> </a:t>
            </a:r>
            <a:r>
              <a:rPr lang="en-US" sz="1400" dirty="0" smtClean="0"/>
              <a:t>    The book of Habakkuk begins with a complaint.  The prophet saw injustice, violence, and evil in his own country, yet God remained silent and invisible.  Why didn’t God intervene?  Why did he give no answer when Habakkuk called out for help?  Habakkuk took these questions directly to God, in prayer.</a:t>
            </a:r>
          </a:p>
          <a:p>
            <a:r>
              <a:rPr lang="en-US" sz="1400" dirty="0"/>
              <a:t> </a:t>
            </a:r>
            <a:r>
              <a:rPr lang="en-US" sz="1400" dirty="0" smtClean="0"/>
              <a:t>    God answered him, but hardly in the way Habakkuk had anticipated.  God said he was sending </a:t>
            </a:r>
            <a:r>
              <a:rPr lang="en-US" sz="1400" u="sng" dirty="0" smtClean="0"/>
              <a:t>the Babylonians to punish Judah.</a:t>
            </a:r>
            <a:r>
              <a:rPr lang="en-US" sz="1400" dirty="0" smtClean="0"/>
              <a:t>  God’s words described a ruthless, savage army that would tear Israel apart.</a:t>
            </a:r>
          </a:p>
          <a:p>
            <a:r>
              <a:rPr lang="en-US" sz="1400" dirty="0"/>
              <a:t> </a:t>
            </a:r>
            <a:r>
              <a:rPr lang="en-US" sz="1400" dirty="0" smtClean="0"/>
              <a:t>    So Habakkuk complained again.  Could this be justice—punishing Judah through an even more evil nation?  Deeply perplexed, Habakkuk waited to see what answer God would give to his second complaint.</a:t>
            </a:r>
          </a:p>
          <a:p>
            <a:r>
              <a:rPr lang="en-US" sz="1400" dirty="0"/>
              <a:t> </a:t>
            </a:r>
            <a:r>
              <a:rPr lang="en-US" sz="1400" dirty="0" smtClean="0"/>
              <a:t>    How long he had to wait, we do not know.  But God did reply, and his answer is perhaps the best explanation we have</a:t>
            </a:r>
            <a:endParaRPr lang="en-US" sz="1400" dirty="0"/>
          </a:p>
        </p:txBody>
      </p:sp>
      <p:sp>
        <p:nvSpPr>
          <p:cNvPr id="3" name="TextBox 2"/>
          <p:cNvSpPr txBox="1"/>
          <p:nvPr/>
        </p:nvSpPr>
        <p:spPr>
          <a:xfrm>
            <a:off x="313038" y="3183807"/>
            <a:ext cx="11640064" cy="3539430"/>
          </a:xfrm>
          <a:prstGeom prst="rect">
            <a:avLst/>
          </a:prstGeom>
          <a:noFill/>
        </p:spPr>
        <p:txBody>
          <a:bodyPr wrap="square" rtlCol="0">
            <a:spAutoFit/>
          </a:bodyPr>
          <a:lstStyle/>
          <a:p>
            <a:r>
              <a:rPr lang="en-US" sz="1400" dirty="0" smtClean="0"/>
              <a:t> of God’s attitude toward evil.  It satisfied Habakkuk, so that his book, which begins with a complaint, ends with one of the most beautiful songs in the Bible.</a:t>
            </a:r>
          </a:p>
          <a:p>
            <a:r>
              <a:rPr lang="en-US" sz="1400" b="1" dirty="0" smtClean="0"/>
              <a:t>Two Certainties to Live By</a:t>
            </a:r>
            <a:r>
              <a:rPr lang="en-US" sz="1400" dirty="0" smtClean="0"/>
              <a:t>:  </a:t>
            </a:r>
          </a:p>
          <a:p>
            <a:r>
              <a:rPr lang="en-US" sz="1400" dirty="0"/>
              <a:t> </a:t>
            </a:r>
            <a:r>
              <a:rPr lang="en-US" sz="1400" dirty="0" smtClean="0"/>
              <a:t>    God pointed out two certainties to Habakkuk.  First, the violent, proud Babylonians would be paid back with the very weapons they had used on others.  Just as they destroyed nations, they would be destroyed.  “Has not the Lord Almighty determined…that the nations exhaust themselves for nothing?” (2:13).  Evil may dominate the earth, but it always wears itself out. </a:t>
            </a:r>
          </a:p>
          <a:p>
            <a:r>
              <a:rPr lang="en-US" sz="1400" dirty="0"/>
              <a:t> </a:t>
            </a:r>
            <a:r>
              <a:rPr lang="en-US" sz="1400" dirty="0" smtClean="0"/>
              <a:t>    The second certainty was God’s character.  He may be silent for a time, but not forever.  “The earth will be filled with the knowledge of the glory of the Lord, as the waters cover the sea” (2:14).  In chapter 3, Habakkuk “saw” this powerful glory, and his heart pounded.  It changed his attitude from complaining to joy.</a:t>
            </a:r>
          </a:p>
          <a:p>
            <a:r>
              <a:rPr lang="en-US" sz="1400" dirty="0"/>
              <a:t> </a:t>
            </a:r>
            <a:r>
              <a:rPr lang="en-US" sz="1400" dirty="0" smtClean="0"/>
              <a:t>    Because the future belongs to God, a believer can cling to the truth embodied in 2:2 “The righteous shall live by his faith.”  Habakkuk beautifully expressed this attitude of faith in the last three verses of his book: no matter how hard life might become, he would rejoice and find strength in the Lord.</a:t>
            </a:r>
          </a:p>
          <a:p>
            <a:r>
              <a:rPr lang="en-US" sz="1400" b="1" dirty="0" smtClean="0"/>
              <a:t>Living by Faith:  </a:t>
            </a:r>
          </a:p>
          <a:p>
            <a:r>
              <a:rPr lang="en-US" sz="1400" dirty="0" smtClean="0"/>
              <a:t>     Did Habakkuk explain why God allows evil?  Not precisely. He did  affirm that God has not lost control.  Evil is moving toward its own logical end of self-destruction, and God’s glory will someday fill the earth.  Habakkuk offers no proof of this, merely the record of God’s communication to him.  A believer can find hope and joy through faith in God, regardless of circumstance.  Habakkuk’s capsule of faith was quoted at three crucial points in the New Testament:  Romans 1:17; Galatians 3:11; and Hebrews 10:38. </a:t>
            </a:r>
          </a:p>
          <a:p>
            <a:r>
              <a:rPr lang="en-US" sz="1400" dirty="0"/>
              <a:t> </a:t>
            </a:r>
            <a:r>
              <a:rPr lang="en-US" sz="1400" dirty="0" smtClean="0"/>
              <a:t>    Though Habakkuk probably did not live to see it, the Babylonians were destroyed.  Today they are merely a memory.  Yet we, like Habakkuk, must still wait in faith to see the earth “filled with the knowledge of the glory of the Lord.” </a:t>
            </a:r>
            <a:endParaRPr lang="en-US" sz="1400" dirty="0"/>
          </a:p>
        </p:txBody>
      </p:sp>
    </p:spTree>
    <p:extLst>
      <p:ext uri="{BB962C8B-B14F-4D97-AF65-F5344CB8AC3E}">
        <p14:creationId xmlns:p14="http://schemas.microsoft.com/office/powerpoint/2010/main" val="315494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4530" y="345989"/>
            <a:ext cx="9531177" cy="400110"/>
          </a:xfrm>
          <a:prstGeom prst="rect">
            <a:avLst/>
          </a:prstGeom>
          <a:noFill/>
        </p:spPr>
        <p:txBody>
          <a:bodyPr wrap="square" rtlCol="0">
            <a:spAutoFit/>
          </a:bodyPr>
          <a:lstStyle/>
          <a:p>
            <a:pPr algn="ctr"/>
            <a:r>
              <a:rPr lang="en-US" sz="2000" b="1" dirty="0"/>
              <a:t>H</a:t>
            </a:r>
            <a:r>
              <a:rPr lang="en-US" sz="2000" b="1" dirty="0" smtClean="0"/>
              <a:t>ABAKKUK SHOWS THAT GOD</a:t>
            </a:r>
            <a:endParaRPr lang="en-US" sz="2000" b="1" dirty="0"/>
          </a:p>
        </p:txBody>
      </p:sp>
      <p:sp>
        <p:nvSpPr>
          <p:cNvPr id="5" name="TextBox 4"/>
          <p:cNvSpPr txBox="1"/>
          <p:nvPr/>
        </p:nvSpPr>
        <p:spPr>
          <a:xfrm>
            <a:off x="724930" y="1153297"/>
            <a:ext cx="10915135" cy="4801314"/>
          </a:xfrm>
          <a:prstGeom prst="rect">
            <a:avLst/>
          </a:prstGeom>
          <a:noFill/>
        </p:spPr>
        <p:txBody>
          <a:bodyPr wrap="square" rtlCol="0">
            <a:spAutoFit/>
          </a:bodyPr>
          <a:lstStyle/>
          <a:p>
            <a:r>
              <a:rPr lang="en-US" dirty="0" smtClean="0"/>
              <a:t>                                                                       A.  Didn’t care about Judah</a:t>
            </a:r>
          </a:p>
          <a:p>
            <a:r>
              <a:rPr lang="en-US" dirty="0"/>
              <a:t> </a:t>
            </a:r>
            <a:r>
              <a:rPr lang="en-US" dirty="0" smtClean="0"/>
              <a:t>                                                                      B.  Was not interested in his prayers</a:t>
            </a:r>
          </a:p>
          <a:p>
            <a:r>
              <a:rPr lang="en-US" dirty="0"/>
              <a:t> </a:t>
            </a:r>
            <a:r>
              <a:rPr lang="en-US" dirty="0" smtClean="0"/>
              <a:t>                                                                      C.  Used the wicked Babylonians to punish others</a:t>
            </a:r>
          </a:p>
          <a:p>
            <a:endParaRPr lang="en-US" dirty="0"/>
          </a:p>
          <a:p>
            <a:pPr marL="342900" indent="-342900">
              <a:buAutoNum type="arabicPeriod"/>
            </a:pPr>
            <a:endParaRPr lang="en-US" dirty="0" smtClean="0"/>
          </a:p>
          <a:p>
            <a:pPr marL="342900" indent="-342900">
              <a:buAutoNum type="arabicPeriod"/>
            </a:pPr>
            <a:r>
              <a:rPr lang="en-US" dirty="0" smtClean="0"/>
              <a:t>Habakkuk saw injustice, violence, and evil in his own country, yet God remained silent?   True or False</a:t>
            </a:r>
          </a:p>
          <a:p>
            <a:pPr marL="342900" indent="-342900">
              <a:buAutoNum type="arabicPeriod"/>
            </a:pPr>
            <a:r>
              <a:rPr lang="en-US" dirty="0" smtClean="0"/>
              <a:t>Habakkuk took questions of why God did not help him directly to God in prayer?  True or False</a:t>
            </a:r>
          </a:p>
          <a:p>
            <a:pPr marL="342900" indent="-342900">
              <a:buAutoNum type="arabicPeriod"/>
            </a:pPr>
            <a:r>
              <a:rPr lang="en-US" dirty="0" smtClean="0"/>
              <a:t>Did Habakkuk like the way God answered his prayers?</a:t>
            </a:r>
          </a:p>
          <a:p>
            <a:pPr marL="342900" indent="-342900">
              <a:buAutoNum type="arabicPeriod"/>
            </a:pPr>
            <a:r>
              <a:rPr lang="en-US" dirty="0" smtClean="0"/>
              <a:t>God was going to send the Babylonians to punish Judah?   True or False</a:t>
            </a:r>
          </a:p>
          <a:p>
            <a:pPr marL="342900" indent="-342900">
              <a:buAutoNum type="arabicPeriod"/>
            </a:pPr>
            <a:r>
              <a:rPr lang="en-US" dirty="0" smtClean="0"/>
              <a:t>The two certainties to live by are:</a:t>
            </a:r>
          </a:p>
          <a:p>
            <a:r>
              <a:rPr lang="en-US" dirty="0"/>
              <a:t> </a:t>
            </a:r>
            <a:r>
              <a:rPr lang="en-US" dirty="0" smtClean="0"/>
              <a:t>       1. Evil may dominate the earth, but always </a:t>
            </a:r>
            <a:r>
              <a:rPr lang="en-US" dirty="0" err="1" smtClean="0"/>
              <a:t>w__________itself</a:t>
            </a:r>
            <a:r>
              <a:rPr lang="en-US" dirty="0" smtClean="0"/>
              <a:t> o___________?</a:t>
            </a:r>
          </a:p>
          <a:p>
            <a:r>
              <a:rPr lang="en-US" dirty="0"/>
              <a:t> </a:t>
            </a:r>
            <a:r>
              <a:rPr lang="en-US" dirty="0" smtClean="0"/>
              <a:t>       2.  God may be </a:t>
            </a:r>
            <a:r>
              <a:rPr lang="en-US" dirty="0"/>
              <a:t>s</a:t>
            </a:r>
            <a:r>
              <a:rPr lang="en-US" dirty="0" smtClean="0"/>
              <a:t>ilent for a time, but not f_____________? </a:t>
            </a:r>
            <a:endParaRPr lang="en-US" dirty="0"/>
          </a:p>
          <a:p>
            <a:pPr marL="342900" indent="-342900">
              <a:buAutoNum type="arabicPeriod" startAt="6"/>
            </a:pPr>
            <a:r>
              <a:rPr lang="en-US" dirty="0" smtClean="0"/>
              <a:t>Because the future belongs to God, a believer can cling to the truth; “The righteous shall live by his faith.”</a:t>
            </a:r>
          </a:p>
          <a:p>
            <a:r>
              <a:rPr lang="en-US" dirty="0"/>
              <a:t> </a:t>
            </a:r>
            <a:r>
              <a:rPr lang="en-US" dirty="0" smtClean="0"/>
              <a:t>        True or False</a:t>
            </a:r>
          </a:p>
          <a:p>
            <a:pPr marL="342900" indent="-342900">
              <a:buAutoNum type="arabicPeriod" startAt="7"/>
            </a:pPr>
            <a:r>
              <a:rPr lang="en-US" dirty="0" smtClean="0"/>
              <a:t>Did Habakkuk explain why God allows evil?   Why do you think God does allow evil?</a:t>
            </a:r>
          </a:p>
          <a:p>
            <a:pPr marL="342900" indent="-342900">
              <a:buAutoNum type="arabicPeriod" startAt="7"/>
            </a:pPr>
            <a:r>
              <a:rPr lang="en-US" dirty="0" smtClean="0"/>
              <a:t>Evil is moving toward its own logical end of self-destruction, and God’s glory will someday fill the earth.  T  or F</a:t>
            </a:r>
          </a:p>
          <a:p>
            <a:pPr marL="342900" indent="-342900">
              <a:buAutoNum type="arabicPeriod" startAt="7"/>
            </a:pPr>
            <a:r>
              <a:rPr lang="en-US" dirty="0" smtClean="0"/>
              <a:t>A believer can find hope and joy through faith in God, regardless of circumstances?   True or False</a:t>
            </a:r>
            <a:endParaRPr lang="en-US" dirty="0"/>
          </a:p>
        </p:txBody>
      </p:sp>
    </p:spTree>
    <p:extLst>
      <p:ext uri="{BB962C8B-B14F-4D97-AF65-F5344CB8AC3E}">
        <p14:creationId xmlns:p14="http://schemas.microsoft.com/office/powerpoint/2010/main" val="386134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1665" y="215650"/>
            <a:ext cx="9316995" cy="707886"/>
          </a:xfrm>
          <a:prstGeom prst="rect">
            <a:avLst/>
          </a:prstGeom>
          <a:noFill/>
        </p:spPr>
        <p:txBody>
          <a:bodyPr wrap="square" rtlCol="0">
            <a:spAutoFit/>
          </a:bodyPr>
          <a:lstStyle/>
          <a:p>
            <a:r>
              <a:rPr lang="en-US" sz="4000" b="1" dirty="0" smtClean="0"/>
              <a:t>                </a:t>
            </a:r>
            <a:r>
              <a:rPr lang="en-US" sz="3200" b="1" dirty="0" smtClean="0"/>
              <a:t>QUOTE HABAKKUK 2:4</a:t>
            </a: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048" y="1078589"/>
            <a:ext cx="5733535" cy="3007294"/>
          </a:xfrm>
          <a:prstGeom prst="rect">
            <a:avLst/>
          </a:prstGeom>
        </p:spPr>
      </p:pic>
      <p:sp>
        <p:nvSpPr>
          <p:cNvPr id="6" name="TextBox 5"/>
          <p:cNvSpPr txBox="1"/>
          <p:nvPr/>
        </p:nvSpPr>
        <p:spPr>
          <a:xfrm>
            <a:off x="7447003" y="2181544"/>
            <a:ext cx="3229233" cy="646331"/>
          </a:xfrm>
          <a:prstGeom prst="rect">
            <a:avLst/>
          </a:prstGeom>
          <a:noFill/>
        </p:spPr>
        <p:txBody>
          <a:bodyPr wrap="square" rtlCol="0">
            <a:spAutoFit/>
          </a:bodyPr>
          <a:lstStyle/>
          <a:p>
            <a:r>
              <a:rPr lang="en-US" sz="3600" b="1" dirty="0" smtClean="0"/>
              <a:t>HABAKKUK 2: 4</a:t>
            </a:r>
            <a:endParaRPr lang="en-US" sz="3600" b="1" dirty="0"/>
          </a:p>
        </p:txBody>
      </p:sp>
      <p:sp>
        <p:nvSpPr>
          <p:cNvPr id="7" name="TextBox 6"/>
          <p:cNvSpPr txBox="1"/>
          <p:nvPr/>
        </p:nvSpPr>
        <p:spPr>
          <a:xfrm>
            <a:off x="7504668" y="2738742"/>
            <a:ext cx="3171568" cy="954107"/>
          </a:xfrm>
          <a:prstGeom prst="rect">
            <a:avLst/>
          </a:prstGeom>
          <a:noFill/>
        </p:spPr>
        <p:txBody>
          <a:bodyPr wrap="square" rtlCol="0">
            <a:spAutoFit/>
          </a:bodyPr>
          <a:lstStyle/>
          <a:p>
            <a:r>
              <a:rPr lang="en-US" sz="2800" b="1" dirty="0" smtClean="0"/>
              <a:t>“…THE JUST SHALL</a:t>
            </a:r>
          </a:p>
          <a:p>
            <a:r>
              <a:rPr lang="en-US" sz="2800" b="1" dirty="0" smtClean="0"/>
              <a:t>LIVE BY HIS FAITH.”</a:t>
            </a:r>
            <a:endParaRPr lang="en-US" sz="2800" b="1" dirty="0"/>
          </a:p>
        </p:txBody>
      </p:sp>
      <p:sp>
        <p:nvSpPr>
          <p:cNvPr id="8" name="TextBox 7"/>
          <p:cNvSpPr txBox="1"/>
          <p:nvPr/>
        </p:nvSpPr>
        <p:spPr>
          <a:xfrm>
            <a:off x="284205" y="4085883"/>
            <a:ext cx="11656540" cy="2308324"/>
          </a:xfrm>
          <a:prstGeom prst="rect">
            <a:avLst/>
          </a:prstGeom>
          <a:noFill/>
        </p:spPr>
        <p:txBody>
          <a:bodyPr wrap="square" rtlCol="0">
            <a:spAutoFit/>
          </a:bodyPr>
          <a:lstStyle/>
          <a:p>
            <a:r>
              <a:rPr lang="en-US" sz="1600" dirty="0" smtClean="0"/>
              <a:t>     This brings us to one of the most important verses in the Scriptures.  It is the key to the little Book of Habakkuk.  And, actually, it gives the key to the three great epistles in the New Testament that quote this verse:  Romans 1:17; Galatians 3:11; and Hebrews 10:38</a:t>
            </a:r>
          </a:p>
          <a:p>
            <a:r>
              <a:rPr lang="en-US" sz="1600" dirty="0"/>
              <a:t> </a:t>
            </a:r>
            <a:r>
              <a:rPr lang="en-US" sz="1600" dirty="0" smtClean="0"/>
              <a:t>    </a:t>
            </a:r>
            <a:r>
              <a:rPr lang="en-US" sz="1600" u="sng" dirty="0" smtClean="0"/>
              <a:t>“The just shall live by his faith.”</a:t>
            </a:r>
            <a:r>
              <a:rPr lang="en-US" sz="1600" dirty="0" smtClean="0"/>
              <a:t>  There have been many ways of attempting to sidestep the tremendous impact of this verse.  Some have attempted to interpret “faith” as faithfulness or right dealing—the just shall live by his faithfulness.  However, this verse gives us the two ways which are opened up to mankind.</a:t>
            </a:r>
          </a:p>
          <a:p>
            <a:r>
              <a:rPr lang="en-US" sz="1600" dirty="0"/>
              <a:t> </a:t>
            </a:r>
            <a:r>
              <a:rPr lang="en-US" sz="1600" dirty="0" smtClean="0"/>
              <a:t>    Notice that the verse mentions two groups of individuals which are in the world: (1) the lifted-up or puffed-up soul: and (2) the just man who is living by his faith.  In other words, you could call them the lost and the saved, those who have trusted God and those who have not believed God.  Or you can call them saints and the </a:t>
            </a:r>
            <a:r>
              <a:rPr lang="en-US" sz="1600" dirty="0" err="1" smtClean="0"/>
              <a:t>ain’ts</a:t>
            </a:r>
            <a:r>
              <a:rPr lang="en-US" sz="1600" dirty="0" smtClean="0"/>
              <a:t>—that makes a sharp division also.  </a:t>
            </a:r>
          </a:p>
          <a:p>
            <a:r>
              <a:rPr lang="en-US" sz="1600" dirty="0"/>
              <a:t> </a:t>
            </a:r>
            <a:r>
              <a:rPr lang="en-US" sz="1600" dirty="0" smtClean="0"/>
              <a:t>    So here is verse 4 we have a great principle that God had laid down for all mankind.</a:t>
            </a:r>
            <a:endParaRPr lang="en-US" sz="1600" dirty="0"/>
          </a:p>
        </p:txBody>
      </p:sp>
      <p:sp>
        <p:nvSpPr>
          <p:cNvPr id="9" name="TextBox 8"/>
          <p:cNvSpPr txBox="1"/>
          <p:nvPr/>
        </p:nvSpPr>
        <p:spPr>
          <a:xfrm>
            <a:off x="428369" y="1658324"/>
            <a:ext cx="5560541" cy="2339102"/>
          </a:xfrm>
          <a:prstGeom prst="rect">
            <a:avLst/>
          </a:prstGeom>
          <a:noFill/>
        </p:spPr>
        <p:txBody>
          <a:bodyPr wrap="square" rtlCol="0">
            <a:spAutoFit/>
          </a:bodyPr>
          <a:lstStyle/>
          <a:p>
            <a:r>
              <a:rPr lang="en-US" dirty="0"/>
              <a:t> </a:t>
            </a:r>
            <a:r>
              <a:rPr lang="en-US" sz="1600" dirty="0"/>
              <a:t>In chapter 1 we saw the perplexity of the prophet.  Now the prophet has learned that God had answers for his questions.  He answered his first question, which raised a bigger question, but God has an answer for that also.  </a:t>
            </a:r>
          </a:p>
          <a:p>
            <a:r>
              <a:rPr lang="en-US" sz="1600" dirty="0"/>
              <a:t>     If you have a question, don’t smother it in pious phraseology.  We often hear people say, “Oh, I’m trusting the Lord,” when they are not trusting Him; they are questioning Him every step of the way.  There is no sin in questioning the Lord.  Just go to Him and tell Him that you don’t understand.  This is what Habakkuk did.</a:t>
            </a:r>
          </a:p>
        </p:txBody>
      </p:sp>
    </p:spTree>
    <p:extLst>
      <p:ext uri="{BB962C8B-B14F-4D97-AF65-F5344CB8AC3E}">
        <p14:creationId xmlns:p14="http://schemas.microsoft.com/office/powerpoint/2010/main" val="353580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2449</Words>
  <Application>Microsoft Office PowerPoint</Application>
  <PresentationFormat>Widescreen</PresentationFormat>
  <Paragraphs>125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31</cp:revision>
  <cp:lastPrinted>2018-09-24T17:30:06Z</cp:lastPrinted>
  <dcterms:created xsi:type="dcterms:W3CDTF">2018-08-29T19:23:09Z</dcterms:created>
  <dcterms:modified xsi:type="dcterms:W3CDTF">2018-09-24T19:45:56Z</dcterms:modified>
</cp:coreProperties>
</file>