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6" d="100"/>
          <a:sy n="116" d="100"/>
        </p:scale>
        <p:origin x="2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19785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102698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414075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362210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264410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31769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294628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47447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95586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81739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05717A-4E60-431E-B88E-8DBD2ADB4505}" type="datetimeFigureOut">
              <a:rPr lang="en-US" smtClean="0"/>
              <a:t>12/18/2017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94674-EE2C-4D8E-AA20-C1E86FEAA537}" type="slidenum">
              <a:rPr lang="en-US" smtClean="0"/>
              <a:t>‹#›</a:t>
            </a:fld>
            <a:endParaRPr lang="en-US" dirty="0"/>
          </a:p>
        </p:txBody>
      </p:sp>
    </p:spTree>
    <p:extLst>
      <p:ext uri="{BB962C8B-B14F-4D97-AF65-F5344CB8AC3E}">
        <p14:creationId xmlns:p14="http://schemas.microsoft.com/office/powerpoint/2010/main" val="171658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5717A-4E60-431E-B88E-8DBD2ADB4505}" type="datetimeFigureOut">
              <a:rPr lang="en-US" smtClean="0"/>
              <a:t>12/18/2017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94674-EE2C-4D8E-AA20-C1E86FEAA537}" type="slidenum">
              <a:rPr lang="en-US" smtClean="0"/>
              <a:t>‹#›</a:t>
            </a:fld>
            <a:endParaRPr lang="en-US" dirty="0"/>
          </a:p>
        </p:txBody>
      </p:sp>
    </p:spTree>
    <p:extLst>
      <p:ext uri="{BB962C8B-B14F-4D97-AF65-F5344CB8AC3E}">
        <p14:creationId xmlns:p14="http://schemas.microsoft.com/office/powerpoint/2010/main" val="249935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853" y="176720"/>
            <a:ext cx="5422232" cy="523220"/>
          </a:xfrm>
          <a:prstGeom prst="rect">
            <a:avLst/>
          </a:prstGeom>
          <a:noFill/>
        </p:spPr>
        <p:txBody>
          <a:bodyPr wrap="square" rtlCol="0">
            <a:spAutoFit/>
          </a:bodyPr>
          <a:lstStyle/>
          <a:p>
            <a:r>
              <a:rPr lang="en-US" sz="2800" b="1" dirty="0" smtClean="0"/>
              <a:t> “LOVE STORY” OF OLD TESTAMENT</a:t>
            </a:r>
            <a:endParaRPr lang="en-US" sz="2800" b="1" dirty="0"/>
          </a:p>
        </p:txBody>
      </p:sp>
      <p:sp>
        <p:nvSpPr>
          <p:cNvPr id="5" name="TextBox 4"/>
          <p:cNvSpPr txBox="1"/>
          <p:nvPr/>
        </p:nvSpPr>
        <p:spPr>
          <a:xfrm>
            <a:off x="256675" y="128337"/>
            <a:ext cx="922420" cy="261610"/>
          </a:xfrm>
          <a:prstGeom prst="rect">
            <a:avLst/>
          </a:prstGeom>
          <a:noFill/>
        </p:spPr>
        <p:txBody>
          <a:bodyPr wrap="square" rtlCol="0">
            <a:spAutoFit/>
          </a:bodyPr>
          <a:lstStyle/>
          <a:p>
            <a:r>
              <a:rPr lang="en-US" sz="1100" dirty="0" smtClean="0"/>
              <a:t>Cards 29-31</a:t>
            </a:r>
            <a:endParaRPr lang="en-US" sz="1100" dirty="0"/>
          </a:p>
        </p:txBody>
      </p:sp>
      <p:sp>
        <p:nvSpPr>
          <p:cNvPr id="6" name="TextBox 5"/>
          <p:cNvSpPr txBox="1"/>
          <p:nvPr/>
        </p:nvSpPr>
        <p:spPr>
          <a:xfrm>
            <a:off x="401054" y="745698"/>
            <a:ext cx="7491661" cy="6124754"/>
          </a:xfrm>
          <a:prstGeom prst="rect">
            <a:avLst/>
          </a:prstGeom>
          <a:noFill/>
        </p:spPr>
        <p:txBody>
          <a:bodyPr wrap="square" rtlCol="0">
            <a:spAutoFit/>
          </a:bodyPr>
          <a:lstStyle/>
          <a:p>
            <a:r>
              <a:rPr lang="en-US" sz="1400" dirty="0" smtClean="0"/>
              <a:t>                                                                                                                                      RUTH</a:t>
            </a:r>
          </a:p>
          <a:p>
            <a:r>
              <a:rPr lang="en-US" sz="1400" dirty="0" smtClean="0"/>
              <a:t>     In Bethlehem there lived a man called </a:t>
            </a:r>
            <a:r>
              <a:rPr lang="en-US" sz="1400" dirty="0" err="1" smtClean="0"/>
              <a:t>Elimelech</a:t>
            </a:r>
            <a:r>
              <a:rPr lang="en-US" sz="1400" dirty="0" smtClean="0"/>
              <a:t> with his wife Naomi and their two sons.  They were not rich or important, but they were happy.  Their only serious worry was that there was a famine in the land and it was very difficult to get enough to eat.  It grew so bad that at last they decided they would have to leave the country and go and look for food some where else.</a:t>
            </a:r>
          </a:p>
          <a:p>
            <a:r>
              <a:rPr lang="en-US" sz="1400" dirty="0" smtClean="0"/>
              <a:t>     So they set off on foot for Moab, a distance of about 80km (54 miles).  When they arrived they soon grew to like their new home and thought they would remain there, but it was not long before </a:t>
            </a:r>
            <a:r>
              <a:rPr lang="en-US" sz="1400" dirty="0" err="1" smtClean="0"/>
              <a:t>Elimelech</a:t>
            </a:r>
            <a:r>
              <a:rPr lang="en-US" sz="1400" dirty="0" smtClean="0"/>
              <a:t> died, leaving Naomi to support her two sons.</a:t>
            </a:r>
          </a:p>
          <a:p>
            <a:r>
              <a:rPr lang="en-US" sz="1400" dirty="0"/>
              <a:t> </a:t>
            </a:r>
            <a:r>
              <a:rPr lang="en-US" sz="1400" dirty="0" smtClean="0"/>
              <a:t>    In time the sons married two Moabite girls named </a:t>
            </a:r>
            <a:r>
              <a:rPr lang="en-US" sz="1400" dirty="0" err="1" smtClean="0"/>
              <a:t>Orpah</a:t>
            </a:r>
            <a:r>
              <a:rPr lang="en-US" sz="1400" dirty="0" smtClean="0"/>
              <a:t> and Ruth, fine girls of good character, who gave Naomi great contentment.  For about ten years they all continued to live happily, and then tragedy struck again and both the sons died.  Naomi now only had </a:t>
            </a:r>
            <a:r>
              <a:rPr lang="en-US" sz="1400" dirty="0" err="1" smtClean="0"/>
              <a:t>Orpah</a:t>
            </a:r>
            <a:r>
              <a:rPr lang="en-US" sz="1400" dirty="0" smtClean="0"/>
              <a:t> and Ruth, but both the girls were very fond of her and did all they could for her.</a:t>
            </a:r>
          </a:p>
          <a:p>
            <a:r>
              <a:rPr lang="en-US" sz="1400" dirty="0"/>
              <a:t> </a:t>
            </a:r>
            <a:r>
              <a:rPr lang="en-US" sz="1400" dirty="0" smtClean="0"/>
              <a:t>    Some time later, Naomi heard that the famine was over in her country and she decided it would be wise to go back.  She started out, and </a:t>
            </a:r>
            <a:r>
              <a:rPr lang="en-US" sz="1400" dirty="0" err="1" smtClean="0"/>
              <a:t>Orpah</a:t>
            </a:r>
            <a:r>
              <a:rPr lang="en-US" sz="1400" dirty="0" smtClean="0"/>
              <a:t> and Ruth went with her.  Then Naomi remembered that the girls were Moabites and would be leaving their own country. “Go back home to your own mothers,’ she said, ‘and may God deal kindly with you and make it possible for you to marry again.’</a:t>
            </a:r>
          </a:p>
          <a:p>
            <a:r>
              <a:rPr lang="en-US" sz="1400" dirty="0"/>
              <a:t> </a:t>
            </a:r>
            <a:r>
              <a:rPr lang="en-US" sz="1400" dirty="0" smtClean="0"/>
              <a:t>    She kissed them goodbye, but the girls did not want to leave her.  ‘No,’ they said, ‘we will go with you to your people.’</a:t>
            </a:r>
          </a:p>
          <a:p>
            <a:r>
              <a:rPr lang="en-US" sz="1400" dirty="0"/>
              <a:t> </a:t>
            </a:r>
            <a:r>
              <a:rPr lang="en-US" sz="1400" dirty="0" smtClean="0"/>
              <a:t>    Naomi implored then again that it would be better for them to stay in their own country, and at last </a:t>
            </a:r>
            <a:r>
              <a:rPr lang="en-US" sz="1400" dirty="0" err="1" smtClean="0"/>
              <a:t>Orpah</a:t>
            </a:r>
            <a:r>
              <a:rPr lang="en-US" sz="1400" dirty="0" smtClean="0"/>
              <a:t> agreed to go back.  ‘Look,’ said Naomi to Ruth, ‘your sister-in-law has gone back; why don’t you go too?’</a:t>
            </a:r>
          </a:p>
          <a:p>
            <a:r>
              <a:rPr lang="en-US" sz="1400" dirty="0"/>
              <a:t> </a:t>
            </a:r>
            <a:r>
              <a:rPr lang="en-US" sz="1400" dirty="0" smtClean="0"/>
              <a:t>    Ruth refused and said, ‘Don’t ask me to leave you; for where you go I will go, and where you lodge I will lodge; your people shall be my people and your God my God; only death will part me from you.’</a:t>
            </a:r>
          </a:p>
          <a:p>
            <a:r>
              <a:rPr lang="en-US" sz="1400" dirty="0"/>
              <a:t> </a:t>
            </a:r>
            <a:r>
              <a:rPr lang="en-US" sz="1400" dirty="0" smtClean="0"/>
              <a:t>    When Naomi saw that Ruth was so determined to stay with her, she said no more, and the two of them went on to Bethlehem.  The people in Bethlehem were very pleased to see Naomi again, but very sad when they heard of all that had happened to her, and how she had lost not only her husband, but both her sons also. </a:t>
            </a:r>
            <a:endParaRPr lang="en-US" sz="1400" dirty="0"/>
          </a:p>
        </p:txBody>
      </p:sp>
      <p:pic>
        <p:nvPicPr>
          <p:cNvPr id="2" name="Picture 1"/>
          <p:cNvPicPr>
            <a:picLocks noChangeAspect="1"/>
          </p:cNvPicPr>
          <p:nvPr/>
        </p:nvPicPr>
        <p:blipFill>
          <a:blip r:embed="rId2"/>
          <a:stretch>
            <a:fillRect/>
          </a:stretch>
        </p:blipFill>
        <p:spPr>
          <a:xfrm>
            <a:off x="7980947" y="1171074"/>
            <a:ext cx="3938337" cy="4756484"/>
          </a:xfrm>
          <a:prstGeom prst="rect">
            <a:avLst/>
          </a:prstGeom>
        </p:spPr>
      </p:pic>
      <p:sp>
        <p:nvSpPr>
          <p:cNvPr id="3" name="TextBox 2"/>
          <p:cNvSpPr txBox="1"/>
          <p:nvPr/>
        </p:nvSpPr>
        <p:spPr>
          <a:xfrm>
            <a:off x="9519794" y="6264183"/>
            <a:ext cx="2062606" cy="276999"/>
          </a:xfrm>
          <a:prstGeom prst="rect">
            <a:avLst/>
          </a:prstGeom>
          <a:noFill/>
        </p:spPr>
        <p:txBody>
          <a:bodyPr wrap="square" rtlCol="0">
            <a:spAutoFit/>
          </a:bodyPr>
          <a:lstStyle/>
          <a:p>
            <a:r>
              <a:rPr lang="en-US" sz="1200" dirty="0" smtClean="0"/>
              <a:t>Continued on next slide</a:t>
            </a:r>
            <a:endParaRPr lang="en-US" sz="1200" dirty="0"/>
          </a:p>
        </p:txBody>
      </p:sp>
    </p:spTree>
    <p:extLst>
      <p:ext uri="{BB962C8B-B14F-4D97-AF65-F5344CB8AC3E}">
        <p14:creationId xmlns:p14="http://schemas.microsoft.com/office/powerpoint/2010/main" val="58477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0133" y="76308"/>
            <a:ext cx="7435516" cy="6678751"/>
          </a:xfrm>
          <a:prstGeom prst="rect">
            <a:avLst/>
          </a:prstGeom>
          <a:noFill/>
        </p:spPr>
        <p:txBody>
          <a:bodyPr wrap="square" rtlCol="0">
            <a:spAutoFit/>
          </a:bodyPr>
          <a:lstStyle/>
          <a:p>
            <a:r>
              <a:rPr lang="en-US" sz="1600" dirty="0" smtClean="0"/>
              <a:t>     The barley harvest was just beginning in Bethlehem and Ruth decided she must go out and work in the fields in order to keep both of them up.  So she went into one of the fields.  It was the kindly custom of the reapers to have some grain round the edges of the field so that the poor might come and gather it.  This was called “gleaning” and this is what Ruth did.</a:t>
            </a:r>
          </a:p>
          <a:p>
            <a:r>
              <a:rPr lang="en-US" sz="1600" dirty="0"/>
              <a:t> </a:t>
            </a:r>
            <a:r>
              <a:rPr lang="en-US" sz="1600" dirty="0" smtClean="0"/>
              <a:t>    It so happened that the field in which she was gleaning belonged to a man named Boaz.  When Boaz noticed </a:t>
            </a:r>
            <a:r>
              <a:rPr lang="en-US" sz="1600" dirty="0"/>
              <a:t>R</a:t>
            </a:r>
            <a:r>
              <a:rPr lang="en-US" sz="1600" dirty="0" smtClean="0"/>
              <a:t>uth, he asked some of his workers who she was.  When they had told him her story, he called her over and said, ‘I’ve heard about your kindness in not leaving your mother-in-law.  Don’t go and glean in another field; you can stay here with my maidens, and I will see that no harm comes to you.  When you feel thirsty, you may drink from these water jars here.’</a:t>
            </a:r>
          </a:p>
          <a:p>
            <a:r>
              <a:rPr lang="en-US" sz="1600" dirty="0"/>
              <a:t> </a:t>
            </a:r>
            <a:r>
              <a:rPr lang="en-US" sz="1600" dirty="0" smtClean="0"/>
              <a:t>    ‘You are very kind, sir,’ said Ruth gratefully.  Boaz then asked her to share the meal with his workers; and when work started again, he told the workers to let her glean among the sheaves and to pull out and </a:t>
            </a:r>
            <a:r>
              <a:rPr lang="en-US" sz="1600" dirty="0"/>
              <a:t>d</a:t>
            </a:r>
            <a:r>
              <a:rPr lang="en-US" sz="1600" dirty="0" smtClean="0"/>
              <a:t>rop some extra barley from their bundles for Ruth to pick up.</a:t>
            </a:r>
          </a:p>
          <a:p>
            <a:r>
              <a:rPr lang="en-US" sz="1600" dirty="0"/>
              <a:t> </a:t>
            </a:r>
            <a:r>
              <a:rPr lang="en-US" sz="1600" dirty="0" smtClean="0"/>
              <a:t>    Ruth worked on until evening and found that she had nearly 10kg (22lb) of barley.  Joyfully she took it back to Naomi.</a:t>
            </a:r>
          </a:p>
          <a:p>
            <a:r>
              <a:rPr lang="en-US" sz="1600" dirty="0"/>
              <a:t> </a:t>
            </a:r>
            <a:r>
              <a:rPr lang="en-US" sz="1600" dirty="0" smtClean="0"/>
              <a:t>    ‘How did you get all this?’ asked Naomi. ‘Where have you been working?’  ‘In a field belonging to a man named Boaz,’ said Ruth.  ‘Boaz!’ exclaimed Naomi, ‘but he is one of our close relatives!’  ‘He said I could work there until they have finished the harvest’ said Ruth, and Naomi was pleased to hear it.</a:t>
            </a:r>
          </a:p>
          <a:p>
            <a:r>
              <a:rPr lang="en-US" sz="1600" dirty="0"/>
              <a:t> </a:t>
            </a:r>
            <a:r>
              <a:rPr lang="en-US" sz="1600" dirty="0" smtClean="0"/>
              <a:t>    So every day Ruth went to work in Boaz’s fields until all the barley and wheat had been gathered in.  She got to know Boaz very well.  </a:t>
            </a:r>
          </a:p>
          <a:p>
            <a:r>
              <a:rPr lang="en-US" sz="1600" dirty="0"/>
              <a:t> </a:t>
            </a:r>
            <a:r>
              <a:rPr lang="en-US" sz="1600" dirty="0" smtClean="0"/>
              <a:t>    Now it was the custom in those days that if a man died leaving no children, his brother or next-of-kin had to marry the widow in order that there should be an heir; he had also to buy the dead man’s land in order to keep it in the family.    </a:t>
            </a:r>
          </a:p>
          <a:p>
            <a:r>
              <a:rPr lang="en-US" sz="1600" dirty="0"/>
              <a:t> </a:t>
            </a:r>
            <a:r>
              <a:rPr lang="en-US" sz="1600" dirty="0" smtClean="0"/>
              <a:t>                                                                                                                            </a:t>
            </a:r>
            <a:r>
              <a:rPr lang="en-US" sz="1200" dirty="0" smtClean="0"/>
              <a:t>Continued on next slide</a:t>
            </a:r>
            <a:endParaRPr lang="en-US" sz="1600" dirty="0"/>
          </a:p>
        </p:txBody>
      </p:sp>
      <p:pic>
        <p:nvPicPr>
          <p:cNvPr id="2" name="Picture 1"/>
          <p:cNvPicPr>
            <a:picLocks noChangeAspect="1"/>
          </p:cNvPicPr>
          <p:nvPr/>
        </p:nvPicPr>
        <p:blipFill>
          <a:blip r:embed="rId2"/>
          <a:stretch>
            <a:fillRect/>
          </a:stretch>
        </p:blipFill>
        <p:spPr>
          <a:xfrm>
            <a:off x="330904" y="425116"/>
            <a:ext cx="4077445" cy="5029200"/>
          </a:xfrm>
          <a:prstGeom prst="rect">
            <a:avLst/>
          </a:prstGeom>
        </p:spPr>
      </p:pic>
    </p:spTree>
    <p:extLst>
      <p:ext uri="{BB962C8B-B14F-4D97-AF65-F5344CB8AC3E}">
        <p14:creationId xmlns:p14="http://schemas.microsoft.com/office/powerpoint/2010/main" val="338185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3136" y="104275"/>
            <a:ext cx="5839327" cy="6555641"/>
          </a:xfrm>
          <a:prstGeom prst="rect">
            <a:avLst/>
          </a:prstGeom>
          <a:noFill/>
        </p:spPr>
        <p:txBody>
          <a:bodyPr wrap="square" rtlCol="0">
            <a:spAutoFit/>
          </a:bodyPr>
          <a:lstStyle/>
          <a:p>
            <a:r>
              <a:rPr lang="en-US" sz="1400" dirty="0" smtClean="0"/>
              <a:t>     Boaz was a close relative and therefore he felt some responsibility for Ruth; but he was not her closest relative.  So he said to her, ‘Tomorrow we will find out whether your closest relative will take on responsibility for you.  If he will, then well and good; but if not, then I will do so myself and marry you.’</a:t>
            </a:r>
          </a:p>
          <a:p>
            <a:r>
              <a:rPr lang="en-US" sz="1400" dirty="0"/>
              <a:t> </a:t>
            </a:r>
            <a:r>
              <a:rPr lang="en-US" sz="1400" dirty="0" smtClean="0"/>
              <a:t>    The next day Boaz went up to the city gate where people gathered, and where he knew he would catch Ruth’s closest relative.  At the gate legal business was carried on and there were plenty of people about to act as witnesses to any deals or agreements that were made.  When the man came by, Boaz called him over and asked him to sit down.  He also asked then of the city leaders to come and sit with him too.  Then he said to Ruth’s relative, ‘You know that our relative Naomi had come back from Moab, having lost her husband and sons?  As your are the nearest relative, you can buy the piece of land which belonged to </a:t>
            </a:r>
            <a:r>
              <a:rPr lang="en-US" sz="1400" dirty="0" err="1" smtClean="0"/>
              <a:t>Elimelech</a:t>
            </a:r>
            <a:r>
              <a:rPr lang="en-US" sz="1400" dirty="0" smtClean="0"/>
              <a:t>.  If you do not want it, say so, and I will buy it.’     ‘I will buy it’, said the man.</a:t>
            </a:r>
          </a:p>
          <a:p>
            <a:r>
              <a:rPr lang="en-US" sz="1400" dirty="0"/>
              <a:t> </a:t>
            </a:r>
            <a:r>
              <a:rPr lang="en-US" sz="1400" dirty="0" smtClean="0"/>
              <a:t>    Then, according to the law, you must also take Ruth, the widow of Naomi’s eldest son, so that the field will stay in the family of the dead man,’ said Boaz  The man thought about it and then he said, ‘In that case I will not buy, because the arrangement would interfere with the rights of my own children.  You may buy it.’</a:t>
            </a:r>
          </a:p>
          <a:p>
            <a:r>
              <a:rPr lang="en-US" sz="1400" dirty="0"/>
              <a:t> </a:t>
            </a:r>
            <a:r>
              <a:rPr lang="en-US" sz="1400" dirty="0" smtClean="0"/>
              <a:t>    In those days, a sale or exchange of property was settled by the man who was selling taking off his sandal and handing it to the man who was buying.  This was a sign that possession was taken.  So the closest relative took off his sandal and handed it to Boaz</a:t>
            </a:r>
          </a:p>
          <a:p>
            <a:r>
              <a:rPr lang="en-US" sz="1400" dirty="0"/>
              <a:t> </a:t>
            </a:r>
            <a:r>
              <a:rPr lang="en-US" sz="1400" dirty="0" smtClean="0"/>
              <a:t> Boaz looked at the city leaders and at the other people who had gathered round, and said, ‘You are witnesses that today I have bought from Naomi the land which belonged to </a:t>
            </a:r>
            <a:r>
              <a:rPr lang="en-US" sz="1400" dirty="0" err="1" smtClean="0"/>
              <a:t>Elimelech</a:t>
            </a:r>
            <a:r>
              <a:rPr lang="en-US" sz="1400" dirty="0" smtClean="0"/>
              <a:t> and his sons, and that Ruth becomes my wife.’</a:t>
            </a:r>
          </a:p>
          <a:p>
            <a:r>
              <a:rPr lang="en-US" sz="1400" dirty="0"/>
              <a:t> </a:t>
            </a:r>
            <a:r>
              <a:rPr lang="en-US" sz="1400" dirty="0" smtClean="0"/>
              <a:t>   So Boaz married Ruth, and in due time they had a son.  The child was named Obed and, years later, he too had a grandson who was to become the great King David.</a:t>
            </a:r>
            <a:endParaRPr lang="en-US" sz="1400" dirty="0"/>
          </a:p>
        </p:txBody>
      </p:sp>
      <p:pic>
        <p:nvPicPr>
          <p:cNvPr id="5" name="Picture 4"/>
          <p:cNvPicPr>
            <a:picLocks noChangeAspect="1"/>
          </p:cNvPicPr>
          <p:nvPr/>
        </p:nvPicPr>
        <p:blipFill>
          <a:blip r:embed="rId2"/>
          <a:stretch>
            <a:fillRect/>
          </a:stretch>
        </p:blipFill>
        <p:spPr>
          <a:xfrm>
            <a:off x="6906126" y="400228"/>
            <a:ext cx="4863656" cy="6144949"/>
          </a:xfrm>
          <a:prstGeom prst="rect">
            <a:avLst/>
          </a:prstGeom>
        </p:spPr>
      </p:pic>
    </p:spTree>
    <p:extLst>
      <p:ext uri="{BB962C8B-B14F-4D97-AF65-F5344CB8AC3E}">
        <p14:creationId xmlns:p14="http://schemas.microsoft.com/office/powerpoint/2010/main" val="413290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811" y="513347"/>
            <a:ext cx="9480884" cy="461665"/>
          </a:xfrm>
          <a:prstGeom prst="rect">
            <a:avLst/>
          </a:prstGeom>
          <a:noFill/>
        </p:spPr>
        <p:txBody>
          <a:bodyPr wrap="square" rtlCol="0">
            <a:spAutoFit/>
          </a:bodyPr>
          <a:lstStyle/>
          <a:p>
            <a:r>
              <a:rPr lang="en-US" sz="2400" b="1" dirty="0" smtClean="0"/>
              <a:t>                            “LOVE STORY” OF THE OLD TESTAMENT</a:t>
            </a:r>
            <a:endParaRPr lang="en-US" sz="2400" b="1" dirty="0"/>
          </a:p>
        </p:txBody>
      </p:sp>
      <p:sp>
        <p:nvSpPr>
          <p:cNvPr id="5" name="TextBox 4"/>
          <p:cNvSpPr txBox="1"/>
          <p:nvPr/>
        </p:nvSpPr>
        <p:spPr>
          <a:xfrm>
            <a:off x="497305" y="1323474"/>
            <a:ext cx="11357811" cy="4801314"/>
          </a:xfrm>
          <a:prstGeom prst="rect">
            <a:avLst/>
          </a:prstGeom>
          <a:noFill/>
        </p:spPr>
        <p:txBody>
          <a:bodyPr wrap="square" rtlCol="0">
            <a:spAutoFit/>
          </a:bodyPr>
          <a:lstStyle/>
          <a:p>
            <a:r>
              <a:rPr lang="en-US" dirty="0" smtClean="0"/>
              <a:t>                                                                                 A.  Ezra</a:t>
            </a:r>
          </a:p>
          <a:p>
            <a:r>
              <a:rPr lang="en-US" dirty="0"/>
              <a:t> </a:t>
            </a:r>
            <a:r>
              <a:rPr lang="en-US" dirty="0" smtClean="0"/>
              <a:t>                                                                                B.  Ruth</a:t>
            </a:r>
          </a:p>
          <a:p>
            <a:r>
              <a:rPr lang="en-US" dirty="0"/>
              <a:t> </a:t>
            </a:r>
            <a:r>
              <a:rPr lang="en-US" dirty="0" smtClean="0"/>
              <a:t>                                                                                C.  Joel</a:t>
            </a:r>
          </a:p>
          <a:p>
            <a:endParaRPr lang="en-US" dirty="0" smtClean="0"/>
          </a:p>
          <a:p>
            <a:endParaRPr lang="en-US" dirty="0" smtClean="0"/>
          </a:p>
          <a:p>
            <a:pPr marL="342900" indent="-342900">
              <a:buAutoNum type="arabicPeriod"/>
            </a:pPr>
            <a:r>
              <a:rPr lang="en-US" dirty="0" smtClean="0"/>
              <a:t>Why did </a:t>
            </a:r>
            <a:r>
              <a:rPr lang="en-US" dirty="0" err="1" smtClean="0"/>
              <a:t>Elimelech’s</a:t>
            </a:r>
            <a:r>
              <a:rPr lang="en-US" dirty="0" smtClean="0"/>
              <a:t> family have to leave Bethlehem?</a:t>
            </a:r>
          </a:p>
          <a:p>
            <a:pPr marL="342900" indent="-342900">
              <a:buAutoNum type="arabicPeriod"/>
            </a:pPr>
            <a:r>
              <a:rPr lang="en-US" dirty="0" smtClean="0"/>
              <a:t>To what land did they go?</a:t>
            </a:r>
          </a:p>
          <a:p>
            <a:pPr marL="342900" indent="-342900">
              <a:buAutoNum type="arabicPeriod" startAt="3"/>
            </a:pPr>
            <a:r>
              <a:rPr lang="en-US" dirty="0" smtClean="0"/>
              <a:t>What happened to Naomi’s husband and sons?</a:t>
            </a:r>
          </a:p>
          <a:p>
            <a:pPr marL="342900" indent="-342900">
              <a:buAutoNum type="arabicPeriod" startAt="3"/>
            </a:pPr>
            <a:r>
              <a:rPr lang="en-US" dirty="0" smtClean="0"/>
              <a:t>Did Naomi want to go back to her county after the famine was over?</a:t>
            </a:r>
          </a:p>
          <a:p>
            <a:pPr marL="342900" indent="-342900">
              <a:buAutoNum type="arabicPeriod" startAt="3"/>
            </a:pPr>
            <a:r>
              <a:rPr lang="en-US" dirty="0" smtClean="0"/>
              <a:t>What  was the names of Naomi’s two daughter-in-laws?</a:t>
            </a:r>
          </a:p>
          <a:p>
            <a:pPr marL="342900" indent="-342900">
              <a:buAutoNum type="arabicPeriod" startAt="6"/>
            </a:pPr>
            <a:r>
              <a:rPr lang="en-US" dirty="0" smtClean="0"/>
              <a:t>Were they wanting to go with her?</a:t>
            </a:r>
          </a:p>
          <a:p>
            <a:pPr marL="342900" indent="-342900">
              <a:buAutoNum type="arabicPeriod" startAt="6"/>
            </a:pPr>
            <a:r>
              <a:rPr lang="en-US" dirty="0" smtClean="0"/>
              <a:t>One went back—which one stayed with Naomi?</a:t>
            </a:r>
          </a:p>
          <a:p>
            <a:pPr marL="342900" indent="-342900">
              <a:buAutoNum type="arabicPeriod" startAt="6"/>
            </a:pPr>
            <a:r>
              <a:rPr lang="en-US" dirty="0" smtClean="0"/>
              <a:t>In whose field did Ruth find work?</a:t>
            </a:r>
          </a:p>
          <a:p>
            <a:pPr marL="342900" indent="-342900">
              <a:buAutoNum type="arabicPeriod" startAt="6"/>
            </a:pPr>
            <a:r>
              <a:rPr lang="en-US" dirty="0" smtClean="0"/>
              <a:t>What did he tell the workers to do for Ruth?</a:t>
            </a:r>
          </a:p>
          <a:p>
            <a:pPr marL="342900" indent="-342900">
              <a:buAutoNum type="arabicPeriod" startAt="6"/>
            </a:pPr>
            <a:r>
              <a:rPr lang="en-US" dirty="0" smtClean="0"/>
              <a:t>After some time what did Boaz want to do for Ruth?</a:t>
            </a:r>
          </a:p>
          <a:p>
            <a:r>
              <a:rPr lang="en-US" dirty="0" smtClean="0"/>
              <a:t>11.  In those days a sale of property was settled by what action?</a:t>
            </a:r>
          </a:p>
          <a:p>
            <a:r>
              <a:rPr lang="en-US" dirty="0" smtClean="0"/>
              <a:t>12.  Boaz and Ruth are in the lineage of what great king?</a:t>
            </a:r>
            <a:endParaRPr lang="en-US" dirty="0"/>
          </a:p>
        </p:txBody>
      </p:sp>
    </p:spTree>
    <p:extLst>
      <p:ext uri="{BB962C8B-B14F-4D97-AF65-F5344CB8AC3E}">
        <p14:creationId xmlns:p14="http://schemas.microsoft.com/office/powerpoint/2010/main" val="278157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3902" y="222422"/>
            <a:ext cx="6112476" cy="584775"/>
          </a:xfrm>
          <a:prstGeom prst="rect">
            <a:avLst/>
          </a:prstGeom>
          <a:noFill/>
        </p:spPr>
        <p:txBody>
          <a:bodyPr wrap="square" rtlCol="0">
            <a:spAutoFit/>
          </a:bodyPr>
          <a:lstStyle/>
          <a:p>
            <a:r>
              <a:rPr lang="en-US" sz="3200" b="1" dirty="0" smtClean="0"/>
              <a:t>       RUTH’S MOTHER-IN-LAW?</a:t>
            </a:r>
            <a:endParaRPr lang="en-US"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734" y="1021380"/>
            <a:ext cx="4219791" cy="5661616"/>
          </a:xfrm>
          <a:prstGeom prst="rect">
            <a:avLst/>
          </a:prstGeom>
        </p:spPr>
      </p:pic>
    </p:spTree>
    <p:extLst>
      <p:ext uri="{BB962C8B-B14F-4D97-AF65-F5344CB8AC3E}">
        <p14:creationId xmlns:p14="http://schemas.microsoft.com/office/powerpoint/2010/main" val="22488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1211" y="131806"/>
            <a:ext cx="3698790" cy="646331"/>
          </a:xfrm>
          <a:prstGeom prst="rect">
            <a:avLst/>
          </a:prstGeom>
          <a:noFill/>
        </p:spPr>
        <p:txBody>
          <a:bodyPr wrap="square" rtlCol="0">
            <a:spAutoFit/>
          </a:bodyPr>
          <a:lstStyle/>
          <a:p>
            <a:r>
              <a:rPr lang="en-US" sz="3600" b="1" dirty="0" smtClean="0"/>
              <a:t>EVENTS IN RUTH?</a:t>
            </a:r>
            <a:endParaRPr lang="en-US" sz="3600" b="1" dirty="0"/>
          </a:p>
        </p:txBody>
      </p:sp>
      <p:pic>
        <p:nvPicPr>
          <p:cNvPr id="5" name="Picture 4"/>
          <p:cNvPicPr>
            <a:picLocks noChangeAspect="1"/>
          </p:cNvPicPr>
          <p:nvPr/>
        </p:nvPicPr>
        <p:blipFill>
          <a:blip r:embed="rId2"/>
          <a:stretch>
            <a:fillRect/>
          </a:stretch>
        </p:blipFill>
        <p:spPr>
          <a:xfrm rot="21285679">
            <a:off x="321373" y="1061246"/>
            <a:ext cx="3558746" cy="2921197"/>
          </a:xfrm>
          <a:prstGeom prst="rect">
            <a:avLst/>
          </a:prstGeom>
        </p:spPr>
      </p:pic>
      <p:pic>
        <p:nvPicPr>
          <p:cNvPr id="6" name="Picture 5"/>
          <p:cNvPicPr>
            <a:picLocks noChangeAspect="1"/>
          </p:cNvPicPr>
          <p:nvPr/>
        </p:nvPicPr>
        <p:blipFill>
          <a:blip r:embed="rId3"/>
          <a:stretch>
            <a:fillRect/>
          </a:stretch>
        </p:blipFill>
        <p:spPr>
          <a:xfrm rot="330519">
            <a:off x="7928878" y="779538"/>
            <a:ext cx="3822584" cy="2957386"/>
          </a:xfrm>
          <a:prstGeom prst="rect">
            <a:avLst/>
          </a:prstGeom>
        </p:spPr>
      </p:pic>
      <p:pic>
        <p:nvPicPr>
          <p:cNvPr id="7" name="Picture 6"/>
          <p:cNvPicPr>
            <a:picLocks noChangeAspect="1"/>
          </p:cNvPicPr>
          <p:nvPr/>
        </p:nvPicPr>
        <p:blipFill>
          <a:blip r:embed="rId4"/>
          <a:stretch>
            <a:fillRect/>
          </a:stretch>
        </p:blipFill>
        <p:spPr>
          <a:xfrm>
            <a:off x="4006351" y="3980277"/>
            <a:ext cx="3789405" cy="2644009"/>
          </a:xfrm>
          <a:prstGeom prst="rect">
            <a:avLst/>
          </a:prstGeom>
        </p:spPr>
      </p:pic>
      <p:sp>
        <p:nvSpPr>
          <p:cNvPr id="8" name="TextBox 7"/>
          <p:cNvSpPr txBox="1"/>
          <p:nvPr/>
        </p:nvSpPr>
        <p:spPr>
          <a:xfrm>
            <a:off x="453081" y="4390768"/>
            <a:ext cx="3674076" cy="338554"/>
          </a:xfrm>
          <a:prstGeom prst="rect">
            <a:avLst/>
          </a:prstGeom>
          <a:noFill/>
        </p:spPr>
        <p:txBody>
          <a:bodyPr wrap="square" rtlCol="0">
            <a:spAutoFit/>
          </a:bodyPr>
          <a:lstStyle/>
          <a:p>
            <a:r>
              <a:rPr lang="en-US" sz="1600" dirty="0" smtClean="0"/>
              <a:t>Death of Ruth’s ______________?</a:t>
            </a:r>
            <a:endParaRPr lang="en-US" sz="1600" dirty="0"/>
          </a:p>
        </p:txBody>
      </p:sp>
      <p:sp>
        <p:nvSpPr>
          <p:cNvPr id="9" name="TextBox 8"/>
          <p:cNvSpPr txBox="1"/>
          <p:nvPr/>
        </p:nvSpPr>
        <p:spPr>
          <a:xfrm>
            <a:off x="8493212" y="4021436"/>
            <a:ext cx="2957384" cy="369332"/>
          </a:xfrm>
          <a:prstGeom prst="rect">
            <a:avLst/>
          </a:prstGeom>
          <a:noFill/>
        </p:spPr>
        <p:txBody>
          <a:bodyPr wrap="square" rtlCol="0">
            <a:spAutoFit/>
          </a:bodyPr>
          <a:lstStyle/>
          <a:p>
            <a:r>
              <a:rPr lang="en-US" dirty="0" smtClean="0"/>
              <a:t>Return to B_____________?</a:t>
            </a:r>
            <a:endParaRPr lang="en-US" dirty="0"/>
          </a:p>
        </p:txBody>
      </p:sp>
      <p:sp>
        <p:nvSpPr>
          <p:cNvPr id="10" name="TextBox 9"/>
          <p:cNvSpPr txBox="1"/>
          <p:nvPr/>
        </p:nvSpPr>
        <p:spPr>
          <a:xfrm>
            <a:off x="8155459" y="5947719"/>
            <a:ext cx="3193567" cy="369332"/>
          </a:xfrm>
          <a:prstGeom prst="rect">
            <a:avLst/>
          </a:prstGeom>
          <a:noFill/>
        </p:spPr>
        <p:txBody>
          <a:bodyPr wrap="square" rtlCol="0">
            <a:spAutoFit/>
          </a:bodyPr>
          <a:lstStyle/>
          <a:p>
            <a:r>
              <a:rPr lang="en-US" dirty="0" smtClean="0"/>
              <a:t>    Marriage to ___________?</a:t>
            </a:r>
            <a:endParaRPr lang="en-US" dirty="0"/>
          </a:p>
        </p:txBody>
      </p:sp>
    </p:spTree>
    <p:extLst>
      <p:ext uri="{BB962C8B-B14F-4D97-AF65-F5344CB8AC3E}">
        <p14:creationId xmlns:p14="http://schemas.microsoft.com/office/powerpoint/2010/main" val="2265399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1550</Words>
  <Application>Microsoft Office PowerPoint</Application>
  <PresentationFormat>Widescreen</PresentationFormat>
  <Paragraphs>49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20</cp:revision>
  <dcterms:created xsi:type="dcterms:W3CDTF">2017-12-13T18:57:27Z</dcterms:created>
  <dcterms:modified xsi:type="dcterms:W3CDTF">2017-12-18T19:05:01Z</dcterms:modified>
</cp:coreProperties>
</file>