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4" d="100"/>
          <a:sy n="104" d="100"/>
        </p:scale>
        <p:origin x="132"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F3074F-91C6-4F8A-B63F-7D40DDFDE2ED}" type="datetimeFigureOut">
              <a:rPr lang="en-US" smtClean="0"/>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889205-007D-44AB-995F-19707B27AAD4}" type="slidenum">
              <a:rPr lang="en-US" smtClean="0"/>
              <a:t>‹#›</a:t>
            </a:fld>
            <a:endParaRPr lang="en-US" dirty="0"/>
          </a:p>
        </p:txBody>
      </p:sp>
    </p:spTree>
    <p:extLst>
      <p:ext uri="{BB962C8B-B14F-4D97-AF65-F5344CB8AC3E}">
        <p14:creationId xmlns:p14="http://schemas.microsoft.com/office/powerpoint/2010/main" val="251415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F3074F-91C6-4F8A-B63F-7D40DDFDE2ED}" type="datetimeFigureOut">
              <a:rPr lang="en-US" smtClean="0"/>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889205-007D-44AB-995F-19707B27AAD4}" type="slidenum">
              <a:rPr lang="en-US" smtClean="0"/>
              <a:t>‹#›</a:t>
            </a:fld>
            <a:endParaRPr lang="en-US" dirty="0"/>
          </a:p>
        </p:txBody>
      </p:sp>
    </p:spTree>
    <p:extLst>
      <p:ext uri="{BB962C8B-B14F-4D97-AF65-F5344CB8AC3E}">
        <p14:creationId xmlns:p14="http://schemas.microsoft.com/office/powerpoint/2010/main" val="4187548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F3074F-91C6-4F8A-B63F-7D40DDFDE2ED}" type="datetimeFigureOut">
              <a:rPr lang="en-US" smtClean="0"/>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889205-007D-44AB-995F-19707B27AAD4}" type="slidenum">
              <a:rPr lang="en-US" smtClean="0"/>
              <a:t>‹#›</a:t>
            </a:fld>
            <a:endParaRPr lang="en-US" dirty="0"/>
          </a:p>
        </p:txBody>
      </p:sp>
    </p:spTree>
    <p:extLst>
      <p:ext uri="{BB962C8B-B14F-4D97-AF65-F5344CB8AC3E}">
        <p14:creationId xmlns:p14="http://schemas.microsoft.com/office/powerpoint/2010/main" val="3726757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F3074F-91C6-4F8A-B63F-7D40DDFDE2ED}" type="datetimeFigureOut">
              <a:rPr lang="en-US" smtClean="0"/>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889205-007D-44AB-995F-19707B27AAD4}" type="slidenum">
              <a:rPr lang="en-US" smtClean="0"/>
              <a:t>‹#›</a:t>
            </a:fld>
            <a:endParaRPr lang="en-US" dirty="0"/>
          </a:p>
        </p:txBody>
      </p:sp>
    </p:spTree>
    <p:extLst>
      <p:ext uri="{BB962C8B-B14F-4D97-AF65-F5344CB8AC3E}">
        <p14:creationId xmlns:p14="http://schemas.microsoft.com/office/powerpoint/2010/main" val="2592667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F3074F-91C6-4F8A-B63F-7D40DDFDE2ED}" type="datetimeFigureOut">
              <a:rPr lang="en-US" smtClean="0"/>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889205-007D-44AB-995F-19707B27AAD4}" type="slidenum">
              <a:rPr lang="en-US" smtClean="0"/>
              <a:t>‹#›</a:t>
            </a:fld>
            <a:endParaRPr lang="en-US" dirty="0"/>
          </a:p>
        </p:txBody>
      </p:sp>
    </p:spTree>
    <p:extLst>
      <p:ext uri="{BB962C8B-B14F-4D97-AF65-F5344CB8AC3E}">
        <p14:creationId xmlns:p14="http://schemas.microsoft.com/office/powerpoint/2010/main" val="12764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F3074F-91C6-4F8A-B63F-7D40DDFDE2ED}" type="datetimeFigureOut">
              <a:rPr lang="en-US" smtClean="0"/>
              <a:t>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889205-007D-44AB-995F-19707B27AAD4}" type="slidenum">
              <a:rPr lang="en-US" smtClean="0"/>
              <a:t>‹#›</a:t>
            </a:fld>
            <a:endParaRPr lang="en-US" dirty="0"/>
          </a:p>
        </p:txBody>
      </p:sp>
    </p:spTree>
    <p:extLst>
      <p:ext uri="{BB962C8B-B14F-4D97-AF65-F5344CB8AC3E}">
        <p14:creationId xmlns:p14="http://schemas.microsoft.com/office/powerpoint/2010/main" val="3700822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F3074F-91C6-4F8A-B63F-7D40DDFDE2ED}" type="datetimeFigureOut">
              <a:rPr lang="en-US" smtClean="0"/>
              <a:t>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889205-007D-44AB-995F-19707B27AAD4}" type="slidenum">
              <a:rPr lang="en-US" smtClean="0"/>
              <a:t>‹#›</a:t>
            </a:fld>
            <a:endParaRPr lang="en-US" dirty="0"/>
          </a:p>
        </p:txBody>
      </p:sp>
    </p:spTree>
    <p:extLst>
      <p:ext uri="{BB962C8B-B14F-4D97-AF65-F5344CB8AC3E}">
        <p14:creationId xmlns:p14="http://schemas.microsoft.com/office/powerpoint/2010/main" val="989201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F3074F-91C6-4F8A-B63F-7D40DDFDE2ED}" type="datetimeFigureOut">
              <a:rPr lang="en-US" smtClean="0"/>
              <a:t>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889205-007D-44AB-995F-19707B27AAD4}" type="slidenum">
              <a:rPr lang="en-US" smtClean="0"/>
              <a:t>‹#›</a:t>
            </a:fld>
            <a:endParaRPr lang="en-US" dirty="0"/>
          </a:p>
        </p:txBody>
      </p:sp>
    </p:spTree>
    <p:extLst>
      <p:ext uri="{BB962C8B-B14F-4D97-AF65-F5344CB8AC3E}">
        <p14:creationId xmlns:p14="http://schemas.microsoft.com/office/powerpoint/2010/main" val="2037484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F3074F-91C6-4F8A-B63F-7D40DDFDE2ED}" type="datetimeFigureOut">
              <a:rPr lang="en-US" smtClean="0"/>
              <a:t>2/6/2018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889205-007D-44AB-995F-19707B27AAD4}" type="slidenum">
              <a:rPr lang="en-US" smtClean="0"/>
              <a:t>‹#›</a:t>
            </a:fld>
            <a:endParaRPr lang="en-US" dirty="0"/>
          </a:p>
        </p:txBody>
      </p:sp>
    </p:spTree>
    <p:extLst>
      <p:ext uri="{BB962C8B-B14F-4D97-AF65-F5344CB8AC3E}">
        <p14:creationId xmlns:p14="http://schemas.microsoft.com/office/powerpoint/2010/main" val="3463967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F3074F-91C6-4F8A-B63F-7D40DDFDE2ED}" type="datetimeFigureOut">
              <a:rPr lang="en-US" smtClean="0"/>
              <a:t>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889205-007D-44AB-995F-19707B27AAD4}" type="slidenum">
              <a:rPr lang="en-US" smtClean="0"/>
              <a:t>‹#›</a:t>
            </a:fld>
            <a:endParaRPr lang="en-US" dirty="0"/>
          </a:p>
        </p:txBody>
      </p:sp>
    </p:spTree>
    <p:extLst>
      <p:ext uri="{BB962C8B-B14F-4D97-AF65-F5344CB8AC3E}">
        <p14:creationId xmlns:p14="http://schemas.microsoft.com/office/powerpoint/2010/main" val="686360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F3074F-91C6-4F8A-B63F-7D40DDFDE2ED}" type="datetimeFigureOut">
              <a:rPr lang="en-US" smtClean="0"/>
              <a:t>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889205-007D-44AB-995F-19707B27AAD4}" type="slidenum">
              <a:rPr lang="en-US" smtClean="0"/>
              <a:t>‹#›</a:t>
            </a:fld>
            <a:endParaRPr lang="en-US" dirty="0"/>
          </a:p>
        </p:txBody>
      </p:sp>
    </p:spTree>
    <p:extLst>
      <p:ext uri="{BB962C8B-B14F-4D97-AF65-F5344CB8AC3E}">
        <p14:creationId xmlns:p14="http://schemas.microsoft.com/office/powerpoint/2010/main" val="222593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3074F-91C6-4F8A-B63F-7D40DDFDE2ED}" type="datetimeFigureOut">
              <a:rPr lang="en-US" smtClean="0"/>
              <a:t>2/6/2018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889205-007D-44AB-995F-19707B27AAD4}" type="slidenum">
              <a:rPr lang="en-US" smtClean="0"/>
              <a:t>‹#›</a:t>
            </a:fld>
            <a:endParaRPr lang="en-US" dirty="0"/>
          </a:p>
        </p:txBody>
      </p:sp>
    </p:spTree>
    <p:extLst>
      <p:ext uri="{BB962C8B-B14F-4D97-AF65-F5344CB8AC3E}">
        <p14:creationId xmlns:p14="http://schemas.microsoft.com/office/powerpoint/2010/main" val="1312595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6519" y="189470"/>
            <a:ext cx="980303" cy="261610"/>
          </a:xfrm>
          <a:prstGeom prst="rect">
            <a:avLst/>
          </a:prstGeom>
          <a:noFill/>
        </p:spPr>
        <p:txBody>
          <a:bodyPr wrap="square" rtlCol="0">
            <a:spAutoFit/>
          </a:bodyPr>
          <a:lstStyle/>
          <a:p>
            <a:r>
              <a:rPr lang="en-US" sz="1100" dirty="0" smtClean="0"/>
              <a:t>Cards 66-68</a:t>
            </a:r>
            <a:endParaRPr lang="en-US" sz="1100" dirty="0"/>
          </a:p>
        </p:txBody>
      </p:sp>
      <p:sp>
        <p:nvSpPr>
          <p:cNvPr id="5" name="TextBox 4"/>
          <p:cNvSpPr txBox="1"/>
          <p:nvPr/>
        </p:nvSpPr>
        <p:spPr>
          <a:xfrm>
            <a:off x="2067699" y="2064397"/>
            <a:ext cx="4242485" cy="584775"/>
          </a:xfrm>
          <a:prstGeom prst="rect">
            <a:avLst/>
          </a:prstGeom>
          <a:noFill/>
        </p:spPr>
        <p:txBody>
          <a:bodyPr wrap="square" rtlCol="0">
            <a:spAutoFit/>
          </a:bodyPr>
          <a:lstStyle/>
          <a:p>
            <a:r>
              <a:rPr lang="en-US" sz="3200" b="1" dirty="0" smtClean="0"/>
              <a:t>PSALMS ARE SONGS</a:t>
            </a:r>
            <a:endParaRPr lang="en-US" sz="3200" dirty="0"/>
          </a:p>
        </p:txBody>
      </p:sp>
      <p:pic>
        <p:nvPicPr>
          <p:cNvPr id="6" name="Picture 5"/>
          <p:cNvPicPr>
            <a:picLocks noChangeAspect="1"/>
          </p:cNvPicPr>
          <p:nvPr/>
        </p:nvPicPr>
        <p:blipFill>
          <a:blip r:embed="rId2"/>
          <a:stretch>
            <a:fillRect/>
          </a:stretch>
        </p:blipFill>
        <p:spPr>
          <a:xfrm rot="21240354">
            <a:off x="7858896" y="3082017"/>
            <a:ext cx="3830595" cy="2576491"/>
          </a:xfrm>
          <a:prstGeom prst="rect">
            <a:avLst/>
          </a:prstGeom>
        </p:spPr>
      </p:pic>
      <p:pic>
        <p:nvPicPr>
          <p:cNvPr id="7" name="Picture 6"/>
          <p:cNvPicPr>
            <a:picLocks noChangeAspect="1"/>
          </p:cNvPicPr>
          <p:nvPr/>
        </p:nvPicPr>
        <p:blipFill>
          <a:blip r:embed="rId3"/>
          <a:stretch>
            <a:fillRect/>
          </a:stretch>
        </p:blipFill>
        <p:spPr>
          <a:xfrm>
            <a:off x="1603604" y="189471"/>
            <a:ext cx="1831574" cy="1474572"/>
          </a:xfrm>
          <a:prstGeom prst="rect">
            <a:avLst/>
          </a:prstGeom>
        </p:spPr>
      </p:pic>
      <p:pic>
        <p:nvPicPr>
          <p:cNvPr id="8" name="Picture 7"/>
          <p:cNvPicPr>
            <a:picLocks noChangeAspect="1"/>
          </p:cNvPicPr>
          <p:nvPr/>
        </p:nvPicPr>
        <p:blipFill>
          <a:blip r:embed="rId4"/>
          <a:stretch>
            <a:fillRect/>
          </a:stretch>
        </p:blipFill>
        <p:spPr>
          <a:xfrm>
            <a:off x="4184822" y="220115"/>
            <a:ext cx="7603526" cy="1229744"/>
          </a:xfrm>
          <a:prstGeom prst="rect">
            <a:avLst/>
          </a:prstGeom>
        </p:spPr>
      </p:pic>
      <p:sp>
        <p:nvSpPr>
          <p:cNvPr id="9" name="TextBox 8"/>
          <p:cNvSpPr txBox="1"/>
          <p:nvPr/>
        </p:nvSpPr>
        <p:spPr>
          <a:xfrm>
            <a:off x="313037" y="2669060"/>
            <a:ext cx="7035114" cy="3693319"/>
          </a:xfrm>
          <a:prstGeom prst="rect">
            <a:avLst/>
          </a:prstGeom>
          <a:noFill/>
        </p:spPr>
        <p:txBody>
          <a:bodyPr wrap="square" rtlCol="0">
            <a:spAutoFit/>
          </a:bodyPr>
          <a:lstStyle/>
          <a:p>
            <a:r>
              <a:rPr lang="en-US" dirty="0" smtClean="0"/>
              <a:t>     Here at the very center of the Bible are songs, rising up like a tune from its heart.  They capture the innermost thoughts and prayer of Old Testament people—and they still speak directly to our needs.</a:t>
            </a:r>
          </a:p>
          <a:p>
            <a:r>
              <a:rPr lang="en-US" dirty="0"/>
              <a:t> </a:t>
            </a:r>
            <a:r>
              <a:rPr lang="en-US" dirty="0" smtClean="0"/>
              <a:t>    For every emotion and mood, you can find a Psalm to match.  The Psalms wrestle with the deepest sorrow and ask God the hardest questions about suffering and injustice.  Their voice is refreshingly spontaneous.  They do not tip flowery compliments toward God:  they cry out to Him.</a:t>
            </a:r>
          </a:p>
          <a:p>
            <a:r>
              <a:rPr lang="en-US" dirty="0"/>
              <a:t> </a:t>
            </a:r>
            <a:r>
              <a:rPr lang="en-US" dirty="0" smtClean="0"/>
              <a:t>    After you read these poems, you can’t think of the Old Testament as dry and rule-bound.  Nor is the Old Testament God distant and impersonal.  In almost every Psalm you find the presence of God, not as a philosophical principle, but as an active, strong, and loving ruler—a God who makes a difference in life.</a:t>
            </a:r>
            <a:endParaRPr lang="en-US" dirty="0"/>
          </a:p>
        </p:txBody>
      </p:sp>
    </p:spTree>
    <p:extLst>
      <p:ext uri="{BB962C8B-B14F-4D97-AF65-F5344CB8AC3E}">
        <p14:creationId xmlns:p14="http://schemas.microsoft.com/office/powerpoint/2010/main" val="3870086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30255" y="203200"/>
            <a:ext cx="4839854" cy="369332"/>
          </a:xfrm>
          <a:prstGeom prst="rect">
            <a:avLst/>
          </a:prstGeom>
          <a:noFill/>
        </p:spPr>
        <p:txBody>
          <a:bodyPr wrap="square" rtlCol="0">
            <a:spAutoFit/>
          </a:bodyPr>
          <a:lstStyle/>
          <a:p>
            <a:r>
              <a:rPr lang="en-US" b="1" dirty="0" smtClean="0"/>
              <a:t>                     WROTE MOST OF PROVERBS</a:t>
            </a:r>
            <a:endParaRPr lang="en-US" b="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29091" y="3814618"/>
            <a:ext cx="2124364" cy="272011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259" y="3937739"/>
            <a:ext cx="2541832" cy="237531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3376" y="505711"/>
            <a:ext cx="2075794" cy="2530764"/>
          </a:xfrm>
          <a:prstGeom prst="rect">
            <a:avLst/>
          </a:prstGeom>
        </p:spPr>
      </p:pic>
      <p:sp>
        <p:nvSpPr>
          <p:cNvPr id="10" name="TextBox 9"/>
          <p:cNvSpPr txBox="1"/>
          <p:nvPr/>
        </p:nvSpPr>
        <p:spPr>
          <a:xfrm>
            <a:off x="3205018" y="849745"/>
            <a:ext cx="6557818" cy="5016758"/>
          </a:xfrm>
          <a:prstGeom prst="rect">
            <a:avLst/>
          </a:prstGeom>
          <a:noFill/>
        </p:spPr>
        <p:txBody>
          <a:bodyPr wrap="square" rtlCol="0">
            <a:spAutoFit/>
          </a:bodyPr>
          <a:lstStyle/>
          <a:p>
            <a:r>
              <a:rPr lang="en-US" sz="1600" dirty="0" smtClean="0"/>
              <a:t>     The title of this book is taken from the assertion in 1:1 that the book is a collection of “the proverbs of Solomon the Son of David, King of Israel.”  A proverb is a profound and concise rule of conduct, or a short witty saying.  In addition to this opening statement, several other verses indicate that Solomon was chiefly responsible for the material (10:1; 25:1) Chapters 30 and 31 are assigned to </a:t>
            </a:r>
            <a:r>
              <a:rPr lang="en-US" sz="1600" dirty="0" err="1" smtClean="0"/>
              <a:t>Agur</a:t>
            </a:r>
            <a:r>
              <a:rPr lang="en-US" sz="1600" dirty="0" smtClean="0"/>
              <a:t> and the mother of king Lemuel , respectively, although little is known of either.  It ought also to be noted that certain “wise men” are credited with being responsible for some of the sayings (1:6; 22:17; 24:23)</a:t>
            </a:r>
          </a:p>
          <a:p>
            <a:r>
              <a:rPr lang="en-US" sz="1600" dirty="0"/>
              <a:t> </a:t>
            </a:r>
            <a:r>
              <a:rPr lang="en-US" sz="1600" dirty="0" smtClean="0"/>
              <a:t>    Some think that the designation, “proverb of Solomon, indicate only that they are of the type which originated with Solomon, but were not themselves necessarily his product.  While this hypothesis may be true, the information which we have regarding Solomon would certainly lend credence to the view that he would have produced many of the proverbs himself.  As a king constantly in touch with his subjects and with other nations, he knew men and events thoroughly.  He was blessed with a God-given wisdom supported by humility. I Kings 3;7)  This wisdom had been tested in practical matter requiring great diplomacy and was widely recognized the Near East.  It is stated that he composed over three thousand proverbs (I Kings 4:32), many more than are contained this book. </a:t>
            </a:r>
            <a:endParaRPr lang="en-US" sz="1600" dirty="0"/>
          </a:p>
        </p:txBody>
      </p:sp>
      <p:sp>
        <p:nvSpPr>
          <p:cNvPr id="11" name="TextBox 10"/>
          <p:cNvSpPr txBox="1"/>
          <p:nvPr/>
        </p:nvSpPr>
        <p:spPr>
          <a:xfrm>
            <a:off x="10104581" y="3219624"/>
            <a:ext cx="1863358" cy="276999"/>
          </a:xfrm>
          <a:prstGeom prst="rect">
            <a:avLst/>
          </a:prstGeom>
          <a:noFill/>
        </p:spPr>
        <p:txBody>
          <a:bodyPr wrap="square" rtlCol="0">
            <a:spAutoFit/>
          </a:bodyPr>
          <a:lstStyle/>
          <a:p>
            <a:r>
              <a:rPr lang="en-US" sz="1200" b="1" dirty="0" smtClean="0"/>
              <a:t>Solomon seeking wisdom</a:t>
            </a:r>
            <a:endParaRPr lang="en-US" sz="1200" b="1" dirty="0"/>
          </a:p>
        </p:txBody>
      </p:sp>
      <p:sp>
        <p:nvSpPr>
          <p:cNvPr id="12" name="TextBox 11"/>
          <p:cNvSpPr txBox="1"/>
          <p:nvPr/>
        </p:nvSpPr>
        <p:spPr>
          <a:xfrm>
            <a:off x="403321" y="6487069"/>
            <a:ext cx="2620049" cy="276999"/>
          </a:xfrm>
          <a:prstGeom prst="rect">
            <a:avLst/>
          </a:prstGeom>
          <a:noFill/>
        </p:spPr>
        <p:txBody>
          <a:bodyPr wrap="square" rtlCol="0">
            <a:spAutoFit/>
          </a:bodyPr>
          <a:lstStyle/>
          <a:p>
            <a:r>
              <a:rPr lang="en-US" sz="1200" dirty="0" smtClean="0"/>
              <a:t>Proverbs 16:16</a:t>
            </a:r>
            <a:endParaRPr lang="en-US" sz="1200" dirty="0"/>
          </a:p>
        </p:txBody>
      </p:sp>
      <p:pic>
        <p:nvPicPr>
          <p:cNvPr id="13" name="Picture 12"/>
          <p:cNvPicPr>
            <a:picLocks noChangeAspect="1"/>
          </p:cNvPicPr>
          <p:nvPr/>
        </p:nvPicPr>
        <p:blipFill>
          <a:blip r:embed="rId5"/>
          <a:stretch>
            <a:fillRect/>
          </a:stretch>
        </p:blipFill>
        <p:spPr>
          <a:xfrm>
            <a:off x="275259" y="334991"/>
            <a:ext cx="2671141" cy="3285664"/>
          </a:xfrm>
          <a:prstGeom prst="rect">
            <a:avLst/>
          </a:prstGeom>
        </p:spPr>
      </p:pic>
    </p:spTree>
    <p:extLst>
      <p:ext uri="{BB962C8B-B14F-4D97-AF65-F5344CB8AC3E}">
        <p14:creationId xmlns:p14="http://schemas.microsoft.com/office/powerpoint/2010/main" val="940807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1382" y="397164"/>
            <a:ext cx="7241309" cy="523220"/>
          </a:xfrm>
          <a:prstGeom prst="rect">
            <a:avLst/>
          </a:prstGeom>
          <a:noFill/>
        </p:spPr>
        <p:txBody>
          <a:bodyPr wrap="square" rtlCol="0">
            <a:spAutoFit/>
          </a:bodyPr>
          <a:lstStyle/>
          <a:p>
            <a:r>
              <a:rPr lang="en-US" sz="2800" b="1" dirty="0" smtClean="0"/>
              <a:t>                   WROTE MOST OF PROVERBS</a:t>
            </a:r>
            <a:endParaRPr lang="en-US" sz="2800" b="1" dirty="0"/>
          </a:p>
        </p:txBody>
      </p:sp>
      <p:sp>
        <p:nvSpPr>
          <p:cNvPr id="5" name="TextBox 4"/>
          <p:cNvSpPr txBox="1"/>
          <p:nvPr/>
        </p:nvSpPr>
        <p:spPr>
          <a:xfrm>
            <a:off x="314036" y="1108364"/>
            <a:ext cx="11591637" cy="4801314"/>
          </a:xfrm>
          <a:prstGeom prst="rect">
            <a:avLst/>
          </a:prstGeom>
          <a:noFill/>
        </p:spPr>
        <p:txBody>
          <a:bodyPr wrap="square" rtlCol="0">
            <a:spAutoFit/>
          </a:bodyPr>
          <a:lstStyle/>
          <a:p>
            <a:r>
              <a:rPr lang="en-US" dirty="0" smtClean="0"/>
              <a:t>                                                                    A.  David</a:t>
            </a:r>
          </a:p>
          <a:p>
            <a:r>
              <a:rPr lang="en-US" dirty="0"/>
              <a:t> </a:t>
            </a:r>
            <a:r>
              <a:rPr lang="en-US" dirty="0" smtClean="0"/>
              <a:t>                                                                   B.  King Lemuel</a:t>
            </a:r>
          </a:p>
          <a:p>
            <a:r>
              <a:rPr lang="en-US" dirty="0"/>
              <a:t> </a:t>
            </a:r>
            <a:r>
              <a:rPr lang="en-US" dirty="0" smtClean="0"/>
              <a:t>                                                                   C.  Solomon</a:t>
            </a:r>
          </a:p>
          <a:p>
            <a:endParaRPr lang="en-US" dirty="0"/>
          </a:p>
          <a:p>
            <a:pPr marL="342900" indent="-342900">
              <a:buAutoNum type="arabicPeriod"/>
            </a:pPr>
            <a:endParaRPr lang="en-US" dirty="0" smtClean="0"/>
          </a:p>
          <a:p>
            <a:pPr marL="342900" indent="-342900">
              <a:buAutoNum type="arabicPeriod"/>
            </a:pPr>
            <a:r>
              <a:rPr lang="en-US" dirty="0" smtClean="0"/>
              <a:t>A proverb is a profound and concise rule of conduct, or a short witty saying?   True or False</a:t>
            </a:r>
          </a:p>
          <a:p>
            <a:pPr marL="342900" indent="-342900">
              <a:buAutoNum type="arabicPeriod"/>
            </a:pPr>
            <a:r>
              <a:rPr lang="en-US" dirty="0" smtClean="0"/>
              <a:t>In addition to the opening statement in 1:1, several other verses indicate that Solomon was chiefly responsible for the material?    True or False</a:t>
            </a:r>
          </a:p>
          <a:p>
            <a:pPr marL="342900" indent="-342900">
              <a:buAutoNum type="arabicPeriod"/>
            </a:pPr>
            <a:r>
              <a:rPr lang="en-US" dirty="0" smtClean="0"/>
              <a:t>A lot is known about </a:t>
            </a:r>
            <a:r>
              <a:rPr lang="en-US" dirty="0" err="1" smtClean="0"/>
              <a:t>Agur</a:t>
            </a:r>
            <a:r>
              <a:rPr lang="en-US" dirty="0" smtClean="0"/>
              <a:t> and the mother or King Lemuel?   True or False</a:t>
            </a:r>
          </a:p>
          <a:p>
            <a:pPr marL="342900" indent="-342900">
              <a:buAutoNum type="arabicPeriod"/>
            </a:pPr>
            <a:r>
              <a:rPr lang="en-US" dirty="0" smtClean="0"/>
              <a:t>Are certain “wise men” credited with being responsible for some of the sayings?</a:t>
            </a:r>
          </a:p>
          <a:p>
            <a:pPr marL="342900" indent="-342900">
              <a:buAutoNum type="arabicPeriod"/>
            </a:pPr>
            <a:r>
              <a:rPr lang="en-US" dirty="0" smtClean="0"/>
              <a:t>Was King Solomon constantly in touch with his subjects and with other nations?</a:t>
            </a:r>
          </a:p>
          <a:p>
            <a:pPr marL="342900" indent="-342900">
              <a:buAutoNum type="arabicPeriod"/>
            </a:pPr>
            <a:r>
              <a:rPr lang="en-US" dirty="0" smtClean="0"/>
              <a:t>Did King Solomon know men and events thoroughly?</a:t>
            </a:r>
          </a:p>
          <a:p>
            <a:pPr marL="342900" indent="-342900">
              <a:buAutoNum type="arabicPeriod"/>
            </a:pPr>
            <a:r>
              <a:rPr lang="en-US" dirty="0" smtClean="0"/>
              <a:t>Was king Solomon blessed with a God-given wisdom supported by humility?</a:t>
            </a:r>
          </a:p>
          <a:p>
            <a:pPr marL="342900" indent="-342900">
              <a:buAutoNum type="arabicPeriod"/>
            </a:pPr>
            <a:r>
              <a:rPr lang="en-US" dirty="0" smtClean="0"/>
              <a:t>Was his wisdom tested in practical matters requiring great diplomacy?</a:t>
            </a:r>
          </a:p>
          <a:p>
            <a:pPr marL="342900" indent="-342900">
              <a:buAutoNum type="arabicPeriod"/>
            </a:pPr>
            <a:r>
              <a:rPr lang="en-US" dirty="0" smtClean="0"/>
              <a:t>Was his wisdom widely recognized in the Near East?</a:t>
            </a:r>
          </a:p>
          <a:p>
            <a:pPr marL="342900" indent="-342900">
              <a:buAutoNum type="arabicPeriod"/>
            </a:pPr>
            <a:r>
              <a:rPr lang="en-US" dirty="0" smtClean="0"/>
              <a:t>It is stated that he composed over three thousand proverbs?   True or False</a:t>
            </a:r>
          </a:p>
          <a:p>
            <a:pPr marL="342900" indent="-342900">
              <a:buAutoNum type="arabicPeriod"/>
            </a:pPr>
            <a:r>
              <a:rPr lang="en-US" dirty="0" smtClean="0"/>
              <a:t>Is that more than is contained in the book of Proverbs? </a:t>
            </a:r>
            <a:endParaRPr lang="en-US" dirty="0"/>
          </a:p>
        </p:txBody>
      </p:sp>
    </p:spTree>
    <p:extLst>
      <p:ext uri="{BB962C8B-B14F-4D97-AF65-F5344CB8AC3E}">
        <p14:creationId xmlns:p14="http://schemas.microsoft.com/office/powerpoint/2010/main" val="4038047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62561" y="240145"/>
            <a:ext cx="6607644" cy="523220"/>
          </a:xfrm>
          <a:prstGeom prst="rect">
            <a:avLst/>
          </a:prstGeom>
          <a:noFill/>
        </p:spPr>
        <p:txBody>
          <a:bodyPr wrap="square" rtlCol="0">
            <a:spAutoFit/>
          </a:bodyPr>
          <a:lstStyle/>
          <a:p>
            <a:r>
              <a:rPr lang="en-US" sz="2800" b="1" dirty="0" smtClean="0"/>
              <a:t>                   QUOTE PROVERBS 1:7</a:t>
            </a:r>
            <a:endParaRPr lang="en-US" sz="2800" b="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52252">
            <a:off x="256011" y="455798"/>
            <a:ext cx="2133727" cy="228138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5121">
            <a:off x="9611914" y="346657"/>
            <a:ext cx="2194152" cy="231691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39233">
            <a:off x="257472" y="3528900"/>
            <a:ext cx="2441548" cy="277552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3915" y="3069565"/>
            <a:ext cx="2291253" cy="3361251"/>
          </a:xfrm>
          <a:prstGeom prst="rect">
            <a:avLst/>
          </a:prstGeom>
        </p:spPr>
      </p:pic>
      <p:pic>
        <p:nvPicPr>
          <p:cNvPr id="10" name="Picture 9"/>
          <p:cNvPicPr>
            <a:picLocks noChangeAspect="1"/>
          </p:cNvPicPr>
          <p:nvPr/>
        </p:nvPicPr>
        <p:blipFill>
          <a:blip r:embed="rId6"/>
          <a:stretch>
            <a:fillRect/>
          </a:stretch>
        </p:blipFill>
        <p:spPr>
          <a:xfrm>
            <a:off x="3107951" y="964734"/>
            <a:ext cx="6036049" cy="1150393"/>
          </a:xfrm>
          <a:prstGeom prst="rect">
            <a:avLst/>
          </a:prstGeom>
        </p:spPr>
      </p:pic>
      <p:sp>
        <p:nvSpPr>
          <p:cNvPr id="12" name="TextBox 11"/>
          <p:cNvSpPr txBox="1"/>
          <p:nvPr/>
        </p:nvSpPr>
        <p:spPr>
          <a:xfrm>
            <a:off x="3107951" y="2183499"/>
            <a:ext cx="6262254" cy="4247317"/>
          </a:xfrm>
          <a:prstGeom prst="rect">
            <a:avLst/>
          </a:prstGeom>
          <a:noFill/>
        </p:spPr>
        <p:txBody>
          <a:bodyPr wrap="square" rtlCol="0">
            <a:spAutoFit/>
          </a:bodyPr>
          <a:lstStyle/>
          <a:p>
            <a:r>
              <a:rPr lang="en-US" dirty="0" smtClean="0"/>
              <a:t>     </a:t>
            </a:r>
            <a:r>
              <a:rPr lang="en-US" sz="1400" dirty="0" smtClean="0"/>
              <a:t>Anybody with a brain can find exceptions to Proverb’s generalities.  For instance, Proverbs 28:19 proclaims that “he who works his land will have abundance food, but the one who chases fantasies will have his fill of poverty.”  Yet farmers who work hard go hungry in a drought, and dreamers win $10 million in a lottery.</a:t>
            </a:r>
          </a:p>
          <a:p>
            <a:r>
              <a:rPr lang="en-US" sz="1400" dirty="0"/>
              <a:t> </a:t>
            </a:r>
            <a:r>
              <a:rPr lang="en-US" sz="1400" dirty="0" smtClean="0"/>
              <a:t>    Proverbs simply tells how life works most of the time.  You can worry about the exceptions after you have learned the rule.  Try to live by the exceptions, and you court disaster.</a:t>
            </a:r>
          </a:p>
          <a:p>
            <a:r>
              <a:rPr lang="en-US" sz="1400" dirty="0"/>
              <a:t> </a:t>
            </a:r>
            <a:r>
              <a:rPr lang="en-US" sz="1400" dirty="0" smtClean="0"/>
              <a:t>    The rule is that the godly, moral, hardworking, and wise will reap many rewards.  Those who learn the practical and godly wisdom of Provers not only sleep better, they succeed and become able to help their family and friends.  Fools and scoffers, though they appear successful, will eventually pay the cost of their lifestyle.</a:t>
            </a:r>
          </a:p>
          <a:p>
            <a:r>
              <a:rPr lang="en-US" sz="1400" dirty="0"/>
              <a:t> </a:t>
            </a:r>
            <a:r>
              <a:rPr lang="en-US" sz="1400" dirty="0" smtClean="0"/>
              <a:t>    Much of Proverb’s practical advice makes no mention of God, and its’ concern for success may therefore seem quite secular.  But if you take the book as a whole, it becomes obvious that the lifestyle Proverbs teaches depends on </a:t>
            </a:r>
            <a:r>
              <a:rPr lang="en-US" sz="1400" u="sng" dirty="0" smtClean="0"/>
              <a:t>a healthy respect for God (1:7)</a:t>
            </a:r>
            <a:r>
              <a:rPr lang="en-US" sz="1400" dirty="0" smtClean="0"/>
              <a:t> affecting every aspect of life (3:5-7).  Proverbs frankly concedes that the wise path will not be chosen by many:  it is easier to live carelessly and godlessly.  But those who choose to live by Provers will get success and safety, and more; </a:t>
            </a:r>
            <a:r>
              <a:rPr lang="en-US" sz="1400" u="sng" dirty="0" smtClean="0"/>
              <a:t>they will get to know God himself, “Then you will understand the fear of the Lord and find the knowledge of God” (2:5)</a:t>
            </a:r>
            <a:endParaRPr lang="en-US" sz="1400" dirty="0"/>
          </a:p>
        </p:txBody>
      </p:sp>
    </p:spTree>
    <p:extLst>
      <p:ext uri="{BB962C8B-B14F-4D97-AF65-F5344CB8AC3E}">
        <p14:creationId xmlns:p14="http://schemas.microsoft.com/office/powerpoint/2010/main" val="3883158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27564" y="369455"/>
            <a:ext cx="7703127" cy="523220"/>
          </a:xfrm>
          <a:prstGeom prst="rect">
            <a:avLst/>
          </a:prstGeom>
          <a:noFill/>
        </p:spPr>
        <p:txBody>
          <a:bodyPr wrap="square" rtlCol="0">
            <a:spAutoFit/>
          </a:bodyPr>
          <a:lstStyle/>
          <a:p>
            <a:r>
              <a:rPr lang="en-US" sz="2800" b="1" dirty="0" smtClean="0"/>
              <a:t>                       QUOTE PROVERBS 1:7</a:t>
            </a:r>
            <a:endParaRPr lang="en-US" sz="2800" b="1" dirty="0"/>
          </a:p>
        </p:txBody>
      </p:sp>
      <p:sp>
        <p:nvSpPr>
          <p:cNvPr id="5" name="TextBox 4"/>
          <p:cNvSpPr txBox="1"/>
          <p:nvPr/>
        </p:nvSpPr>
        <p:spPr>
          <a:xfrm>
            <a:off x="267855" y="1219200"/>
            <a:ext cx="11610109" cy="4308872"/>
          </a:xfrm>
          <a:prstGeom prst="rect">
            <a:avLst/>
          </a:prstGeom>
          <a:noFill/>
        </p:spPr>
        <p:txBody>
          <a:bodyPr wrap="square" rtlCol="0">
            <a:spAutoFit/>
          </a:bodyPr>
          <a:lstStyle/>
          <a:p>
            <a:r>
              <a:rPr lang="en-US" sz="2000" dirty="0" smtClean="0"/>
              <a:t>“The </a:t>
            </a:r>
            <a:r>
              <a:rPr lang="en-US" sz="2000" dirty="0" err="1" smtClean="0"/>
              <a:t>f__________of</a:t>
            </a:r>
            <a:r>
              <a:rPr lang="en-US" sz="2000" dirty="0" smtClean="0"/>
              <a:t> the </a:t>
            </a:r>
            <a:r>
              <a:rPr lang="en-US" sz="2000" dirty="0" err="1" smtClean="0"/>
              <a:t>L__________is</a:t>
            </a:r>
            <a:r>
              <a:rPr lang="en-US" sz="2000" dirty="0" smtClean="0"/>
              <a:t> the </a:t>
            </a:r>
            <a:r>
              <a:rPr lang="en-US" sz="2000" dirty="0" err="1" smtClean="0"/>
              <a:t>b________________of</a:t>
            </a:r>
            <a:r>
              <a:rPr lang="en-US" sz="2000" dirty="0" smtClean="0"/>
              <a:t> k________________.</a:t>
            </a:r>
          </a:p>
          <a:p>
            <a:endParaRPr lang="en-US" sz="2000" dirty="0"/>
          </a:p>
          <a:p>
            <a:pPr marL="342900" indent="-342900">
              <a:buAutoNum type="arabicPeriod"/>
            </a:pPr>
            <a:endParaRPr lang="en-US" dirty="0" smtClean="0"/>
          </a:p>
          <a:p>
            <a:pPr marL="342900" indent="-342900">
              <a:buAutoNum type="arabicPeriod"/>
            </a:pPr>
            <a:endParaRPr lang="en-US" smtClean="0"/>
          </a:p>
          <a:p>
            <a:pPr marL="342900" indent="-342900">
              <a:buAutoNum type="arabicPeriod"/>
            </a:pPr>
            <a:r>
              <a:rPr lang="en-US" smtClean="0"/>
              <a:t>Does Proverbs simply </a:t>
            </a:r>
            <a:r>
              <a:rPr lang="en-US" dirty="0" smtClean="0"/>
              <a:t>tell how life works most of the time?</a:t>
            </a:r>
          </a:p>
          <a:p>
            <a:pPr marL="342900" indent="-342900">
              <a:buAutoNum type="arabicPeriod"/>
            </a:pPr>
            <a:r>
              <a:rPr lang="en-US" dirty="0" smtClean="0"/>
              <a:t>Should you worry about the exceptions after you have learned the rule?</a:t>
            </a:r>
          </a:p>
          <a:p>
            <a:pPr marL="342900" indent="-342900">
              <a:buAutoNum type="arabicPeriod"/>
            </a:pPr>
            <a:r>
              <a:rPr lang="en-US" dirty="0" smtClean="0"/>
              <a:t>If you try to live by the exceptions, are you courting disaster?</a:t>
            </a:r>
          </a:p>
          <a:p>
            <a:pPr marL="342900" indent="-342900">
              <a:buAutoNum type="arabicPeriod"/>
            </a:pPr>
            <a:r>
              <a:rPr lang="en-US" dirty="0" smtClean="0"/>
              <a:t>Is the general rule that the godly, moral, hardworking, and wise will reap the rewards?</a:t>
            </a:r>
          </a:p>
          <a:p>
            <a:pPr marL="342900" indent="-342900">
              <a:buAutoNum type="arabicPeriod"/>
            </a:pPr>
            <a:r>
              <a:rPr lang="en-US" dirty="0" smtClean="0"/>
              <a:t>Will the non-godly eventually pay for the cost of their lifestyle?</a:t>
            </a:r>
          </a:p>
          <a:p>
            <a:pPr marL="342900" indent="-342900">
              <a:buAutoNum type="arabicPeriod"/>
            </a:pPr>
            <a:r>
              <a:rPr lang="en-US" dirty="0" smtClean="0"/>
              <a:t>Can you name some cases where this is what happened?</a:t>
            </a:r>
          </a:p>
          <a:p>
            <a:pPr marL="342900" indent="-342900">
              <a:buAutoNum type="arabicPeriod"/>
            </a:pPr>
            <a:r>
              <a:rPr lang="en-US" dirty="0" smtClean="0"/>
              <a:t>Does the lifestyle Proverbs teaches depend on a healthy respect for God?</a:t>
            </a:r>
          </a:p>
          <a:p>
            <a:pPr marL="342900" indent="-342900">
              <a:buAutoNum type="arabicPeriod"/>
            </a:pPr>
            <a:r>
              <a:rPr lang="en-US" dirty="0" smtClean="0"/>
              <a:t>Will the wise path be choose by many?</a:t>
            </a:r>
          </a:p>
          <a:p>
            <a:pPr marL="342900" indent="-342900">
              <a:buAutoNum type="arabicPeriod"/>
            </a:pPr>
            <a:r>
              <a:rPr lang="en-US" dirty="0" smtClean="0"/>
              <a:t>Is it easier to live carelessly and godlessly?</a:t>
            </a:r>
          </a:p>
          <a:p>
            <a:pPr marL="342900" indent="-342900">
              <a:buAutoNum type="arabicPeriod"/>
            </a:pPr>
            <a:r>
              <a:rPr lang="en-US" dirty="0" smtClean="0"/>
              <a:t>If you live by Proverbs will you get to know God Himself?</a:t>
            </a:r>
          </a:p>
          <a:p>
            <a:pPr marL="342900" indent="-342900">
              <a:buAutoNum type="arabicPeriod"/>
            </a:pPr>
            <a:r>
              <a:rPr lang="en-US" dirty="0" smtClean="0"/>
              <a:t>Then will you understand the fear of the Lord and find the knowledge of God?</a:t>
            </a:r>
            <a:endParaRPr lang="en-US" dirty="0"/>
          </a:p>
        </p:txBody>
      </p:sp>
    </p:spTree>
    <p:extLst>
      <p:ext uri="{BB962C8B-B14F-4D97-AF65-F5344CB8AC3E}">
        <p14:creationId xmlns:p14="http://schemas.microsoft.com/office/powerpoint/2010/main" val="4038489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22574" y="436605"/>
            <a:ext cx="3781167" cy="523220"/>
          </a:xfrm>
          <a:prstGeom prst="rect">
            <a:avLst/>
          </a:prstGeom>
          <a:noFill/>
        </p:spPr>
        <p:txBody>
          <a:bodyPr wrap="square" rtlCol="0">
            <a:spAutoFit/>
          </a:bodyPr>
          <a:lstStyle/>
          <a:p>
            <a:r>
              <a:rPr lang="en-US" sz="2800" dirty="0" smtClean="0"/>
              <a:t>PSALMS ARE</a:t>
            </a:r>
            <a:endParaRPr lang="en-US" sz="2800" dirty="0"/>
          </a:p>
        </p:txBody>
      </p:sp>
      <p:sp>
        <p:nvSpPr>
          <p:cNvPr id="5" name="TextBox 4"/>
          <p:cNvSpPr txBox="1"/>
          <p:nvPr/>
        </p:nvSpPr>
        <p:spPr>
          <a:xfrm>
            <a:off x="551935" y="1285103"/>
            <a:ext cx="11236411" cy="3693319"/>
          </a:xfrm>
          <a:prstGeom prst="rect">
            <a:avLst/>
          </a:prstGeom>
          <a:noFill/>
        </p:spPr>
        <p:txBody>
          <a:bodyPr wrap="square" rtlCol="0">
            <a:spAutoFit/>
          </a:bodyPr>
          <a:lstStyle/>
          <a:p>
            <a:r>
              <a:rPr lang="en-US" dirty="0" smtClean="0"/>
              <a:t>                                                                           A.  Stories</a:t>
            </a:r>
          </a:p>
          <a:p>
            <a:r>
              <a:rPr lang="en-US" dirty="0"/>
              <a:t> </a:t>
            </a:r>
            <a:r>
              <a:rPr lang="en-US" dirty="0" smtClean="0"/>
              <a:t>                                                                          B.  Laws</a:t>
            </a:r>
          </a:p>
          <a:p>
            <a:r>
              <a:rPr lang="en-US" dirty="0"/>
              <a:t> </a:t>
            </a:r>
            <a:r>
              <a:rPr lang="en-US" dirty="0" smtClean="0"/>
              <a:t>                                                                          C.  Songs</a:t>
            </a:r>
          </a:p>
          <a:p>
            <a:endParaRPr lang="en-US" dirty="0"/>
          </a:p>
          <a:p>
            <a:pPr marL="342900" indent="-342900">
              <a:buAutoNum type="arabicPeriod"/>
            </a:pPr>
            <a:endParaRPr lang="en-US" dirty="0" smtClean="0"/>
          </a:p>
          <a:p>
            <a:pPr marL="342900" indent="-342900">
              <a:buAutoNum type="arabicPeriod"/>
            </a:pPr>
            <a:r>
              <a:rPr lang="en-US" dirty="0" smtClean="0"/>
              <a:t>The Psalms capture the innermost thoughts and prayer of Old Testament people?   True or False</a:t>
            </a:r>
          </a:p>
          <a:p>
            <a:pPr marL="342900" indent="-342900">
              <a:buAutoNum type="arabicPeriod"/>
            </a:pPr>
            <a:r>
              <a:rPr lang="en-US" dirty="0" smtClean="0"/>
              <a:t>Do they still speak directly to our needs?</a:t>
            </a:r>
          </a:p>
          <a:p>
            <a:pPr marL="342900" indent="-342900">
              <a:buAutoNum type="arabicPeriod"/>
            </a:pPr>
            <a:r>
              <a:rPr lang="en-US" dirty="0" smtClean="0"/>
              <a:t>Can you find a Psalm to match our every emotion and mood?</a:t>
            </a:r>
          </a:p>
          <a:p>
            <a:pPr marL="342900" indent="-342900">
              <a:buAutoNum type="arabicPeriod"/>
            </a:pPr>
            <a:r>
              <a:rPr lang="en-US" dirty="0" smtClean="0"/>
              <a:t>The Psalms ask God the hardest question about </a:t>
            </a:r>
            <a:r>
              <a:rPr lang="en-US" dirty="0" err="1" smtClean="0"/>
              <a:t>s_____________and</a:t>
            </a:r>
            <a:r>
              <a:rPr lang="en-US" dirty="0" smtClean="0"/>
              <a:t> </a:t>
            </a:r>
            <a:r>
              <a:rPr lang="en-US" dirty="0" err="1" smtClean="0"/>
              <a:t>i</a:t>
            </a:r>
            <a:r>
              <a:rPr lang="en-US" dirty="0" smtClean="0"/>
              <a:t>______________?</a:t>
            </a:r>
          </a:p>
          <a:p>
            <a:pPr marL="342900" indent="-342900">
              <a:buAutoNum type="arabicPeriod"/>
            </a:pPr>
            <a:r>
              <a:rPr lang="en-US" dirty="0" smtClean="0"/>
              <a:t>The Psalms do not tip flowery compliments toward God:  they </a:t>
            </a:r>
            <a:r>
              <a:rPr lang="en-US" dirty="0" err="1" smtClean="0"/>
              <a:t>c_____out</a:t>
            </a:r>
            <a:r>
              <a:rPr lang="en-US" dirty="0" smtClean="0"/>
              <a:t> to H_______?</a:t>
            </a:r>
          </a:p>
          <a:p>
            <a:pPr marL="342900" indent="-342900">
              <a:buAutoNum type="arabicPeriod"/>
            </a:pPr>
            <a:r>
              <a:rPr lang="en-US" dirty="0" smtClean="0"/>
              <a:t>After reading the Psalms you can’t think of the Old Testament as dry, or God distant and impersonal?   True or False</a:t>
            </a:r>
          </a:p>
          <a:p>
            <a:pPr marL="342900" indent="-342900">
              <a:buAutoNum type="arabicPeriod"/>
            </a:pPr>
            <a:r>
              <a:rPr lang="en-US" dirty="0" smtClean="0"/>
              <a:t>Is God present in almost all the Psalms?</a:t>
            </a:r>
          </a:p>
          <a:p>
            <a:pPr marL="342900" indent="-342900">
              <a:buAutoNum type="arabicPeriod"/>
            </a:pPr>
            <a:r>
              <a:rPr lang="en-US" dirty="0" smtClean="0"/>
              <a:t>Does the Psalms show God as someone who makes a difference in life?</a:t>
            </a:r>
            <a:endParaRPr lang="en-US" dirty="0"/>
          </a:p>
        </p:txBody>
      </p:sp>
    </p:spTree>
    <p:extLst>
      <p:ext uri="{BB962C8B-B14F-4D97-AF65-F5344CB8AC3E}">
        <p14:creationId xmlns:p14="http://schemas.microsoft.com/office/powerpoint/2010/main" val="2290339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71662" y="360219"/>
            <a:ext cx="4868562" cy="400110"/>
          </a:xfrm>
          <a:prstGeom prst="rect">
            <a:avLst/>
          </a:prstGeom>
          <a:noFill/>
        </p:spPr>
        <p:txBody>
          <a:bodyPr wrap="square" rtlCol="0">
            <a:spAutoFit/>
          </a:bodyPr>
          <a:lstStyle/>
          <a:p>
            <a:r>
              <a:rPr lang="en-US" sz="2000" b="1" dirty="0" smtClean="0"/>
              <a:t>WROTE MOST OF THE PSALMS</a:t>
            </a:r>
            <a:endParaRPr lang="en-US" sz="2000" b="1" dirty="0"/>
          </a:p>
        </p:txBody>
      </p:sp>
      <p:pic>
        <p:nvPicPr>
          <p:cNvPr id="5" name="Picture 4"/>
          <p:cNvPicPr>
            <a:picLocks noChangeAspect="1"/>
          </p:cNvPicPr>
          <p:nvPr/>
        </p:nvPicPr>
        <p:blipFill>
          <a:blip r:embed="rId2"/>
          <a:stretch>
            <a:fillRect/>
          </a:stretch>
        </p:blipFill>
        <p:spPr>
          <a:xfrm>
            <a:off x="344991" y="360219"/>
            <a:ext cx="5012100" cy="5997038"/>
          </a:xfrm>
          <a:prstGeom prst="rect">
            <a:avLst/>
          </a:prstGeom>
        </p:spPr>
      </p:pic>
      <p:sp>
        <p:nvSpPr>
          <p:cNvPr id="6" name="TextBox 5"/>
          <p:cNvSpPr txBox="1"/>
          <p:nvPr/>
        </p:nvSpPr>
        <p:spPr>
          <a:xfrm>
            <a:off x="5948218" y="988541"/>
            <a:ext cx="5957954" cy="5078313"/>
          </a:xfrm>
          <a:prstGeom prst="rect">
            <a:avLst/>
          </a:prstGeom>
          <a:noFill/>
        </p:spPr>
        <p:txBody>
          <a:bodyPr wrap="square" rtlCol="0">
            <a:spAutoFit/>
          </a:bodyPr>
          <a:lstStyle/>
          <a:p>
            <a:r>
              <a:rPr lang="en-US" dirty="0" smtClean="0"/>
              <a:t>     While almost half of the Psalms are credited to David, at least one was written 500 years after his birth.  A number of poets and writers contributed, and about a third of the Psalms are completely anonymous.</a:t>
            </a:r>
          </a:p>
          <a:p>
            <a:r>
              <a:rPr lang="en-US" dirty="0"/>
              <a:t> </a:t>
            </a:r>
            <a:r>
              <a:rPr lang="en-US" dirty="0" smtClean="0"/>
              <a:t>    How did the Psalms come together?  They seem to have been compiled as a hymnbook for use in temple worship.  Some Psalms were written from an individual’s experiences, but were adapted for congregational use.  Directions for musicians were added, along with a few verses to widen the Psalms’ meaning to everybody.</a:t>
            </a:r>
          </a:p>
          <a:p>
            <a:r>
              <a:rPr lang="en-US" dirty="0"/>
              <a:t> </a:t>
            </a:r>
            <a:r>
              <a:rPr lang="en-US" dirty="0" smtClean="0"/>
              <a:t>    The Psalms show tremendous variation, reflecting the many personalities who contributed their poems and prayers over several centuries.  Yet readers have found an inner consistency in the whole book, so they can move from one Psalm to the next without being particularly aware that one poem is centuries older than another.  Some have called the Psalms a Bible within the Bible—different books telling a single story.</a:t>
            </a:r>
            <a:endParaRPr lang="en-US" dirty="0"/>
          </a:p>
        </p:txBody>
      </p:sp>
    </p:spTree>
    <p:extLst>
      <p:ext uri="{BB962C8B-B14F-4D97-AF65-F5344CB8AC3E}">
        <p14:creationId xmlns:p14="http://schemas.microsoft.com/office/powerpoint/2010/main" val="335272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38764" y="277090"/>
            <a:ext cx="7943273" cy="584775"/>
          </a:xfrm>
          <a:prstGeom prst="rect">
            <a:avLst/>
          </a:prstGeom>
          <a:noFill/>
        </p:spPr>
        <p:txBody>
          <a:bodyPr wrap="square" rtlCol="0">
            <a:spAutoFit/>
          </a:bodyPr>
          <a:lstStyle/>
          <a:p>
            <a:r>
              <a:rPr lang="en-US" sz="3200" b="1" dirty="0" smtClean="0"/>
              <a:t>WROTE MOST OF THE PSALMS</a:t>
            </a:r>
            <a:endParaRPr lang="en-US" sz="3200" b="1" dirty="0"/>
          </a:p>
        </p:txBody>
      </p:sp>
      <p:sp>
        <p:nvSpPr>
          <p:cNvPr id="5" name="TextBox 4"/>
          <p:cNvSpPr txBox="1"/>
          <p:nvPr/>
        </p:nvSpPr>
        <p:spPr>
          <a:xfrm>
            <a:off x="535709" y="1089891"/>
            <a:ext cx="11314546" cy="3693319"/>
          </a:xfrm>
          <a:prstGeom prst="rect">
            <a:avLst/>
          </a:prstGeom>
          <a:noFill/>
        </p:spPr>
        <p:txBody>
          <a:bodyPr wrap="square" rtlCol="0">
            <a:spAutoFit/>
          </a:bodyPr>
          <a:lstStyle/>
          <a:p>
            <a:r>
              <a:rPr lang="en-US" dirty="0" smtClean="0"/>
              <a:t>                                                    A.  Job</a:t>
            </a:r>
          </a:p>
          <a:p>
            <a:r>
              <a:rPr lang="en-US" dirty="0"/>
              <a:t> </a:t>
            </a:r>
            <a:r>
              <a:rPr lang="en-US" dirty="0" smtClean="0"/>
              <a:t>                                                   B.  David</a:t>
            </a:r>
          </a:p>
          <a:p>
            <a:r>
              <a:rPr lang="en-US" dirty="0"/>
              <a:t> </a:t>
            </a:r>
            <a:r>
              <a:rPr lang="en-US" dirty="0" smtClean="0"/>
              <a:t>                                                   C.  Solomon</a:t>
            </a:r>
          </a:p>
          <a:p>
            <a:endParaRPr lang="en-US" dirty="0"/>
          </a:p>
          <a:p>
            <a:pPr marL="342900" indent="-342900">
              <a:buAutoNum type="arabicPeriod"/>
            </a:pPr>
            <a:endParaRPr lang="en-US" dirty="0" smtClean="0"/>
          </a:p>
          <a:p>
            <a:pPr marL="342900" indent="-342900">
              <a:buAutoNum type="arabicPeriod"/>
            </a:pPr>
            <a:r>
              <a:rPr lang="en-US" dirty="0" smtClean="0"/>
              <a:t>Did David write all the Psalms?</a:t>
            </a:r>
          </a:p>
          <a:p>
            <a:pPr marL="342900" indent="-342900">
              <a:buAutoNum type="arabicPeriod"/>
            </a:pPr>
            <a:r>
              <a:rPr lang="en-US" dirty="0" smtClean="0"/>
              <a:t>Did a number of poets and writers contributed to writing them?  </a:t>
            </a:r>
          </a:p>
          <a:p>
            <a:pPr marL="342900" indent="-342900">
              <a:buAutoNum type="arabicPeriod"/>
            </a:pPr>
            <a:r>
              <a:rPr lang="en-US" dirty="0" smtClean="0"/>
              <a:t>Some of the Psalms are completely anonymous?   True or False</a:t>
            </a:r>
          </a:p>
          <a:p>
            <a:pPr marL="342900" indent="-342900">
              <a:buAutoNum type="arabicPeriod"/>
            </a:pPr>
            <a:r>
              <a:rPr lang="en-US" dirty="0" smtClean="0"/>
              <a:t>Did it seem the Psalms were compiled as a hymnbook for use in temple worship?</a:t>
            </a:r>
          </a:p>
          <a:p>
            <a:pPr marL="342900" indent="-342900">
              <a:buAutoNum type="arabicPeriod"/>
            </a:pPr>
            <a:r>
              <a:rPr lang="en-US" dirty="0" smtClean="0"/>
              <a:t>Does the Psalms show tremendous variation, reflecting many personalities? </a:t>
            </a:r>
          </a:p>
          <a:p>
            <a:pPr marL="342900" indent="-342900">
              <a:buAutoNum type="arabicPeriod"/>
            </a:pPr>
            <a:r>
              <a:rPr lang="en-US" dirty="0" smtClean="0"/>
              <a:t>Is there an inner consistency in the whole book so you can move from one Psalm to the next?</a:t>
            </a:r>
          </a:p>
          <a:p>
            <a:pPr marL="342900" indent="-342900">
              <a:buAutoNum type="arabicPeriod"/>
            </a:pPr>
            <a:r>
              <a:rPr lang="en-US" dirty="0" smtClean="0"/>
              <a:t>Some have called the Psalms a </a:t>
            </a:r>
            <a:r>
              <a:rPr lang="en-US" dirty="0" err="1" smtClean="0"/>
              <a:t>B__________within</a:t>
            </a:r>
            <a:r>
              <a:rPr lang="en-US" dirty="0" smtClean="0"/>
              <a:t> the B____________?</a:t>
            </a:r>
          </a:p>
          <a:p>
            <a:pPr marL="342900" indent="-342900">
              <a:buAutoNum type="arabicPeriod"/>
            </a:pPr>
            <a:r>
              <a:rPr lang="en-US" dirty="0" smtClean="0"/>
              <a:t>Are the Psalms different books telling a single story?</a:t>
            </a:r>
            <a:endParaRPr lang="en-US" dirty="0"/>
          </a:p>
        </p:txBody>
      </p:sp>
    </p:spTree>
    <p:extLst>
      <p:ext uri="{BB962C8B-B14F-4D97-AF65-F5344CB8AC3E}">
        <p14:creationId xmlns:p14="http://schemas.microsoft.com/office/powerpoint/2010/main" val="2911321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friendforever54.files.wordpress.com/2013/12/20131206-0216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7855" y="1108364"/>
            <a:ext cx="6705599" cy="51536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67200" y="258619"/>
            <a:ext cx="5246254" cy="584775"/>
          </a:xfrm>
          <a:prstGeom prst="rect">
            <a:avLst/>
          </a:prstGeom>
          <a:noFill/>
        </p:spPr>
        <p:txBody>
          <a:bodyPr wrap="square" rtlCol="0">
            <a:spAutoFit/>
          </a:bodyPr>
          <a:lstStyle/>
          <a:p>
            <a:r>
              <a:rPr lang="en-US" sz="3200" b="1" dirty="0" smtClean="0"/>
              <a:t>QUOTE PSALM 23</a:t>
            </a:r>
            <a:endParaRPr lang="en-US" sz="3200" b="1" dirty="0"/>
          </a:p>
        </p:txBody>
      </p:sp>
    </p:spTree>
    <p:extLst>
      <p:ext uri="{BB962C8B-B14F-4D97-AF65-F5344CB8AC3E}">
        <p14:creationId xmlns:p14="http://schemas.microsoft.com/office/powerpoint/2010/main" val="3950029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813" y="109227"/>
            <a:ext cx="8088807" cy="6432530"/>
          </a:xfrm>
          <a:prstGeom prst="rect">
            <a:avLst/>
          </a:prstGeom>
          <a:noFill/>
        </p:spPr>
        <p:txBody>
          <a:bodyPr wrap="square" rtlCol="0">
            <a:spAutoFit/>
          </a:bodyPr>
          <a:lstStyle/>
          <a:p>
            <a:r>
              <a:rPr lang="en-US" sz="2000" b="1" dirty="0" smtClean="0"/>
              <a:t>PSALMS CONTAINS SONGS OF</a:t>
            </a:r>
          </a:p>
          <a:p>
            <a:r>
              <a:rPr lang="en-US" sz="2000" dirty="0"/>
              <a:t> </a:t>
            </a:r>
            <a:r>
              <a:rPr lang="en-US" sz="2000" dirty="0" smtClean="0"/>
              <a:t>    </a:t>
            </a:r>
            <a:r>
              <a:rPr lang="en-US" sz="1600" dirty="0" smtClean="0"/>
              <a:t>The Psalms reflect, in a hundred moods and experiences, the never-changing reality of strong and loving God, who cares for His people.  God is not the only reality in the Psalms.  Equally persistent are enemies who sneer and hurt and plot violence.  They, too, appear in nearly every Psalm.  For the psalmist, faith in God was a struggle against powerful forces that often seemed more real than God.</a:t>
            </a:r>
          </a:p>
          <a:p>
            <a:r>
              <a:rPr lang="en-US" sz="1600" dirty="0"/>
              <a:t> </a:t>
            </a:r>
            <a:r>
              <a:rPr lang="en-US" sz="1600" dirty="0" smtClean="0"/>
              <a:t>    The Psalm writers frequently asked, “Where are you, God?  Why don’t you help me?”  Despite their love of God, they often felt abandoned, misused, betrayed.  They found no guarantee of safety in their closeness to God.  The </a:t>
            </a:r>
            <a:r>
              <a:rPr lang="en-US" sz="1600" u="sng" dirty="0" smtClean="0"/>
              <a:t>joy</a:t>
            </a:r>
            <a:r>
              <a:rPr lang="en-US" sz="1600" dirty="0" smtClean="0"/>
              <a:t> and </a:t>
            </a:r>
            <a:r>
              <a:rPr lang="en-US" sz="1600" u="sng" dirty="0" smtClean="0"/>
              <a:t>praise</a:t>
            </a:r>
            <a:r>
              <a:rPr lang="en-US" sz="1600" dirty="0" smtClean="0"/>
              <a:t> that saturated these prayers came, not from as absence of problems, but from a deep conviction that a great God would overcome them.</a:t>
            </a:r>
          </a:p>
          <a:p>
            <a:r>
              <a:rPr lang="en-US" sz="1600" dirty="0"/>
              <a:t> </a:t>
            </a:r>
            <a:r>
              <a:rPr lang="en-US" sz="1600" dirty="0" smtClean="0"/>
              <a:t>    Jesus, dying on the cross, twice expressed himself in the words of Psalms 22:1 and 32:5, and His disciples, in trying to explain His life, quoted from Psalms more than any other book.  They appear to have meditated on the Psalms often as they considered the meaning of Jesus’ life.  In the Psalms they could see that even the best men—even David, the great king—suffer agony and feel abandoned.</a:t>
            </a:r>
          </a:p>
          <a:p>
            <a:r>
              <a:rPr lang="en-US" sz="1600" dirty="0"/>
              <a:t> </a:t>
            </a:r>
            <a:r>
              <a:rPr lang="en-US" sz="1600" dirty="0" smtClean="0"/>
              <a:t>    Living by faith is not easy.  It was not for David; it was not for Jesus either.  These powerful poems of </a:t>
            </a:r>
            <a:r>
              <a:rPr lang="en-US" sz="1600" u="sng" dirty="0" smtClean="0"/>
              <a:t>praise</a:t>
            </a:r>
            <a:r>
              <a:rPr lang="en-US" sz="1600" dirty="0" smtClean="0"/>
              <a:t> and </a:t>
            </a:r>
            <a:r>
              <a:rPr lang="en-US" sz="1600" u="sng" dirty="0" smtClean="0"/>
              <a:t>worship, </a:t>
            </a:r>
            <a:r>
              <a:rPr lang="en-US" sz="1600" dirty="0" smtClean="0"/>
              <a:t>some of the most beautiful ever written, offer no magical formulas to make troubles go away.  Yet, while real life questions, struggles, and discouragement have a strong voice in these poems, more powerful still is the voice of </a:t>
            </a:r>
            <a:r>
              <a:rPr lang="en-US" sz="1600" u="sng" dirty="0" smtClean="0"/>
              <a:t>joy</a:t>
            </a:r>
            <a:r>
              <a:rPr lang="en-US" sz="1600" dirty="0" smtClean="0"/>
              <a:t> and</a:t>
            </a:r>
          </a:p>
          <a:p>
            <a:r>
              <a:rPr lang="en-US" sz="1600" u="sng" dirty="0" smtClean="0"/>
              <a:t>security</a:t>
            </a:r>
            <a:r>
              <a:rPr lang="en-US" sz="1600" dirty="0" smtClean="0"/>
              <a:t> and fortress of Israel: the Lord Himself.</a:t>
            </a:r>
            <a:endParaRPr lang="en-US" sz="2000" u="sng" dirty="0"/>
          </a:p>
          <a:p>
            <a:r>
              <a:rPr lang="en-US" sz="2000" dirty="0"/>
              <a:t> </a:t>
            </a:r>
            <a:r>
              <a:rPr lang="en-US" sz="2000" dirty="0" smtClean="0"/>
              <a:t>    </a:t>
            </a:r>
            <a:r>
              <a:rPr lang="en-US" sz="1600" dirty="0" smtClean="0"/>
              <a:t>Some of the Psalms are </a:t>
            </a:r>
            <a:r>
              <a:rPr lang="en-US" sz="1600" u="sng" dirty="0" smtClean="0"/>
              <a:t>historical,</a:t>
            </a:r>
            <a:r>
              <a:rPr lang="en-US" sz="1600" dirty="0" smtClean="0"/>
              <a:t> recalling God’s treatment of Israel in the past, while others are </a:t>
            </a:r>
            <a:r>
              <a:rPr lang="en-US" sz="1600" u="sng" dirty="0" smtClean="0"/>
              <a:t>prophetic, looking to the future, </a:t>
            </a:r>
            <a:r>
              <a:rPr lang="en-US" sz="1600" dirty="0" smtClean="0"/>
              <a:t>even to the coming of Messiah.  There are psalms of affliction, lamentation and </a:t>
            </a:r>
            <a:r>
              <a:rPr lang="en-US" sz="1600" u="sng" dirty="0" smtClean="0"/>
              <a:t>penitence</a:t>
            </a:r>
            <a:r>
              <a:rPr lang="en-US" sz="1600" dirty="0" smtClean="0"/>
              <a:t>, as well as hymns of </a:t>
            </a:r>
            <a:r>
              <a:rPr lang="en-US" sz="1600" u="sng" dirty="0" smtClean="0"/>
              <a:t>thanksgiving</a:t>
            </a:r>
            <a:r>
              <a:rPr lang="en-US" sz="1600" dirty="0" smtClean="0"/>
              <a:t> and trust.  These are divided into five books: 1-41, which witness to David’s life and faith; 42-72, a group of historical </a:t>
            </a:r>
          </a:p>
        </p:txBody>
      </p:sp>
      <p:pic>
        <p:nvPicPr>
          <p:cNvPr id="5" name="Picture 4"/>
          <p:cNvPicPr>
            <a:picLocks noChangeAspect="1"/>
          </p:cNvPicPr>
          <p:nvPr/>
        </p:nvPicPr>
        <p:blipFill>
          <a:blip r:embed="rId2"/>
          <a:stretch>
            <a:fillRect/>
          </a:stretch>
        </p:blipFill>
        <p:spPr>
          <a:xfrm>
            <a:off x="8258620" y="231299"/>
            <a:ext cx="3775377" cy="1008474"/>
          </a:xfrm>
          <a:prstGeom prst="rect">
            <a:avLst/>
          </a:prstGeom>
        </p:spPr>
      </p:pic>
      <p:sp>
        <p:nvSpPr>
          <p:cNvPr id="2" name="TextBox 1"/>
          <p:cNvSpPr txBox="1"/>
          <p:nvPr/>
        </p:nvSpPr>
        <p:spPr>
          <a:xfrm>
            <a:off x="8258620" y="1944130"/>
            <a:ext cx="3752148" cy="1569660"/>
          </a:xfrm>
          <a:prstGeom prst="rect">
            <a:avLst/>
          </a:prstGeom>
          <a:noFill/>
        </p:spPr>
        <p:txBody>
          <a:bodyPr wrap="square" rtlCol="0">
            <a:spAutoFit/>
          </a:bodyPr>
          <a:lstStyle/>
          <a:p>
            <a:r>
              <a:rPr lang="en-US" sz="1600" dirty="0" smtClean="0"/>
              <a:t>Writings-; 73-89, ritual Psalms; 90-106, reflecting pre-captivity sentiment and history; and 107-150,  the captivity and return to Jerusalem.  These five books are often regarded as the devotional counterpart to the five books of Moses.</a:t>
            </a:r>
            <a:endParaRPr lang="en-US" sz="1600" dirty="0"/>
          </a:p>
        </p:txBody>
      </p:sp>
      <p:pic>
        <p:nvPicPr>
          <p:cNvPr id="3" name="Picture 2"/>
          <p:cNvPicPr>
            <a:picLocks noChangeAspect="1"/>
          </p:cNvPicPr>
          <p:nvPr/>
        </p:nvPicPr>
        <p:blipFill>
          <a:blip r:embed="rId3"/>
          <a:stretch>
            <a:fillRect/>
          </a:stretch>
        </p:blipFill>
        <p:spPr>
          <a:xfrm>
            <a:off x="9325526" y="4148576"/>
            <a:ext cx="2083585" cy="2393181"/>
          </a:xfrm>
          <a:prstGeom prst="rect">
            <a:avLst/>
          </a:prstGeom>
        </p:spPr>
      </p:pic>
      <p:sp>
        <p:nvSpPr>
          <p:cNvPr id="6" name="TextBox 5"/>
          <p:cNvSpPr txBox="1"/>
          <p:nvPr/>
        </p:nvSpPr>
        <p:spPr>
          <a:xfrm>
            <a:off x="3847070" y="198987"/>
            <a:ext cx="3954162" cy="276999"/>
          </a:xfrm>
          <a:prstGeom prst="rect">
            <a:avLst/>
          </a:prstGeom>
          <a:noFill/>
        </p:spPr>
        <p:txBody>
          <a:bodyPr wrap="square" rtlCol="0">
            <a:spAutoFit/>
          </a:bodyPr>
          <a:lstStyle/>
          <a:p>
            <a:r>
              <a:rPr lang="en-US" sz="1200" dirty="0" smtClean="0">
                <a:solidFill>
                  <a:srgbClr val="FF0000"/>
                </a:solidFill>
              </a:rPr>
              <a:t>PRAISE      </a:t>
            </a:r>
            <a:r>
              <a:rPr lang="en-US" sz="1200" dirty="0" smtClean="0">
                <a:solidFill>
                  <a:srgbClr val="FFC000"/>
                </a:solidFill>
              </a:rPr>
              <a:t>THANKSGIVING      </a:t>
            </a:r>
            <a:r>
              <a:rPr lang="en-US" sz="1200" dirty="0" smtClean="0">
                <a:solidFill>
                  <a:schemeClr val="accent2">
                    <a:lumMod val="75000"/>
                  </a:schemeClr>
                </a:solidFill>
              </a:rPr>
              <a:t>HISTORY       </a:t>
            </a:r>
            <a:r>
              <a:rPr lang="en-US" sz="1200" dirty="0" smtClean="0">
                <a:solidFill>
                  <a:srgbClr val="0070C0"/>
                </a:solidFill>
              </a:rPr>
              <a:t>REPENTANCE</a:t>
            </a:r>
            <a:r>
              <a:rPr lang="en-US" sz="1200" dirty="0" smtClean="0">
                <a:solidFill>
                  <a:srgbClr val="FF0000"/>
                </a:solidFill>
              </a:rPr>
              <a:t>    </a:t>
            </a:r>
            <a:endParaRPr lang="en-US" sz="1200" dirty="0">
              <a:solidFill>
                <a:srgbClr val="FF0000"/>
              </a:solidFill>
            </a:endParaRPr>
          </a:p>
        </p:txBody>
      </p:sp>
      <p:sp>
        <p:nvSpPr>
          <p:cNvPr id="7" name="TextBox 6"/>
          <p:cNvSpPr txBox="1"/>
          <p:nvPr/>
        </p:nvSpPr>
        <p:spPr>
          <a:xfrm>
            <a:off x="8328454" y="1466598"/>
            <a:ext cx="3319849" cy="276999"/>
          </a:xfrm>
          <a:prstGeom prst="rect">
            <a:avLst/>
          </a:prstGeom>
          <a:noFill/>
        </p:spPr>
        <p:txBody>
          <a:bodyPr wrap="square" rtlCol="0">
            <a:spAutoFit/>
          </a:bodyPr>
          <a:lstStyle/>
          <a:p>
            <a:r>
              <a:rPr lang="en-US" sz="1200" dirty="0" smtClean="0">
                <a:solidFill>
                  <a:srgbClr val="FF0000"/>
                </a:solidFill>
              </a:rPr>
              <a:t>                                PROPHECY</a:t>
            </a:r>
            <a:endParaRPr lang="en-US" sz="1200" dirty="0">
              <a:solidFill>
                <a:srgbClr val="FF0000"/>
              </a:solidFill>
            </a:endParaRPr>
          </a:p>
        </p:txBody>
      </p:sp>
      <p:sp>
        <p:nvSpPr>
          <p:cNvPr id="8" name="TextBox 7"/>
          <p:cNvSpPr txBox="1"/>
          <p:nvPr/>
        </p:nvSpPr>
        <p:spPr>
          <a:xfrm>
            <a:off x="8896865" y="3714323"/>
            <a:ext cx="2940908" cy="276999"/>
          </a:xfrm>
          <a:prstGeom prst="rect">
            <a:avLst/>
          </a:prstGeom>
          <a:noFill/>
        </p:spPr>
        <p:txBody>
          <a:bodyPr wrap="square" rtlCol="0">
            <a:spAutoFit/>
          </a:bodyPr>
          <a:lstStyle/>
          <a:p>
            <a:r>
              <a:rPr lang="en-US" sz="1200" dirty="0" smtClean="0">
                <a:solidFill>
                  <a:srgbClr val="7030A0"/>
                </a:solidFill>
              </a:rPr>
              <a:t>                         AND OTHERS</a:t>
            </a:r>
            <a:endParaRPr lang="en-US" sz="1200" dirty="0">
              <a:solidFill>
                <a:srgbClr val="7030A0"/>
              </a:solidFill>
            </a:endParaRPr>
          </a:p>
        </p:txBody>
      </p:sp>
    </p:spTree>
    <p:extLst>
      <p:ext uri="{BB962C8B-B14F-4D97-AF65-F5344CB8AC3E}">
        <p14:creationId xmlns:p14="http://schemas.microsoft.com/office/powerpoint/2010/main" val="3588832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75935" y="444843"/>
            <a:ext cx="7743568" cy="523220"/>
          </a:xfrm>
          <a:prstGeom prst="rect">
            <a:avLst/>
          </a:prstGeom>
          <a:noFill/>
        </p:spPr>
        <p:txBody>
          <a:bodyPr wrap="square" rtlCol="0">
            <a:spAutoFit/>
          </a:bodyPr>
          <a:lstStyle/>
          <a:p>
            <a:r>
              <a:rPr lang="en-US" sz="2800" b="1" dirty="0" smtClean="0"/>
              <a:t>               PSALMS CONTAINS SONGS OF</a:t>
            </a:r>
            <a:endParaRPr lang="en-US" sz="2800" b="1" dirty="0"/>
          </a:p>
        </p:txBody>
      </p:sp>
      <p:sp>
        <p:nvSpPr>
          <p:cNvPr id="6" name="TextBox 5"/>
          <p:cNvSpPr txBox="1"/>
          <p:nvPr/>
        </p:nvSpPr>
        <p:spPr>
          <a:xfrm>
            <a:off x="502508" y="1301578"/>
            <a:ext cx="11409406" cy="5078313"/>
          </a:xfrm>
          <a:prstGeom prst="rect">
            <a:avLst/>
          </a:prstGeom>
          <a:noFill/>
        </p:spPr>
        <p:txBody>
          <a:bodyPr wrap="square" rtlCol="0">
            <a:spAutoFit/>
          </a:bodyPr>
          <a:lstStyle/>
          <a:p>
            <a:r>
              <a:rPr lang="en-US" dirty="0" smtClean="0"/>
              <a:t>                           Choose the ones that fit:   A.  Gloom, despair, and misery</a:t>
            </a:r>
          </a:p>
          <a:p>
            <a:r>
              <a:rPr lang="en-US" dirty="0"/>
              <a:t> </a:t>
            </a:r>
            <a:r>
              <a:rPr lang="en-US" dirty="0" smtClean="0"/>
              <a:t>                                                                         B.  Untruths, fairytales, and hatred</a:t>
            </a:r>
          </a:p>
          <a:p>
            <a:r>
              <a:rPr lang="en-US" dirty="0"/>
              <a:t> </a:t>
            </a:r>
            <a:r>
              <a:rPr lang="en-US" dirty="0" smtClean="0"/>
              <a:t>                                                                         C.  Praise, thanksgiving, repentance, prophecy</a:t>
            </a:r>
          </a:p>
          <a:p>
            <a:endParaRPr lang="en-US" dirty="0"/>
          </a:p>
          <a:p>
            <a:pPr marL="342900" indent="-342900">
              <a:buAutoNum type="arabicPeriod"/>
            </a:pPr>
            <a:endParaRPr lang="en-US" dirty="0" smtClean="0"/>
          </a:p>
          <a:p>
            <a:pPr marL="342900" indent="-342900">
              <a:buAutoNum type="arabicPeriod"/>
            </a:pPr>
            <a:r>
              <a:rPr lang="en-US" dirty="0" smtClean="0"/>
              <a:t>The Psalms reflect the never-changing reality of a strong and loving God, who cares for His people?  True or False</a:t>
            </a:r>
          </a:p>
          <a:p>
            <a:pPr marL="342900" indent="-342900">
              <a:buAutoNum type="arabicPeriod"/>
            </a:pPr>
            <a:r>
              <a:rPr lang="en-US" dirty="0" smtClean="0"/>
              <a:t>Is God the only reality in the Psalms?</a:t>
            </a:r>
          </a:p>
          <a:p>
            <a:pPr marL="342900" indent="-342900">
              <a:buAutoNum type="arabicPeriod"/>
            </a:pPr>
            <a:r>
              <a:rPr lang="en-US" dirty="0" smtClean="0"/>
              <a:t>Are there enemies who sneer and hurt and plot violence in the Psalms?</a:t>
            </a:r>
          </a:p>
          <a:p>
            <a:pPr marL="342900" indent="-342900">
              <a:buAutoNum type="arabicPeriod"/>
            </a:pPr>
            <a:r>
              <a:rPr lang="en-US" dirty="0" smtClean="0"/>
              <a:t>Did the joy and praise that saturated these prayers come, not from an absence of problems, but from a deep conviction that a great God would overcome them?</a:t>
            </a:r>
          </a:p>
          <a:p>
            <a:pPr marL="342900" indent="-342900">
              <a:buAutoNum type="arabicPeriod"/>
            </a:pPr>
            <a:r>
              <a:rPr lang="en-US" dirty="0" smtClean="0"/>
              <a:t>Did Jesus and the disciple quote from Psalms more than any other book?</a:t>
            </a:r>
          </a:p>
          <a:p>
            <a:pPr marL="342900" indent="-342900">
              <a:buAutoNum type="arabicPeriod"/>
            </a:pPr>
            <a:r>
              <a:rPr lang="en-US" dirty="0" smtClean="0"/>
              <a:t>Was living by faith easy for David and Jesus?</a:t>
            </a:r>
          </a:p>
          <a:p>
            <a:pPr marL="342900" indent="-342900">
              <a:buAutoNum type="arabicPeriod"/>
            </a:pPr>
            <a:r>
              <a:rPr lang="en-US" dirty="0" smtClean="0"/>
              <a:t>What did they use to make their troubles go away?</a:t>
            </a:r>
          </a:p>
          <a:p>
            <a:pPr marL="342900" indent="-342900">
              <a:buAutoNum type="arabicPeriod"/>
            </a:pPr>
            <a:r>
              <a:rPr lang="en-US" dirty="0" smtClean="0"/>
              <a:t>Are some of the Psalms historical?</a:t>
            </a:r>
          </a:p>
          <a:p>
            <a:pPr marL="342900" indent="-342900">
              <a:buAutoNum type="arabicPeriod"/>
            </a:pPr>
            <a:r>
              <a:rPr lang="en-US" dirty="0" smtClean="0"/>
              <a:t>Are some of the Psalms prophetic, looking to the future?</a:t>
            </a:r>
          </a:p>
          <a:p>
            <a:pPr marL="342900" indent="-342900">
              <a:buAutoNum type="arabicPeriod"/>
            </a:pPr>
            <a:r>
              <a:rPr lang="en-US" dirty="0" smtClean="0"/>
              <a:t>Are some of the Psalms hymns of thanksgiving and trust?</a:t>
            </a:r>
          </a:p>
          <a:p>
            <a:pPr marL="342900" indent="-342900">
              <a:buAutoNum type="arabicPeriod"/>
            </a:pPr>
            <a:r>
              <a:rPr lang="en-US" dirty="0" smtClean="0"/>
              <a:t>Can you think of another word the Psalms represent?</a:t>
            </a:r>
          </a:p>
          <a:p>
            <a:pPr marL="342900" indent="-342900">
              <a:buAutoNum type="arabicPeriod"/>
            </a:pPr>
            <a:endParaRPr lang="en-US" dirty="0"/>
          </a:p>
        </p:txBody>
      </p:sp>
    </p:spTree>
    <p:extLst>
      <p:ext uri="{BB962C8B-B14F-4D97-AF65-F5344CB8AC3E}">
        <p14:creationId xmlns:p14="http://schemas.microsoft.com/office/powerpoint/2010/main" val="3692074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72460" y="162461"/>
            <a:ext cx="6319669" cy="461665"/>
          </a:xfrm>
          <a:prstGeom prst="rect">
            <a:avLst/>
          </a:prstGeom>
          <a:noFill/>
        </p:spPr>
        <p:txBody>
          <a:bodyPr wrap="square" rtlCol="0">
            <a:spAutoFit/>
          </a:bodyPr>
          <a:lstStyle/>
          <a:p>
            <a:r>
              <a:rPr lang="en-US" sz="2400" b="1" dirty="0" smtClean="0"/>
              <a:t>                                   PROVERBS ARE</a:t>
            </a:r>
            <a:endParaRPr lang="en-US" sz="2400" b="1" dirty="0"/>
          </a:p>
        </p:txBody>
      </p:sp>
      <p:pic>
        <p:nvPicPr>
          <p:cNvPr id="5" name="Picture 4"/>
          <p:cNvPicPr>
            <a:picLocks noChangeAspect="1"/>
          </p:cNvPicPr>
          <p:nvPr/>
        </p:nvPicPr>
        <p:blipFill>
          <a:blip r:embed="rId2"/>
          <a:stretch>
            <a:fillRect/>
          </a:stretch>
        </p:blipFill>
        <p:spPr>
          <a:xfrm rot="21108157">
            <a:off x="372932" y="621794"/>
            <a:ext cx="2287954" cy="2614506"/>
          </a:xfrm>
          <a:prstGeom prst="rect">
            <a:avLst/>
          </a:prstGeom>
        </p:spPr>
      </p:pic>
      <p:pic>
        <p:nvPicPr>
          <p:cNvPr id="6" name="Picture 5"/>
          <p:cNvPicPr>
            <a:picLocks noChangeAspect="1"/>
          </p:cNvPicPr>
          <p:nvPr/>
        </p:nvPicPr>
        <p:blipFill>
          <a:blip r:embed="rId3"/>
          <a:stretch>
            <a:fillRect/>
          </a:stretch>
        </p:blipFill>
        <p:spPr>
          <a:xfrm rot="21298483">
            <a:off x="386328" y="3617389"/>
            <a:ext cx="2374511" cy="2652753"/>
          </a:xfrm>
          <a:prstGeom prst="rect">
            <a:avLst/>
          </a:prstGeom>
        </p:spPr>
      </p:pic>
      <p:pic>
        <p:nvPicPr>
          <p:cNvPr id="7" name="Picture 6"/>
          <p:cNvPicPr>
            <a:picLocks noChangeAspect="1"/>
          </p:cNvPicPr>
          <p:nvPr/>
        </p:nvPicPr>
        <p:blipFill>
          <a:blip r:embed="rId4"/>
          <a:stretch>
            <a:fillRect/>
          </a:stretch>
        </p:blipFill>
        <p:spPr>
          <a:xfrm rot="262343">
            <a:off x="9552336" y="399736"/>
            <a:ext cx="2429784" cy="2493819"/>
          </a:xfrm>
          <a:prstGeom prst="rect">
            <a:avLst/>
          </a:prstGeom>
        </p:spPr>
      </p:pic>
      <p:pic>
        <p:nvPicPr>
          <p:cNvPr id="8" name="Picture 7"/>
          <p:cNvPicPr>
            <a:picLocks noChangeAspect="1"/>
          </p:cNvPicPr>
          <p:nvPr/>
        </p:nvPicPr>
        <p:blipFill>
          <a:blip r:embed="rId5"/>
          <a:stretch>
            <a:fillRect/>
          </a:stretch>
        </p:blipFill>
        <p:spPr>
          <a:xfrm rot="383618">
            <a:off x="9456174" y="3379465"/>
            <a:ext cx="2448894" cy="2844723"/>
          </a:xfrm>
          <a:prstGeom prst="rect">
            <a:avLst/>
          </a:prstGeom>
        </p:spPr>
      </p:pic>
      <p:sp>
        <p:nvSpPr>
          <p:cNvPr id="9" name="TextBox 8"/>
          <p:cNvSpPr txBox="1"/>
          <p:nvPr/>
        </p:nvSpPr>
        <p:spPr>
          <a:xfrm>
            <a:off x="3038120" y="758476"/>
            <a:ext cx="6220159" cy="5970865"/>
          </a:xfrm>
          <a:prstGeom prst="rect">
            <a:avLst/>
          </a:prstGeom>
          <a:noFill/>
        </p:spPr>
        <p:txBody>
          <a:bodyPr wrap="square" rtlCol="0">
            <a:spAutoFit/>
          </a:bodyPr>
          <a:lstStyle/>
          <a:p>
            <a:r>
              <a:rPr lang="en-US" sz="1400" b="1" dirty="0" smtClean="0"/>
              <a:t>                                                               </a:t>
            </a:r>
            <a:r>
              <a:rPr lang="en-US" b="1" dirty="0" smtClean="0"/>
              <a:t>WISE SAYINGS</a:t>
            </a:r>
          </a:p>
          <a:p>
            <a:r>
              <a:rPr lang="en-US" sz="1400" b="1" dirty="0"/>
              <a:t> </a:t>
            </a:r>
            <a:r>
              <a:rPr lang="en-US" sz="1400" b="1" dirty="0" smtClean="0"/>
              <a:t>    </a:t>
            </a:r>
            <a:r>
              <a:rPr lang="en-US" sz="1400" dirty="0" smtClean="0"/>
              <a:t>“Sesame Street, the educational TV show, changed a lot of peoples ideas about education.  It offers a kaleidoscopic mix of gentle fun that seems to have nothing to do with education at all.  It showed that teaching kids doesn’t always mean forcing them to sit down and memorize lists.  By watching Big Bird, the Cookie Monster, and Oscar the Grouch, children painlessly learn the ABCs as well as colors, shapes and a lot more.</a:t>
            </a:r>
          </a:p>
          <a:p>
            <a:r>
              <a:rPr lang="en-US" sz="1400" dirty="0"/>
              <a:t> </a:t>
            </a:r>
            <a:r>
              <a:rPr lang="en-US" sz="1400" dirty="0" smtClean="0"/>
              <a:t>    The book of Proverbs does for wisdom what “Sesame Street” does for the ABCs.  Much of Proverbs reads like a collection of one-liners, moving quickly (and apparently  </a:t>
            </a:r>
            <a:r>
              <a:rPr lang="en-US" sz="1400" dirty="0" smtClean="0"/>
              <a:t>illogically) from one subject to another.  A proverb pleases the ear much as “Sesame Stree</a:t>
            </a:r>
            <a:r>
              <a:rPr lang="en-US" sz="1400" dirty="0" smtClean="0"/>
              <a:t>t” pleases the eye, using “shortness, sense and salt” to compress life into a handful of memorable words.  But just as with the TV program, Proverbs has an overall objective behind its disorder.  If you spend enough time in Proverbs, you will gain a subtle and practical understanding of life.</a:t>
            </a:r>
          </a:p>
          <a:p>
            <a:r>
              <a:rPr lang="en-US" sz="1400" dirty="0"/>
              <a:t> </a:t>
            </a:r>
            <a:r>
              <a:rPr lang="en-US" sz="1400" dirty="0" smtClean="0"/>
              <a:t>    Proverbs is probably the most down-to-earth book in the Bible.  It’s education prepares you for the street and the marketplace, not the schoolroom.  (Proverbs 1:20-21 expresses this poetically.)  The book offers the warm advice you get by growing up in a good family:  practical guidance for successfully making your way in the world.  It covers small questions as well as large; talking too much; visiting neighbors too often; being unbearably cheerful too early in the morning.</a:t>
            </a:r>
          </a:p>
          <a:p>
            <a:r>
              <a:rPr lang="en-US" sz="1400" dirty="0"/>
              <a:t> </a:t>
            </a:r>
            <a:r>
              <a:rPr lang="en-US" sz="1400" dirty="0" smtClean="0"/>
              <a:t>    The first nine chapters, which explain the purpose of Proverb’s wisdom, are spoken from father to son.  Fifteen times the fatherly voice says, “My son.”  Some of the advice seems particularly well suited to young people: warnings against joining gangs, for instance, or urgent cautions against sext outside of marriage.  But the central message of proverbs applied to anyone, old or young:  “Get wisdom at all cost.”  It is a plea to strain your mind and your ears searching for the wise way to live.</a:t>
            </a:r>
            <a:endParaRPr lang="en-US" sz="1400" dirty="0"/>
          </a:p>
        </p:txBody>
      </p:sp>
    </p:spTree>
    <p:extLst>
      <p:ext uri="{BB962C8B-B14F-4D97-AF65-F5344CB8AC3E}">
        <p14:creationId xmlns:p14="http://schemas.microsoft.com/office/powerpoint/2010/main" val="3648057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8886" y="749643"/>
            <a:ext cx="5651157" cy="584775"/>
          </a:xfrm>
          <a:prstGeom prst="rect">
            <a:avLst/>
          </a:prstGeom>
          <a:noFill/>
        </p:spPr>
        <p:txBody>
          <a:bodyPr wrap="square" rtlCol="0">
            <a:spAutoFit/>
          </a:bodyPr>
          <a:lstStyle/>
          <a:p>
            <a:r>
              <a:rPr lang="en-US" sz="2400" b="1" dirty="0" smtClean="0"/>
              <a:t>                             </a:t>
            </a:r>
            <a:r>
              <a:rPr lang="en-US" sz="3200" b="1" dirty="0" smtClean="0"/>
              <a:t>PROVERS ARE</a:t>
            </a:r>
            <a:endParaRPr lang="en-US" sz="3200" b="1" dirty="0"/>
          </a:p>
        </p:txBody>
      </p:sp>
      <p:sp>
        <p:nvSpPr>
          <p:cNvPr id="5" name="TextBox 4"/>
          <p:cNvSpPr txBox="1"/>
          <p:nvPr/>
        </p:nvSpPr>
        <p:spPr>
          <a:xfrm>
            <a:off x="584886" y="1606378"/>
            <a:ext cx="11277600" cy="4524315"/>
          </a:xfrm>
          <a:prstGeom prst="rect">
            <a:avLst/>
          </a:prstGeom>
          <a:noFill/>
        </p:spPr>
        <p:txBody>
          <a:bodyPr wrap="square" rtlCol="0">
            <a:spAutoFit/>
          </a:bodyPr>
          <a:lstStyle/>
          <a:p>
            <a:r>
              <a:rPr lang="en-US" dirty="0" smtClean="0"/>
              <a:t>                                                               A.  Wise Sayings</a:t>
            </a:r>
          </a:p>
          <a:p>
            <a:r>
              <a:rPr lang="en-US" dirty="0"/>
              <a:t> </a:t>
            </a:r>
            <a:r>
              <a:rPr lang="en-US" dirty="0" smtClean="0"/>
              <a:t>                                                              B.  Poems</a:t>
            </a:r>
          </a:p>
          <a:p>
            <a:r>
              <a:rPr lang="en-US" dirty="0"/>
              <a:t> </a:t>
            </a:r>
            <a:r>
              <a:rPr lang="en-US" dirty="0" smtClean="0"/>
              <a:t>                                                              C.  Prophecies</a:t>
            </a:r>
          </a:p>
          <a:p>
            <a:endParaRPr lang="en-US" dirty="0"/>
          </a:p>
          <a:p>
            <a:pPr marL="342900" indent="-342900">
              <a:buAutoNum type="arabicPeriod"/>
            </a:pPr>
            <a:endParaRPr lang="en-US" dirty="0" smtClean="0"/>
          </a:p>
          <a:p>
            <a:pPr marL="342900" indent="-342900">
              <a:buAutoNum type="arabicPeriod"/>
            </a:pPr>
            <a:r>
              <a:rPr lang="en-US" dirty="0" smtClean="0"/>
              <a:t>The book of Proverbs does for wisdom what “Sesame Street” does for the ABC’s?   True or False</a:t>
            </a:r>
          </a:p>
          <a:p>
            <a:pPr marL="342900" indent="-342900">
              <a:buAutoNum type="arabicPeriod"/>
            </a:pPr>
            <a:r>
              <a:rPr lang="en-US" dirty="0" smtClean="0"/>
              <a:t>Much of Proverbs reads like a collection of one-liners, moving quickly from one subject to another?   True or False</a:t>
            </a:r>
          </a:p>
          <a:p>
            <a:pPr marL="342900" indent="-342900">
              <a:buAutoNum type="arabicPeriod"/>
            </a:pPr>
            <a:r>
              <a:rPr lang="en-US" dirty="0" smtClean="0"/>
              <a:t>Does Proverbs please the ear by using shortness to compress life into a handful of memorable words?</a:t>
            </a:r>
          </a:p>
          <a:p>
            <a:pPr marL="342900" indent="-342900">
              <a:buAutoNum type="arabicPeriod"/>
            </a:pPr>
            <a:r>
              <a:rPr lang="en-US" dirty="0" smtClean="0"/>
              <a:t>Proverbs has no overall objective behind it?   True or False</a:t>
            </a:r>
          </a:p>
          <a:p>
            <a:pPr marL="342900" indent="-342900">
              <a:buAutoNum type="arabicPeriod"/>
            </a:pPr>
            <a:r>
              <a:rPr lang="en-US" dirty="0" smtClean="0"/>
              <a:t>Does spending time in Proverbs give us a practical understanding of life?</a:t>
            </a:r>
          </a:p>
          <a:p>
            <a:pPr marL="342900" indent="-342900">
              <a:buAutoNum type="arabicPeriod"/>
            </a:pPr>
            <a:r>
              <a:rPr lang="en-US" dirty="0" smtClean="0"/>
              <a:t>Proverbs is probably the most down-to-earth book in the Bible?   True or False</a:t>
            </a:r>
          </a:p>
          <a:p>
            <a:pPr marL="342900" indent="-342900">
              <a:buAutoNum type="arabicPeriod" startAt="7"/>
            </a:pPr>
            <a:r>
              <a:rPr lang="en-US" dirty="0" smtClean="0"/>
              <a:t>The first nine chapters, which explain the purpose of Proverbs’ wisdom are spoke from </a:t>
            </a:r>
            <a:r>
              <a:rPr lang="en-US" dirty="0" err="1" smtClean="0"/>
              <a:t>f_________to</a:t>
            </a:r>
            <a:r>
              <a:rPr lang="en-US" dirty="0" smtClean="0"/>
              <a:t> s______?</a:t>
            </a:r>
          </a:p>
          <a:p>
            <a:pPr marL="342900" indent="-342900">
              <a:buAutoNum type="arabicPeriod" startAt="7"/>
            </a:pPr>
            <a:r>
              <a:rPr lang="en-US" dirty="0" smtClean="0"/>
              <a:t>Fifteen times the fatherly voice says, “M___s_____?</a:t>
            </a:r>
          </a:p>
          <a:p>
            <a:pPr marL="342900" indent="-342900">
              <a:buAutoNum type="arabicPeriod" startAt="7"/>
            </a:pPr>
            <a:r>
              <a:rPr lang="en-US" dirty="0" smtClean="0"/>
              <a:t>Is some of the advice particularly well suited to young people?</a:t>
            </a:r>
          </a:p>
          <a:p>
            <a:pPr marL="342900" indent="-342900">
              <a:buAutoNum type="arabicPeriod" startAt="7"/>
            </a:pPr>
            <a:r>
              <a:rPr lang="en-US" dirty="0" smtClean="0"/>
              <a:t>Can you name some of the warnings Proverbs seems well suited to?</a:t>
            </a:r>
          </a:p>
          <a:p>
            <a:pPr marL="342900" indent="-342900">
              <a:buAutoNum type="arabicPeriod" startAt="7"/>
            </a:pPr>
            <a:r>
              <a:rPr lang="en-US" dirty="0" smtClean="0"/>
              <a:t>Proverbs is a plea to strain your mind and your ears searching for the wise way to live?  True or False</a:t>
            </a:r>
            <a:endParaRPr lang="en-US" dirty="0"/>
          </a:p>
        </p:txBody>
      </p:sp>
    </p:spTree>
    <p:extLst>
      <p:ext uri="{BB962C8B-B14F-4D97-AF65-F5344CB8AC3E}">
        <p14:creationId xmlns:p14="http://schemas.microsoft.com/office/powerpoint/2010/main" val="39364971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TotalTime>
  <Words>2730</Words>
  <Application>Microsoft Office PowerPoint</Application>
  <PresentationFormat>Widescreen</PresentationFormat>
  <Paragraphs>132</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Qualls</dc:creator>
  <cp:lastModifiedBy>Jean Qualls</cp:lastModifiedBy>
  <cp:revision>42</cp:revision>
  <dcterms:created xsi:type="dcterms:W3CDTF">2018-01-31T20:07:05Z</dcterms:created>
  <dcterms:modified xsi:type="dcterms:W3CDTF">2018-02-06T17:09:46Z</dcterms:modified>
</cp:coreProperties>
</file>