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5" r:id="rId10"/>
    <p:sldId id="264"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39B44E-05CE-47CC-9DD8-26ACC5BB6036}"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D903B-6364-4AEE-8596-16A1242198C2}" type="slidenum">
              <a:rPr lang="en-US" smtClean="0"/>
              <a:t>‹#›</a:t>
            </a:fld>
            <a:endParaRPr lang="en-US"/>
          </a:p>
        </p:txBody>
      </p:sp>
    </p:spTree>
    <p:extLst>
      <p:ext uri="{BB962C8B-B14F-4D97-AF65-F5344CB8AC3E}">
        <p14:creationId xmlns:p14="http://schemas.microsoft.com/office/powerpoint/2010/main" val="2625562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39B44E-05CE-47CC-9DD8-26ACC5BB6036}"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D903B-6364-4AEE-8596-16A1242198C2}" type="slidenum">
              <a:rPr lang="en-US" smtClean="0"/>
              <a:t>‹#›</a:t>
            </a:fld>
            <a:endParaRPr lang="en-US"/>
          </a:p>
        </p:txBody>
      </p:sp>
    </p:spTree>
    <p:extLst>
      <p:ext uri="{BB962C8B-B14F-4D97-AF65-F5344CB8AC3E}">
        <p14:creationId xmlns:p14="http://schemas.microsoft.com/office/powerpoint/2010/main" val="2131554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39B44E-05CE-47CC-9DD8-26ACC5BB6036}"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D903B-6364-4AEE-8596-16A1242198C2}" type="slidenum">
              <a:rPr lang="en-US" smtClean="0"/>
              <a:t>‹#›</a:t>
            </a:fld>
            <a:endParaRPr lang="en-US"/>
          </a:p>
        </p:txBody>
      </p:sp>
    </p:spTree>
    <p:extLst>
      <p:ext uri="{BB962C8B-B14F-4D97-AF65-F5344CB8AC3E}">
        <p14:creationId xmlns:p14="http://schemas.microsoft.com/office/powerpoint/2010/main" val="1917132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39B44E-05CE-47CC-9DD8-26ACC5BB6036}"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D903B-6364-4AEE-8596-16A1242198C2}" type="slidenum">
              <a:rPr lang="en-US" smtClean="0"/>
              <a:t>‹#›</a:t>
            </a:fld>
            <a:endParaRPr lang="en-US"/>
          </a:p>
        </p:txBody>
      </p:sp>
    </p:spTree>
    <p:extLst>
      <p:ext uri="{BB962C8B-B14F-4D97-AF65-F5344CB8AC3E}">
        <p14:creationId xmlns:p14="http://schemas.microsoft.com/office/powerpoint/2010/main" val="771537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39B44E-05CE-47CC-9DD8-26ACC5BB6036}"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D903B-6364-4AEE-8596-16A1242198C2}" type="slidenum">
              <a:rPr lang="en-US" smtClean="0"/>
              <a:t>‹#›</a:t>
            </a:fld>
            <a:endParaRPr lang="en-US"/>
          </a:p>
        </p:txBody>
      </p:sp>
    </p:spTree>
    <p:extLst>
      <p:ext uri="{BB962C8B-B14F-4D97-AF65-F5344CB8AC3E}">
        <p14:creationId xmlns:p14="http://schemas.microsoft.com/office/powerpoint/2010/main" val="920289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39B44E-05CE-47CC-9DD8-26ACC5BB6036}" type="datetimeFigureOut">
              <a:rPr lang="en-US" smtClean="0"/>
              <a:t>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ED903B-6364-4AEE-8596-16A1242198C2}" type="slidenum">
              <a:rPr lang="en-US" smtClean="0"/>
              <a:t>‹#›</a:t>
            </a:fld>
            <a:endParaRPr lang="en-US"/>
          </a:p>
        </p:txBody>
      </p:sp>
    </p:spTree>
    <p:extLst>
      <p:ext uri="{BB962C8B-B14F-4D97-AF65-F5344CB8AC3E}">
        <p14:creationId xmlns:p14="http://schemas.microsoft.com/office/powerpoint/2010/main" val="2434461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39B44E-05CE-47CC-9DD8-26ACC5BB6036}" type="datetimeFigureOut">
              <a:rPr lang="en-US" smtClean="0"/>
              <a:t>2/19/2018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ED903B-6364-4AEE-8596-16A1242198C2}" type="slidenum">
              <a:rPr lang="en-US" smtClean="0"/>
              <a:t>‹#›</a:t>
            </a:fld>
            <a:endParaRPr lang="en-US"/>
          </a:p>
        </p:txBody>
      </p:sp>
    </p:spTree>
    <p:extLst>
      <p:ext uri="{BB962C8B-B14F-4D97-AF65-F5344CB8AC3E}">
        <p14:creationId xmlns:p14="http://schemas.microsoft.com/office/powerpoint/2010/main" val="3541922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39B44E-05CE-47CC-9DD8-26ACC5BB6036}" type="datetimeFigureOut">
              <a:rPr lang="en-US" smtClean="0"/>
              <a:t>2/19/2018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ED903B-6364-4AEE-8596-16A1242198C2}" type="slidenum">
              <a:rPr lang="en-US" smtClean="0"/>
              <a:t>‹#›</a:t>
            </a:fld>
            <a:endParaRPr lang="en-US"/>
          </a:p>
        </p:txBody>
      </p:sp>
    </p:spTree>
    <p:extLst>
      <p:ext uri="{BB962C8B-B14F-4D97-AF65-F5344CB8AC3E}">
        <p14:creationId xmlns:p14="http://schemas.microsoft.com/office/powerpoint/2010/main" val="2773660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39B44E-05CE-47CC-9DD8-26ACC5BB6036}" type="datetimeFigureOut">
              <a:rPr lang="en-US" smtClean="0"/>
              <a:t>2/19/2018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ED903B-6364-4AEE-8596-16A1242198C2}" type="slidenum">
              <a:rPr lang="en-US" smtClean="0"/>
              <a:t>‹#›</a:t>
            </a:fld>
            <a:endParaRPr lang="en-US"/>
          </a:p>
        </p:txBody>
      </p:sp>
    </p:spTree>
    <p:extLst>
      <p:ext uri="{BB962C8B-B14F-4D97-AF65-F5344CB8AC3E}">
        <p14:creationId xmlns:p14="http://schemas.microsoft.com/office/powerpoint/2010/main" val="580491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39B44E-05CE-47CC-9DD8-26ACC5BB6036}" type="datetimeFigureOut">
              <a:rPr lang="en-US" smtClean="0"/>
              <a:t>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ED903B-6364-4AEE-8596-16A1242198C2}" type="slidenum">
              <a:rPr lang="en-US" smtClean="0"/>
              <a:t>‹#›</a:t>
            </a:fld>
            <a:endParaRPr lang="en-US"/>
          </a:p>
        </p:txBody>
      </p:sp>
    </p:spTree>
    <p:extLst>
      <p:ext uri="{BB962C8B-B14F-4D97-AF65-F5344CB8AC3E}">
        <p14:creationId xmlns:p14="http://schemas.microsoft.com/office/powerpoint/2010/main" val="2767666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39B44E-05CE-47CC-9DD8-26ACC5BB6036}" type="datetimeFigureOut">
              <a:rPr lang="en-US" smtClean="0"/>
              <a:t>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ED903B-6364-4AEE-8596-16A1242198C2}" type="slidenum">
              <a:rPr lang="en-US" smtClean="0"/>
              <a:t>‹#›</a:t>
            </a:fld>
            <a:endParaRPr lang="en-US"/>
          </a:p>
        </p:txBody>
      </p:sp>
    </p:spTree>
    <p:extLst>
      <p:ext uri="{BB962C8B-B14F-4D97-AF65-F5344CB8AC3E}">
        <p14:creationId xmlns:p14="http://schemas.microsoft.com/office/powerpoint/2010/main" val="2116203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39B44E-05CE-47CC-9DD8-26ACC5BB6036}" type="datetimeFigureOut">
              <a:rPr lang="en-US" smtClean="0"/>
              <a:t>2/19/2018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ED903B-6364-4AEE-8596-16A1242198C2}" type="slidenum">
              <a:rPr lang="en-US" smtClean="0"/>
              <a:t>‹#›</a:t>
            </a:fld>
            <a:endParaRPr lang="en-US"/>
          </a:p>
        </p:txBody>
      </p:sp>
    </p:spTree>
    <p:extLst>
      <p:ext uri="{BB962C8B-B14F-4D97-AF65-F5344CB8AC3E}">
        <p14:creationId xmlns:p14="http://schemas.microsoft.com/office/powerpoint/2010/main" val="3103786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61752" y="428368"/>
            <a:ext cx="9621794" cy="523220"/>
          </a:xfrm>
          <a:prstGeom prst="rect">
            <a:avLst/>
          </a:prstGeom>
          <a:noFill/>
        </p:spPr>
        <p:txBody>
          <a:bodyPr wrap="square" rtlCol="0">
            <a:spAutoFit/>
          </a:bodyPr>
          <a:lstStyle/>
          <a:p>
            <a:r>
              <a:rPr lang="en-US" sz="2800" b="1" dirty="0" smtClean="0"/>
              <a:t>NAME THE FIVE BOOKS OF THE MAJOR PROPHETS</a:t>
            </a:r>
            <a:endParaRPr lang="en-US" sz="2800" b="1" dirty="0"/>
          </a:p>
        </p:txBody>
      </p:sp>
      <p:sp>
        <p:nvSpPr>
          <p:cNvPr id="5" name="TextBox 4"/>
          <p:cNvSpPr txBox="1"/>
          <p:nvPr/>
        </p:nvSpPr>
        <p:spPr>
          <a:xfrm>
            <a:off x="230659" y="115330"/>
            <a:ext cx="1482811" cy="276999"/>
          </a:xfrm>
          <a:prstGeom prst="rect">
            <a:avLst/>
          </a:prstGeom>
          <a:noFill/>
        </p:spPr>
        <p:txBody>
          <a:bodyPr wrap="square" rtlCol="0">
            <a:spAutoFit/>
          </a:bodyPr>
          <a:lstStyle/>
          <a:p>
            <a:r>
              <a:rPr lang="en-US" sz="1200" dirty="0" smtClean="0"/>
              <a:t>Cards 76-82</a:t>
            </a:r>
            <a:endParaRPr lang="en-US" sz="1200" dirty="0"/>
          </a:p>
        </p:txBody>
      </p:sp>
      <p:pic>
        <p:nvPicPr>
          <p:cNvPr id="6" name="Picture 5"/>
          <p:cNvPicPr>
            <a:picLocks noChangeAspect="1"/>
          </p:cNvPicPr>
          <p:nvPr/>
        </p:nvPicPr>
        <p:blipFill>
          <a:blip r:embed="rId2"/>
          <a:stretch>
            <a:fillRect/>
          </a:stretch>
        </p:blipFill>
        <p:spPr>
          <a:xfrm>
            <a:off x="4118919" y="1379469"/>
            <a:ext cx="3632886" cy="4118721"/>
          </a:xfrm>
          <a:prstGeom prst="rect">
            <a:avLst/>
          </a:prstGeom>
        </p:spPr>
      </p:pic>
      <p:sp>
        <p:nvSpPr>
          <p:cNvPr id="7" name="TextBox 6"/>
          <p:cNvSpPr txBox="1"/>
          <p:nvPr/>
        </p:nvSpPr>
        <p:spPr>
          <a:xfrm>
            <a:off x="337751" y="1309816"/>
            <a:ext cx="3715265" cy="5078313"/>
          </a:xfrm>
          <a:prstGeom prst="rect">
            <a:avLst/>
          </a:prstGeom>
          <a:noFill/>
        </p:spPr>
        <p:txBody>
          <a:bodyPr wrap="square" rtlCol="0">
            <a:spAutoFit/>
          </a:bodyPr>
          <a:lstStyle/>
          <a:p>
            <a:r>
              <a:rPr lang="en-US" dirty="0" smtClean="0"/>
              <a:t>During the years when kings ruled Israel and Judah, God spoke through prophets.  Though some prophets did predict future events, their primary role was to call God’s people back to him.</a:t>
            </a:r>
          </a:p>
          <a:p>
            <a:endParaRPr lang="en-US" b="1" dirty="0" smtClean="0"/>
          </a:p>
          <a:p>
            <a:r>
              <a:rPr lang="en-US" b="1" dirty="0" smtClean="0"/>
              <a:t>ISIAH:  </a:t>
            </a:r>
            <a:r>
              <a:rPr lang="en-US" dirty="0" smtClean="0"/>
              <a:t>The most eloquent of the prophets, Isiah analyzed the failures of all the nations around him and pointed to a future Messiah who would bring peace.</a:t>
            </a:r>
          </a:p>
          <a:p>
            <a:endParaRPr lang="en-US" b="1" dirty="0" smtClean="0"/>
          </a:p>
          <a:p>
            <a:r>
              <a:rPr lang="en-US" b="1" dirty="0" smtClean="0"/>
              <a:t>JEREMIAH:  </a:t>
            </a:r>
            <a:r>
              <a:rPr lang="en-US" dirty="0" smtClean="0"/>
              <a:t>Jeremiah led an emotionally tortured life, yet held to his stern message.  He spoke to Judah in the last decades before Babylon destroyed the nation.</a:t>
            </a:r>
          </a:p>
        </p:txBody>
      </p:sp>
      <p:sp>
        <p:nvSpPr>
          <p:cNvPr id="8" name="TextBox 7"/>
          <p:cNvSpPr txBox="1"/>
          <p:nvPr/>
        </p:nvSpPr>
        <p:spPr>
          <a:xfrm>
            <a:off x="7842422" y="1916532"/>
            <a:ext cx="4267200" cy="4247317"/>
          </a:xfrm>
          <a:prstGeom prst="rect">
            <a:avLst/>
          </a:prstGeom>
          <a:noFill/>
        </p:spPr>
        <p:txBody>
          <a:bodyPr wrap="square" rtlCol="0">
            <a:spAutoFit/>
          </a:bodyPr>
          <a:lstStyle/>
          <a:p>
            <a:r>
              <a:rPr lang="en-US" b="1" dirty="0" smtClean="0"/>
              <a:t>LAMENTATIONS</a:t>
            </a:r>
            <a:r>
              <a:rPr lang="en-US" dirty="0" smtClean="0"/>
              <a:t>:  All Jeremiah’s warnings about Jerusalem came true, and Lamentations records five poems of sorrow for the fallen city.</a:t>
            </a:r>
          </a:p>
          <a:p>
            <a:endParaRPr lang="en-US" b="1" dirty="0" smtClean="0"/>
          </a:p>
          <a:p>
            <a:r>
              <a:rPr lang="en-US" b="1" dirty="0"/>
              <a:t>E</a:t>
            </a:r>
            <a:r>
              <a:rPr lang="en-US" b="1" dirty="0" smtClean="0"/>
              <a:t>ZEKIEL:</a:t>
            </a:r>
            <a:r>
              <a:rPr lang="en-US" dirty="0" smtClean="0"/>
              <a:t>  Ezekiel spoke to the Jews who were captive in Babylon.  He often used dramatic stories and “enacted parables” to make his points.</a:t>
            </a:r>
          </a:p>
          <a:p>
            <a:endParaRPr lang="en-US" dirty="0" smtClean="0"/>
          </a:p>
          <a:p>
            <a:r>
              <a:rPr lang="en-US" b="1" dirty="0" smtClean="0"/>
              <a:t>DANIEL:  </a:t>
            </a:r>
            <a:r>
              <a:rPr lang="en-US" dirty="0" smtClean="0"/>
              <a:t>A captive in Babylon, Daniel rose to the office of prime minister.  Despite intense political pressure, he lived a model life of integrity and left highly symbolic prophecies about the future.</a:t>
            </a:r>
            <a:endParaRPr lang="en-US" b="1" dirty="0"/>
          </a:p>
        </p:txBody>
      </p:sp>
    </p:spTree>
    <p:extLst>
      <p:ext uri="{BB962C8B-B14F-4D97-AF65-F5344CB8AC3E}">
        <p14:creationId xmlns:p14="http://schemas.microsoft.com/office/powerpoint/2010/main" val="1944737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83027" y="362465"/>
            <a:ext cx="7776519" cy="584775"/>
          </a:xfrm>
          <a:prstGeom prst="rect">
            <a:avLst/>
          </a:prstGeom>
          <a:noFill/>
        </p:spPr>
        <p:txBody>
          <a:bodyPr wrap="square" rtlCol="0">
            <a:spAutoFit/>
          </a:bodyPr>
          <a:lstStyle/>
          <a:p>
            <a:r>
              <a:rPr lang="en-US" sz="3200" b="1" dirty="0" smtClean="0"/>
              <a:t>                    WROTE JEREMIAH</a:t>
            </a:r>
            <a:endParaRPr lang="en-US" sz="3200"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2066" y="1243913"/>
            <a:ext cx="3531891" cy="5193957"/>
          </a:xfrm>
          <a:prstGeom prst="rect">
            <a:avLst/>
          </a:prstGeom>
        </p:spPr>
      </p:pic>
      <p:sp>
        <p:nvSpPr>
          <p:cNvPr id="6" name="TextBox 5"/>
          <p:cNvSpPr txBox="1"/>
          <p:nvPr/>
        </p:nvSpPr>
        <p:spPr>
          <a:xfrm>
            <a:off x="4176584" y="1243913"/>
            <a:ext cx="7644714" cy="5078313"/>
          </a:xfrm>
          <a:prstGeom prst="rect">
            <a:avLst/>
          </a:prstGeom>
          <a:noFill/>
        </p:spPr>
        <p:txBody>
          <a:bodyPr wrap="square" rtlCol="0">
            <a:spAutoFit/>
          </a:bodyPr>
          <a:lstStyle/>
          <a:p>
            <a:r>
              <a:rPr lang="en-US" dirty="0" smtClean="0"/>
              <a:t>     Jeremiah lived during the last days of the nation of Judah.  When he was 21 years old, he learned about God’s plan for his life.  God told Jeremiah he had been chosen to be a prophet since before his birth.  He was to speak the word of the Lord to kings and nations.</a:t>
            </a:r>
          </a:p>
          <a:p>
            <a:r>
              <a:rPr lang="en-US" dirty="0"/>
              <a:t> </a:t>
            </a:r>
            <a:r>
              <a:rPr lang="en-US" dirty="0" smtClean="0"/>
              <a:t>    Jeremiah lived one of the most dramatic lives in the Bible, and that is saying something.  But he </a:t>
            </a:r>
            <a:r>
              <a:rPr lang="en-US" dirty="0"/>
              <a:t>n</a:t>
            </a:r>
            <a:r>
              <a:rPr lang="en-US" dirty="0" smtClean="0"/>
              <a:t>ever learned to like his role.  Through all the excitement he remained reluctant, insecure, and often unhappy.</a:t>
            </a:r>
          </a:p>
          <a:p>
            <a:r>
              <a:rPr lang="en-US" dirty="0"/>
              <a:t> </a:t>
            </a:r>
            <a:r>
              <a:rPr lang="en-US" dirty="0" smtClean="0"/>
              <a:t>    God chose him to be “over nations and kingdoms to uproot and tear down, to destroy and overthrow, to build and to plant” (1:10).  To accomplish that, Jeremiah had only one resource, his mouth.  How did he respond to such an awesome challenge? “Ah Sovereign LORD,” he said, “I do not know how to speak; I am only a child” (1:6).  He didn’t stride forward; he barely hung on.  He wanted out of the job.</a:t>
            </a:r>
          </a:p>
          <a:p>
            <a:r>
              <a:rPr lang="en-US" dirty="0"/>
              <a:t> </a:t>
            </a:r>
            <a:r>
              <a:rPr lang="en-US" dirty="0" smtClean="0"/>
              <a:t>    His only encouragement was God’s promise;  “Today I have made you a fortified city, an iron pillar and a bronze wall to stand against the whole land” (1:18).  For 40 years Jeremiah gave top officials a warning they hated to hear and refused to heed.  Several times they arrested and imprisoned him; they nearly killed him.</a:t>
            </a:r>
            <a:endParaRPr lang="en-US" dirty="0"/>
          </a:p>
        </p:txBody>
      </p:sp>
    </p:spTree>
    <p:extLst>
      <p:ext uri="{BB962C8B-B14F-4D97-AF65-F5344CB8AC3E}">
        <p14:creationId xmlns:p14="http://schemas.microsoft.com/office/powerpoint/2010/main" val="716727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0562" y="362465"/>
            <a:ext cx="8336692" cy="584775"/>
          </a:xfrm>
          <a:prstGeom prst="rect">
            <a:avLst/>
          </a:prstGeom>
          <a:noFill/>
        </p:spPr>
        <p:txBody>
          <a:bodyPr wrap="square" rtlCol="0">
            <a:spAutoFit/>
          </a:bodyPr>
          <a:lstStyle/>
          <a:p>
            <a:r>
              <a:rPr lang="en-US" sz="3200" b="1" dirty="0" smtClean="0"/>
              <a:t>                       WROTE JEREMIAH</a:t>
            </a:r>
            <a:endParaRPr lang="en-US" sz="3200" b="1" dirty="0"/>
          </a:p>
        </p:txBody>
      </p:sp>
      <p:sp>
        <p:nvSpPr>
          <p:cNvPr id="5" name="TextBox 4"/>
          <p:cNvSpPr txBox="1"/>
          <p:nvPr/>
        </p:nvSpPr>
        <p:spPr>
          <a:xfrm>
            <a:off x="329514" y="1243914"/>
            <a:ext cx="11425881" cy="3970318"/>
          </a:xfrm>
          <a:prstGeom prst="rect">
            <a:avLst/>
          </a:prstGeom>
          <a:noFill/>
        </p:spPr>
        <p:txBody>
          <a:bodyPr wrap="square" rtlCol="0">
            <a:spAutoFit/>
          </a:bodyPr>
          <a:lstStyle/>
          <a:p>
            <a:r>
              <a:rPr lang="en-US" dirty="0" smtClean="0"/>
              <a:t>                                                                     A.  Isaiah</a:t>
            </a:r>
          </a:p>
          <a:p>
            <a:r>
              <a:rPr lang="en-US" dirty="0"/>
              <a:t> </a:t>
            </a:r>
            <a:r>
              <a:rPr lang="en-US" dirty="0" smtClean="0"/>
              <a:t>                                                                    B.  Daniel</a:t>
            </a:r>
          </a:p>
          <a:p>
            <a:r>
              <a:rPr lang="en-US" dirty="0"/>
              <a:t> </a:t>
            </a:r>
            <a:r>
              <a:rPr lang="en-US" dirty="0" smtClean="0"/>
              <a:t>                                                                    C.  Jeremiah</a:t>
            </a:r>
          </a:p>
          <a:p>
            <a:endParaRPr lang="en-US" dirty="0"/>
          </a:p>
          <a:p>
            <a:pPr marL="342900" indent="-342900">
              <a:buAutoNum type="arabicPeriod"/>
            </a:pPr>
            <a:endParaRPr lang="en-US" dirty="0" smtClean="0"/>
          </a:p>
          <a:p>
            <a:pPr marL="342900" indent="-342900">
              <a:buAutoNum type="arabicPeriod"/>
            </a:pPr>
            <a:r>
              <a:rPr lang="en-US" dirty="0" smtClean="0"/>
              <a:t>God told Jeremiah he had been chosen to be a prophet since his birth?    True or False</a:t>
            </a:r>
          </a:p>
          <a:p>
            <a:pPr marL="342900" indent="-342900">
              <a:buAutoNum type="arabicPeriod"/>
            </a:pPr>
            <a:r>
              <a:rPr lang="en-US" dirty="0" smtClean="0"/>
              <a:t>Jeremiah liked the role?   True or False</a:t>
            </a:r>
          </a:p>
          <a:p>
            <a:pPr marL="342900" indent="-342900">
              <a:buAutoNum type="arabicPeriod"/>
            </a:pPr>
            <a:r>
              <a:rPr lang="en-US" dirty="0" smtClean="0"/>
              <a:t>Jeremiah had only one resource, his mouth to accomplish such an awesome challenge?   True or False</a:t>
            </a:r>
          </a:p>
          <a:p>
            <a:pPr marL="342900" indent="-342900">
              <a:buAutoNum type="arabicPeriod"/>
            </a:pPr>
            <a:r>
              <a:rPr lang="en-US" dirty="0" smtClean="0"/>
              <a:t>Can we use our mouth to God’s glory today?</a:t>
            </a:r>
          </a:p>
          <a:p>
            <a:pPr marL="342900" indent="-342900">
              <a:buAutoNum type="arabicPeriod"/>
            </a:pPr>
            <a:r>
              <a:rPr lang="en-US" dirty="0" smtClean="0"/>
              <a:t>Name a person you know who has done this.</a:t>
            </a:r>
          </a:p>
          <a:p>
            <a:pPr marL="342900" indent="-342900">
              <a:buAutoNum type="arabicPeriod"/>
            </a:pPr>
            <a:r>
              <a:rPr lang="en-US" dirty="0" smtClean="0"/>
              <a:t>For 40 years Jeremiah gave top officials a warning they hated to hear and refused to heed?   True or False</a:t>
            </a:r>
          </a:p>
          <a:p>
            <a:pPr marL="342900" indent="-342900">
              <a:buAutoNum type="arabicPeriod"/>
            </a:pPr>
            <a:r>
              <a:rPr lang="en-US" dirty="0" smtClean="0"/>
              <a:t>Can we speak up when things are said that are not according to God’s word?</a:t>
            </a:r>
          </a:p>
          <a:p>
            <a:pPr marL="342900" indent="-342900">
              <a:buAutoNum type="arabicPeriod"/>
            </a:pPr>
            <a:r>
              <a:rPr lang="en-US" dirty="0" smtClean="0"/>
              <a:t>Should we do this even though we are not liked by some?</a:t>
            </a:r>
          </a:p>
          <a:p>
            <a:pPr marL="342900" indent="-342900">
              <a:buAutoNum type="arabicPeriod"/>
            </a:pPr>
            <a:endParaRPr lang="en-US" dirty="0"/>
          </a:p>
        </p:txBody>
      </p:sp>
    </p:spTree>
    <p:extLst>
      <p:ext uri="{BB962C8B-B14F-4D97-AF65-F5344CB8AC3E}">
        <p14:creationId xmlns:p14="http://schemas.microsoft.com/office/powerpoint/2010/main" val="1575860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69308" y="313038"/>
            <a:ext cx="9218140" cy="584775"/>
          </a:xfrm>
          <a:prstGeom prst="rect">
            <a:avLst/>
          </a:prstGeom>
          <a:noFill/>
        </p:spPr>
        <p:txBody>
          <a:bodyPr wrap="square" rtlCol="0">
            <a:spAutoFit/>
          </a:bodyPr>
          <a:lstStyle/>
          <a:p>
            <a:r>
              <a:rPr lang="en-US" sz="3200" b="1" dirty="0" smtClean="0"/>
              <a:t>                         JEREMIAH KNOWN AS</a:t>
            </a:r>
            <a:endParaRPr lang="en-US" sz="3200"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3049" y="1070919"/>
            <a:ext cx="5902087" cy="5461686"/>
          </a:xfrm>
          <a:prstGeom prst="rect">
            <a:avLst/>
          </a:prstGeom>
        </p:spPr>
      </p:pic>
      <p:sp>
        <p:nvSpPr>
          <p:cNvPr id="6" name="TextBox 5"/>
          <p:cNvSpPr txBox="1"/>
          <p:nvPr/>
        </p:nvSpPr>
        <p:spPr>
          <a:xfrm>
            <a:off x="716692" y="1474574"/>
            <a:ext cx="4860325" cy="4247317"/>
          </a:xfrm>
          <a:prstGeom prst="rect">
            <a:avLst/>
          </a:prstGeom>
          <a:noFill/>
        </p:spPr>
        <p:txBody>
          <a:bodyPr wrap="square" rtlCol="0">
            <a:spAutoFit/>
          </a:bodyPr>
          <a:lstStyle/>
          <a:p>
            <a:r>
              <a:rPr lang="en-US" b="1" dirty="0" smtClean="0"/>
              <a:t>THE WEEPING PROPHET</a:t>
            </a:r>
          </a:p>
          <a:p>
            <a:r>
              <a:rPr lang="en-US" dirty="0"/>
              <a:t> </a:t>
            </a:r>
            <a:r>
              <a:rPr lang="en-US" dirty="0" smtClean="0"/>
              <a:t>    No prophet exposed his feelings more than Jeremiah.  Jeremiah was the “</a:t>
            </a:r>
            <a:r>
              <a:rPr lang="en-US" u="sng" dirty="0" smtClean="0"/>
              <a:t>Weeping Prophet”</a:t>
            </a:r>
            <a:r>
              <a:rPr lang="en-US" dirty="0" smtClean="0"/>
              <a:t> .  He had to warn his people all the time of the terrible fate that lay ahead of them, and he could not help sorrowing about it.  His relationship with God was streaked with quarrels, reproaches, and outburst.  Their relationship, doubts and all, forms one of the best examples in the Bible of what it means to follow God in spite of everything.  He was faithful to God Who had called him to be a prophet, and however hard it was he gave God’s messages to the people of Judah—until, four hundred years after </a:t>
            </a:r>
            <a:r>
              <a:rPr lang="en-US" dirty="0" err="1" smtClean="0"/>
              <a:t>Rehoboam</a:t>
            </a:r>
            <a:r>
              <a:rPr lang="en-US" dirty="0" smtClean="0"/>
              <a:t> had become its first king, the kingdom of Judah can to an end.</a:t>
            </a:r>
            <a:endParaRPr lang="en-US" dirty="0"/>
          </a:p>
        </p:txBody>
      </p:sp>
    </p:spTree>
    <p:extLst>
      <p:ext uri="{BB962C8B-B14F-4D97-AF65-F5344CB8AC3E}">
        <p14:creationId xmlns:p14="http://schemas.microsoft.com/office/powerpoint/2010/main" val="3687145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98357" y="469557"/>
            <a:ext cx="7274011" cy="584775"/>
          </a:xfrm>
          <a:prstGeom prst="rect">
            <a:avLst/>
          </a:prstGeom>
          <a:noFill/>
        </p:spPr>
        <p:txBody>
          <a:bodyPr wrap="square" rtlCol="0">
            <a:spAutoFit/>
          </a:bodyPr>
          <a:lstStyle/>
          <a:p>
            <a:r>
              <a:rPr lang="en-US" sz="3200" b="1" dirty="0" smtClean="0"/>
              <a:t>             JEREMIAH KNOWN AS</a:t>
            </a:r>
            <a:endParaRPr lang="en-US" sz="3200" b="1" dirty="0"/>
          </a:p>
        </p:txBody>
      </p:sp>
      <p:sp>
        <p:nvSpPr>
          <p:cNvPr id="5" name="TextBox 4"/>
          <p:cNvSpPr txBox="1"/>
          <p:nvPr/>
        </p:nvSpPr>
        <p:spPr>
          <a:xfrm>
            <a:off x="387178" y="1491049"/>
            <a:ext cx="11467071" cy="3970318"/>
          </a:xfrm>
          <a:prstGeom prst="rect">
            <a:avLst/>
          </a:prstGeom>
          <a:noFill/>
        </p:spPr>
        <p:txBody>
          <a:bodyPr wrap="square" rtlCol="0">
            <a:spAutoFit/>
          </a:bodyPr>
          <a:lstStyle/>
          <a:p>
            <a:r>
              <a:rPr lang="en-US" dirty="0" smtClean="0"/>
              <a:t>                                                            A.  Weak Prophet</a:t>
            </a:r>
          </a:p>
          <a:p>
            <a:r>
              <a:rPr lang="en-US" dirty="0"/>
              <a:t> </a:t>
            </a:r>
            <a:r>
              <a:rPr lang="en-US" dirty="0" smtClean="0"/>
              <a:t>                                                           B.  Strong Prophet</a:t>
            </a:r>
          </a:p>
          <a:p>
            <a:r>
              <a:rPr lang="en-US" dirty="0"/>
              <a:t> </a:t>
            </a:r>
            <a:r>
              <a:rPr lang="en-US" dirty="0" smtClean="0"/>
              <a:t>                                                            C.  Weeping Prophet</a:t>
            </a:r>
          </a:p>
          <a:p>
            <a:endParaRPr lang="en-US" dirty="0"/>
          </a:p>
          <a:p>
            <a:pPr marL="342900" indent="-342900">
              <a:buAutoNum type="arabicPeriod"/>
            </a:pPr>
            <a:endParaRPr lang="en-US" dirty="0" smtClean="0"/>
          </a:p>
          <a:p>
            <a:pPr marL="342900" indent="-342900">
              <a:buAutoNum type="arabicPeriod"/>
            </a:pPr>
            <a:r>
              <a:rPr lang="en-US" dirty="0" smtClean="0"/>
              <a:t>Jeremiah had to warn his people all the time of the terrible fate that lay ahead of them?   True or False</a:t>
            </a:r>
          </a:p>
          <a:p>
            <a:pPr marL="342900" indent="-342900">
              <a:buAutoNum type="arabicPeriod"/>
            </a:pPr>
            <a:r>
              <a:rPr lang="en-US" dirty="0" smtClean="0"/>
              <a:t>Did he feel sorrowful about it?</a:t>
            </a:r>
          </a:p>
          <a:p>
            <a:pPr marL="342900" indent="-342900">
              <a:buAutoNum type="arabicPeriod"/>
            </a:pPr>
            <a:r>
              <a:rPr lang="en-US" dirty="0" smtClean="0"/>
              <a:t>Was his relationship with God streaked with quarrels, and outburst?</a:t>
            </a:r>
          </a:p>
          <a:p>
            <a:pPr marL="342900" indent="-342900">
              <a:buAutoNum type="arabicPeriod"/>
            </a:pPr>
            <a:r>
              <a:rPr lang="en-US" dirty="0" smtClean="0"/>
              <a:t>In spite of all this did Jeremiah still follow God?</a:t>
            </a:r>
          </a:p>
          <a:p>
            <a:pPr marL="342900" indent="-342900">
              <a:buAutoNum type="arabicPeriod"/>
            </a:pPr>
            <a:r>
              <a:rPr lang="en-US" dirty="0" smtClean="0"/>
              <a:t>Should we do the same?</a:t>
            </a:r>
          </a:p>
          <a:p>
            <a:pPr marL="342900" indent="-342900">
              <a:buAutoNum type="arabicPeriod"/>
            </a:pPr>
            <a:r>
              <a:rPr lang="en-US" dirty="0" smtClean="0"/>
              <a:t>Was Jeremiah faithful to God Who called him to be a prophet?</a:t>
            </a:r>
          </a:p>
          <a:p>
            <a:pPr marL="342900" indent="-342900">
              <a:buAutoNum type="arabicPeriod"/>
            </a:pPr>
            <a:r>
              <a:rPr lang="en-US" dirty="0" smtClean="0"/>
              <a:t>Even though it was very hard did he give God’s messages to the people of Judah?</a:t>
            </a:r>
          </a:p>
          <a:p>
            <a:pPr marL="342900" indent="-342900">
              <a:buAutoNum type="arabicPeriod"/>
            </a:pPr>
            <a:r>
              <a:rPr lang="en-US" dirty="0" smtClean="0"/>
              <a:t>Should we do the same today or be worried about hurting someone’s feelings?</a:t>
            </a:r>
          </a:p>
          <a:p>
            <a:pPr marL="342900" indent="-342900">
              <a:buAutoNum type="arabicPeriod"/>
            </a:pPr>
            <a:r>
              <a:rPr lang="en-US" dirty="0" smtClean="0"/>
              <a:t>Did the kingdom of Judah come to an end as Jeremiah warned them about?</a:t>
            </a:r>
            <a:endParaRPr lang="en-US" dirty="0"/>
          </a:p>
        </p:txBody>
      </p:sp>
    </p:spTree>
    <p:extLst>
      <p:ext uri="{BB962C8B-B14F-4D97-AF65-F5344CB8AC3E}">
        <p14:creationId xmlns:p14="http://schemas.microsoft.com/office/powerpoint/2010/main" val="1776879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14183" y="192675"/>
            <a:ext cx="2512541" cy="3596731"/>
          </a:xfrm>
          <a:prstGeom prst="rect">
            <a:avLst/>
          </a:prstGeom>
        </p:spPr>
      </p:pic>
      <p:sp>
        <p:nvSpPr>
          <p:cNvPr id="6" name="TextBox 5"/>
          <p:cNvSpPr txBox="1"/>
          <p:nvPr/>
        </p:nvSpPr>
        <p:spPr>
          <a:xfrm>
            <a:off x="3262183" y="280086"/>
            <a:ext cx="7175158" cy="369332"/>
          </a:xfrm>
          <a:prstGeom prst="rect">
            <a:avLst/>
          </a:prstGeom>
          <a:noFill/>
        </p:spPr>
        <p:txBody>
          <a:bodyPr wrap="square" rtlCol="0">
            <a:spAutoFit/>
          </a:bodyPr>
          <a:lstStyle/>
          <a:p>
            <a:r>
              <a:rPr lang="en-US" b="1" dirty="0" smtClean="0"/>
              <a:t>                                        FOUR J’S OF JEREMIAH</a:t>
            </a:r>
            <a:endParaRPr lang="en-US" b="1" dirty="0"/>
          </a:p>
        </p:txBody>
      </p:sp>
      <p:sp>
        <p:nvSpPr>
          <p:cNvPr id="7" name="TextBox 6"/>
          <p:cNvSpPr txBox="1"/>
          <p:nvPr/>
        </p:nvSpPr>
        <p:spPr>
          <a:xfrm>
            <a:off x="2957385" y="929504"/>
            <a:ext cx="9152238" cy="2800767"/>
          </a:xfrm>
          <a:prstGeom prst="rect">
            <a:avLst/>
          </a:prstGeom>
          <a:noFill/>
        </p:spPr>
        <p:txBody>
          <a:bodyPr wrap="square" rtlCol="0">
            <a:spAutoFit/>
          </a:bodyPr>
          <a:lstStyle/>
          <a:p>
            <a:r>
              <a:rPr lang="en-US" sz="1600" b="1" dirty="0" smtClean="0"/>
              <a:t>Jeremiah’s Fall Foretold:</a:t>
            </a:r>
          </a:p>
          <a:p>
            <a:r>
              <a:rPr lang="en-US" sz="1600" b="1" dirty="0"/>
              <a:t> </a:t>
            </a:r>
            <a:r>
              <a:rPr lang="en-US" sz="1600" b="1" dirty="0" smtClean="0"/>
              <a:t>    </a:t>
            </a:r>
            <a:r>
              <a:rPr lang="en-US" sz="1600" dirty="0" smtClean="0"/>
              <a:t>Jeremiah spoke to a nation about to be destroyed by war.  Three hundred years before him, the Israelites had split into two countries, Israel in the North and Judah in the South.  About 100 years before Jeremiah, Assyria had conquered the Northern Kingdom.  This disaster was “World War I” in Old Testament history.</a:t>
            </a:r>
          </a:p>
          <a:p>
            <a:r>
              <a:rPr lang="en-US" sz="1600" b="1" dirty="0"/>
              <a:t> </a:t>
            </a:r>
            <a:r>
              <a:rPr lang="en-US" sz="1600" b="1" dirty="0" smtClean="0"/>
              <a:t>    </a:t>
            </a:r>
            <a:r>
              <a:rPr lang="en-US" sz="1600" dirty="0" smtClean="0"/>
              <a:t>Now during Jeremiah’s life, World War II threatened.  Another fierce kingdom, Babylon assembled troops against the remaining Southern Kingdom.  Would God save his chosen people?  Jeremiah loudly insisted for more than 20 years that God would punish Judah just as he had Israel by letting Babylon take them into captivity.  He lived to see predictions come true.</a:t>
            </a:r>
          </a:p>
          <a:p>
            <a:r>
              <a:rPr lang="en-US" sz="1600" b="1" dirty="0"/>
              <a:t> </a:t>
            </a:r>
            <a:r>
              <a:rPr lang="en-US" sz="1600" b="1" dirty="0" smtClean="0"/>
              <a:t>    </a:t>
            </a:r>
            <a:r>
              <a:rPr lang="en-US" sz="1600" dirty="0" smtClean="0"/>
              <a:t>Many passages in Jeremiah refer to the five kings he know.  When you see their names, use them as a reference point in figuring out the order of events:  Josiah (17 years of a 31 year reign);  </a:t>
            </a:r>
            <a:r>
              <a:rPr lang="en-US" sz="1600" dirty="0" err="1" smtClean="0"/>
              <a:t>Jehoahaz</a:t>
            </a:r>
            <a:r>
              <a:rPr lang="en-US" sz="1600" dirty="0" smtClean="0"/>
              <a:t> (3 months)</a:t>
            </a:r>
          </a:p>
          <a:p>
            <a:r>
              <a:rPr lang="en-US" sz="1600" dirty="0" err="1" smtClean="0"/>
              <a:t>Jehoiakim</a:t>
            </a:r>
            <a:r>
              <a:rPr lang="en-US" sz="1600" b="1" dirty="0" smtClean="0"/>
              <a:t> </a:t>
            </a:r>
            <a:r>
              <a:rPr lang="en-US" sz="1600" dirty="0" smtClean="0"/>
              <a:t>(12 years);</a:t>
            </a:r>
            <a:r>
              <a:rPr lang="en-US" sz="1600" dirty="0"/>
              <a:t> </a:t>
            </a:r>
            <a:r>
              <a:rPr lang="en-US" sz="1600" dirty="0" err="1" smtClean="0"/>
              <a:t>Jehoiachin</a:t>
            </a:r>
            <a:r>
              <a:rPr lang="en-US" sz="1600" dirty="0" smtClean="0"/>
              <a:t> (3 months); Zedekiah (11 years)</a:t>
            </a:r>
            <a:endParaRPr lang="en-US" sz="1600" dirty="0"/>
          </a:p>
        </p:txBody>
      </p:sp>
      <p:pic>
        <p:nvPicPr>
          <p:cNvPr id="8" name="Picture 7"/>
          <p:cNvPicPr>
            <a:picLocks noChangeAspect="1"/>
          </p:cNvPicPr>
          <p:nvPr/>
        </p:nvPicPr>
        <p:blipFill>
          <a:blip r:embed="rId3"/>
          <a:stretch>
            <a:fillRect/>
          </a:stretch>
        </p:blipFill>
        <p:spPr>
          <a:xfrm>
            <a:off x="461319" y="3789406"/>
            <a:ext cx="2141837" cy="2891481"/>
          </a:xfrm>
          <a:prstGeom prst="rect">
            <a:avLst/>
          </a:prstGeom>
        </p:spPr>
      </p:pic>
      <p:sp>
        <p:nvSpPr>
          <p:cNvPr id="9" name="TextBox 8"/>
          <p:cNvSpPr txBox="1"/>
          <p:nvPr/>
        </p:nvSpPr>
        <p:spPr>
          <a:xfrm>
            <a:off x="2957385" y="3789406"/>
            <a:ext cx="8987480" cy="2554545"/>
          </a:xfrm>
          <a:prstGeom prst="rect">
            <a:avLst/>
          </a:prstGeom>
          <a:noFill/>
        </p:spPr>
        <p:txBody>
          <a:bodyPr wrap="square" rtlCol="0">
            <a:spAutoFit/>
          </a:bodyPr>
          <a:lstStyle/>
          <a:p>
            <a:r>
              <a:rPr lang="en-US" sz="1600" b="1" dirty="0" err="1" smtClean="0"/>
              <a:t>Jehoiakim</a:t>
            </a:r>
            <a:r>
              <a:rPr lang="en-US" sz="1600" b="1" dirty="0" smtClean="0"/>
              <a:t> Burns Jeremiah’s Writings:</a:t>
            </a:r>
          </a:p>
          <a:p>
            <a:r>
              <a:rPr lang="en-US" sz="1600" dirty="0"/>
              <a:t> </a:t>
            </a:r>
            <a:r>
              <a:rPr lang="en-US" sz="1600" dirty="0" smtClean="0"/>
              <a:t>    Jeremiah spoke the Lord’s words to the people of Judah, but they did not listen.  So God told the prophet to send a scroll to King </a:t>
            </a:r>
            <a:r>
              <a:rPr lang="en-US" sz="1600" dirty="0" err="1" smtClean="0"/>
              <a:t>Jehoiakim</a:t>
            </a:r>
            <a:r>
              <a:rPr lang="en-US" sz="1600" dirty="0" smtClean="0"/>
              <a:t>.  Jeremiah’s friend, Baruch, worked many hours writing down the messages that God had given Jeremiah.  Perhaps now the king would pay attention!</a:t>
            </a:r>
          </a:p>
          <a:p>
            <a:r>
              <a:rPr lang="en-US" sz="1600" dirty="0"/>
              <a:t> </a:t>
            </a:r>
            <a:r>
              <a:rPr lang="en-US" sz="1600" dirty="0" smtClean="0"/>
              <a:t>    One winter’s day the king’s officer came and snatched the parchment roll away from Baruch, and took it to the king, who was sitting warming himself by the fireside.  Section by section the officers took the scroll and began reading it out loud before </a:t>
            </a:r>
            <a:r>
              <a:rPr lang="en-US" sz="1600" dirty="0" err="1" smtClean="0"/>
              <a:t>Jehoiakim</a:t>
            </a:r>
            <a:r>
              <a:rPr lang="en-US" sz="1600" dirty="0" smtClean="0"/>
              <a:t>.  As he listened, the disobedient king took each section the officer read and cut it into pieces with his knife, throwing the pieces into the fire.  One by one, God’s words to his people landed in the fire.</a:t>
            </a:r>
          </a:p>
          <a:p>
            <a:r>
              <a:rPr lang="en-US" sz="1600" dirty="0"/>
              <a:t> </a:t>
            </a:r>
            <a:r>
              <a:rPr lang="en-US" sz="1600" dirty="0" smtClean="0"/>
              <a:t>                                                                                                            (continued on next slide)</a:t>
            </a:r>
            <a:endParaRPr lang="en-US" sz="1600" dirty="0"/>
          </a:p>
        </p:txBody>
      </p:sp>
    </p:spTree>
    <p:extLst>
      <p:ext uri="{BB962C8B-B14F-4D97-AF65-F5344CB8AC3E}">
        <p14:creationId xmlns:p14="http://schemas.microsoft.com/office/powerpoint/2010/main" val="3970000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1233" y="271849"/>
            <a:ext cx="3262184" cy="6277231"/>
          </a:xfrm>
          <a:prstGeom prst="rect">
            <a:avLst/>
          </a:prstGeom>
        </p:spPr>
      </p:pic>
      <p:sp>
        <p:nvSpPr>
          <p:cNvPr id="5" name="TextBox 4"/>
          <p:cNvSpPr txBox="1"/>
          <p:nvPr/>
        </p:nvSpPr>
        <p:spPr>
          <a:xfrm>
            <a:off x="3715265" y="335016"/>
            <a:ext cx="8320216" cy="6247864"/>
          </a:xfrm>
          <a:prstGeom prst="rect">
            <a:avLst/>
          </a:prstGeom>
          <a:noFill/>
        </p:spPr>
        <p:txBody>
          <a:bodyPr wrap="square" rtlCol="0">
            <a:spAutoFit/>
          </a:bodyPr>
          <a:lstStyle/>
          <a:p>
            <a:r>
              <a:rPr lang="en-US" sz="1600" b="1" dirty="0" smtClean="0"/>
              <a:t>Jeremiah Imprisoned:</a:t>
            </a:r>
            <a:endParaRPr lang="en-US" sz="1600" dirty="0" smtClean="0"/>
          </a:p>
          <a:p>
            <a:r>
              <a:rPr lang="en-US" sz="1600" b="1" dirty="0"/>
              <a:t> </a:t>
            </a:r>
            <a:r>
              <a:rPr lang="en-US" sz="1600" b="1" dirty="0" smtClean="0"/>
              <a:t>    </a:t>
            </a:r>
            <a:r>
              <a:rPr lang="en-US" sz="1600" dirty="0" smtClean="0"/>
              <a:t>Even some of the princes were horrified, with what the king had done, and asked the king not to do this, but he would not listen to them.  Instead he sent some of his officers to throw Jeremiah and Baruch into prison; but the Lord hid them.  While they were hidden away, Baruch wrote down again what the Lord had said through Jeremiah, so that we still have those words in our Bibles today.</a:t>
            </a:r>
          </a:p>
          <a:p>
            <a:r>
              <a:rPr lang="en-US" sz="1600" b="1" dirty="0"/>
              <a:t> </a:t>
            </a:r>
            <a:r>
              <a:rPr lang="en-US" sz="1600" b="1" dirty="0" smtClean="0"/>
              <a:t>   </a:t>
            </a:r>
            <a:r>
              <a:rPr lang="en-US" sz="1600" dirty="0" smtClean="0"/>
              <a:t>Not long afterward the Babylonian armies returned to Judah, and Nebuchadnezzar the king of Babylon took </a:t>
            </a:r>
            <a:r>
              <a:rPr lang="en-US" sz="1600" dirty="0" err="1" smtClean="0"/>
              <a:t>Jehoiakim</a:t>
            </a:r>
            <a:r>
              <a:rPr lang="en-US" sz="1600" dirty="0" smtClean="0"/>
              <a:t> prisoner.  Three years later the Babylonians let </a:t>
            </a:r>
            <a:r>
              <a:rPr lang="en-US" sz="1600" dirty="0" err="1" smtClean="0"/>
              <a:t>Jehoiakim</a:t>
            </a:r>
            <a:r>
              <a:rPr lang="en-US" sz="1600" dirty="0" smtClean="0"/>
              <a:t> free, but he died in disgrace a short while afterward.</a:t>
            </a:r>
          </a:p>
          <a:p>
            <a:r>
              <a:rPr lang="en-US" sz="1600" dirty="0"/>
              <a:t> </a:t>
            </a:r>
            <a:r>
              <a:rPr lang="en-US" sz="1600" dirty="0" smtClean="0"/>
              <a:t>    Zedekiah was made king of Judah by the Babylonians and he promised to be faithful to Nebuchadnezzar, the king of Babylon, but it was not long before they had persuaded his princes that they should rebel.  Zedekiah had heard that Pharaoh’s army was moving out of Egypt to make war against the Babylonians.  So he planned to break his promise to Nebuchadnezzar and fight on the Egyptian side in the war.  But Jeremiah warned him not to break his promise.  God had told him that the Egyptians would turn back to their own land, and that the Babylonians would come and destroy Jerusalem.  They must not deceive themselves into thinking that the Babylonians would leave the land of Judah:  They would not.</a:t>
            </a:r>
          </a:p>
          <a:p>
            <a:r>
              <a:rPr lang="en-US" sz="1600" dirty="0"/>
              <a:t> </a:t>
            </a:r>
            <a:r>
              <a:rPr lang="en-US" sz="1600" dirty="0" smtClean="0"/>
              <a:t>    When they heard this, Zedekiah and his princes were very angry.  They said that Jeremiah was a traitor, and must be killed.  Zedekiah told the princes to do what they like with Jeremiah, so they took him and let him down with ropes into a muddy dungeon under the floor of the palace prison.  There was a kindhearted man in the palace, though.  An African called </a:t>
            </a:r>
            <a:r>
              <a:rPr lang="en-US" sz="1600" dirty="0" err="1" smtClean="0"/>
              <a:t>Ebed-melech</a:t>
            </a:r>
            <a:r>
              <a:rPr lang="en-US" sz="1600" dirty="0" smtClean="0"/>
              <a:t>,  was upset over the thought of Jeremiah lying there in the mud, starving.  He went to the king, and asked permission to move the prophet to another part of the prison.  The king allowed him to move Jeremiah to a warm and dry place.</a:t>
            </a:r>
          </a:p>
          <a:p>
            <a:r>
              <a:rPr lang="en-US" sz="1600" dirty="0"/>
              <a:t> </a:t>
            </a:r>
            <a:r>
              <a:rPr lang="en-US" sz="1600" dirty="0" smtClean="0"/>
              <a:t>                                                                                      (continued on next slide)</a:t>
            </a:r>
            <a:endParaRPr lang="en-US" sz="1600" dirty="0"/>
          </a:p>
        </p:txBody>
      </p:sp>
    </p:spTree>
    <p:extLst>
      <p:ext uri="{BB962C8B-B14F-4D97-AF65-F5344CB8AC3E}">
        <p14:creationId xmlns:p14="http://schemas.microsoft.com/office/powerpoint/2010/main" val="648450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rot="10800000">
            <a:off x="265355" y="1145059"/>
            <a:ext cx="4702060" cy="5441093"/>
          </a:xfrm>
          <a:prstGeom prst="rect">
            <a:avLst/>
          </a:prstGeom>
        </p:spPr>
      </p:pic>
      <p:sp>
        <p:nvSpPr>
          <p:cNvPr id="6" name="TextBox 5"/>
          <p:cNvSpPr txBox="1"/>
          <p:nvPr/>
        </p:nvSpPr>
        <p:spPr>
          <a:xfrm>
            <a:off x="1746422" y="395416"/>
            <a:ext cx="6623221" cy="584775"/>
          </a:xfrm>
          <a:prstGeom prst="rect">
            <a:avLst/>
          </a:prstGeom>
          <a:noFill/>
        </p:spPr>
        <p:txBody>
          <a:bodyPr wrap="square" rtlCol="0">
            <a:spAutoFit/>
          </a:bodyPr>
          <a:lstStyle/>
          <a:p>
            <a:r>
              <a:rPr lang="en-US" sz="2400" b="1" dirty="0" smtClean="0"/>
              <a:t>                          </a:t>
            </a:r>
            <a:r>
              <a:rPr lang="en-US" sz="3200" b="1" dirty="0" smtClean="0"/>
              <a:t>JERUSALEM’S FALL:</a:t>
            </a:r>
            <a:endParaRPr lang="en-US" sz="3200" b="1" dirty="0"/>
          </a:p>
        </p:txBody>
      </p:sp>
      <p:sp>
        <p:nvSpPr>
          <p:cNvPr id="7" name="TextBox 6"/>
          <p:cNvSpPr txBox="1"/>
          <p:nvPr/>
        </p:nvSpPr>
        <p:spPr>
          <a:xfrm>
            <a:off x="5247503" y="1449859"/>
            <a:ext cx="6763263" cy="4801314"/>
          </a:xfrm>
          <a:prstGeom prst="rect">
            <a:avLst/>
          </a:prstGeom>
          <a:noFill/>
        </p:spPr>
        <p:txBody>
          <a:bodyPr wrap="square" rtlCol="0">
            <a:spAutoFit/>
          </a:bodyPr>
          <a:lstStyle/>
          <a:p>
            <a:r>
              <a:rPr lang="en-US" dirty="0" smtClean="0"/>
              <a:t>     By this time Nebuchadnezzar and his armies were hammering at the walls of Jerusalem.  Soon the walls came tumbling down, and the fierce soldiers swarmed into the city.  The king and his family tried to flee out of the city, but the Babylonians soon overtook them and made them prisoner.  Zedekiah was dragged in front of Nebuchadnezzar and had to watch the Babylonians kill his own sons.  Then they blinded him, fastened him with chains, and took him away to Babylon.  In the meantime, all the buildings in Jerusalem were burned down and all the people, except the very poorest, were driven like a flock of sheep, toward Babylon, far away in the east.  That was the end of the kingdom of Judah.  Zedekiah was the last king, and there were none to follow him. </a:t>
            </a:r>
          </a:p>
          <a:p>
            <a:r>
              <a:rPr lang="en-US" dirty="0"/>
              <a:t> </a:t>
            </a:r>
            <a:r>
              <a:rPr lang="en-US" dirty="0" smtClean="0"/>
              <a:t>    Nebuchadnezzar was friendly toward Jeremiah, because he had warned Zedekiah not to side with the Egyptians, and Jeremiah chose to stay amidst the ruins of Jerusalem.  A short while afterward though, enemies of the king of Babylon captured Jeremiah and carried him away to Egypt; and that is where he died.</a:t>
            </a:r>
            <a:endParaRPr lang="en-US" dirty="0"/>
          </a:p>
        </p:txBody>
      </p:sp>
    </p:spTree>
    <p:extLst>
      <p:ext uri="{BB962C8B-B14F-4D97-AF65-F5344CB8AC3E}">
        <p14:creationId xmlns:p14="http://schemas.microsoft.com/office/powerpoint/2010/main" val="2999920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24216" y="370703"/>
            <a:ext cx="7026876" cy="584775"/>
          </a:xfrm>
          <a:prstGeom prst="rect">
            <a:avLst/>
          </a:prstGeom>
          <a:noFill/>
        </p:spPr>
        <p:txBody>
          <a:bodyPr wrap="square" rtlCol="0">
            <a:spAutoFit/>
          </a:bodyPr>
          <a:lstStyle/>
          <a:p>
            <a:r>
              <a:rPr lang="en-US" sz="3200" b="1" dirty="0" smtClean="0"/>
              <a:t>           FOUR J’S OF JEREMIAH</a:t>
            </a:r>
            <a:endParaRPr lang="en-US" sz="3200" b="1" dirty="0"/>
          </a:p>
        </p:txBody>
      </p:sp>
      <p:sp>
        <p:nvSpPr>
          <p:cNvPr id="5" name="TextBox 4"/>
          <p:cNvSpPr txBox="1"/>
          <p:nvPr/>
        </p:nvSpPr>
        <p:spPr>
          <a:xfrm>
            <a:off x="733168" y="1416908"/>
            <a:ext cx="11285838" cy="4524315"/>
          </a:xfrm>
          <a:prstGeom prst="rect">
            <a:avLst/>
          </a:prstGeom>
          <a:noFill/>
        </p:spPr>
        <p:txBody>
          <a:bodyPr wrap="square" rtlCol="0">
            <a:spAutoFit/>
          </a:bodyPr>
          <a:lstStyle/>
          <a:p>
            <a:r>
              <a:rPr lang="en-US" dirty="0" smtClean="0"/>
              <a:t>                                                A.  Jerusalem’s Fall Foretold</a:t>
            </a:r>
          </a:p>
          <a:p>
            <a:r>
              <a:rPr lang="en-US" dirty="0"/>
              <a:t> </a:t>
            </a:r>
            <a:r>
              <a:rPr lang="en-US" dirty="0" smtClean="0"/>
              <a:t>                                               B.  </a:t>
            </a:r>
            <a:r>
              <a:rPr lang="en-US" dirty="0" err="1"/>
              <a:t>J</a:t>
            </a:r>
            <a:r>
              <a:rPr lang="en-US" dirty="0" err="1" smtClean="0"/>
              <a:t>ehoiakim</a:t>
            </a:r>
            <a:r>
              <a:rPr lang="en-US" dirty="0" smtClean="0"/>
              <a:t> Burns Jeremiah’s Writings</a:t>
            </a:r>
          </a:p>
          <a:p>
            <a:r>
              <a:rPr lang="en-US" dirty="0"/>
              <a:t> </a:t>
            </a:r>
            <a:r>
              <a:rPr lang="en-US" dirty="0" smtClean="0"/>
              <a:t>                                               C.  Jeremiah Imprisoned</a:t>
            </a:r>
          </a:p>
          <a:p>
            <a:r>
              <a:rPr lang="en-US" dirty="0"/>
              <a:t> </a:t>
            </a:r>
            <a:r>
              <a:rPr lang="en-US" dirty="0" smtClean="0"/>
              <a:t>                                               D.  Jerusalem’s Fall</a:t>
            </a:r>
          </a:p>
          <a:p>
            <a:r>
              <a:rPr lang="en-US" dirty="0"/>
              <a:t> </a:t>
            </a:r>
            <a:r>
              <a:rPr lang="en-US" dirty="0" smtClean="0"/>
              <a:t>                                               E.   All the above</a:t>
            </a:r>
          </a:p>
          <a:p>
            <a:endParaRPr lang="en-US" dirty="0"/>
          </a:p>
          <a:p>
            <a:pPr marL="342900" indent="-342900">
              <a:buAutoNum type="arabicPeriod"/>
            </a:pPr>
            <a:r>
              <a:rPr lang="en-US" dirty="0" smtClean="0"/>
              <a:t>Jeremiah spoke to a nation about to be destroyed by wars?   True or False</a:t>
            </a:r>
          </a:p>
          <a:p>
            <a:pPr marL="342900" indent="-342900">
              <a:buAutoNum type="arabicPeriod"/>
            </a:pPr>
            <a:r>
              <a:rPr lang="en-US" dirty="0" err="1" smtClean="0"/>
              <a:t>Jehoiakim</a:t>
            </a:r>
            <a:r>
              <a:rPr lang="en-US" dirty="0" smtClean="0"/>
              <a:t> burned Jeremiah’s writings but was that the end of what the Lord had said through Jeremiah?</a:t>
            </a:r>
          </a:p>
          <a:p>
            <a:pPr marL="342900" indent="-342900">
              <a:buAutoNum type="arabicPeriod"/>
            </a:pPr>
            <a:r>
              <a:rPr lang="en-US" dirty="0" smtClean="0"/>
              <a:t>The king sent some officer to throw Jeremiah and Baruch into prison but what did the Lord do?</a:t>
            </a:r>
          </a:p>
          <a:p>
            <a:pPr marL="342900" indent="-342900">
              <a:buAutoNum type="arabicPeriod"/>
            </a:pPr>
            <a:r>
              <a:rPr lang="en-US" dirty="0" smtClean="0"/>
              <a:t>Baruch wrote down again what Jeremiah had said, do we still have these in our Bibles today?</a:t>
            </a:r>
          </a:p>
          <a:p>
            <a:pPr marL="342900" indent="-342900">
              <a:buAutoNum type="arabicPeriod"/>
            </a:pPr>
            <a:r>
              <a:rPr lang="en-US" dirty="0" smtClean="0"/>
              <a:t>The princes took Jeremiah and let him down into a muddy dungeon, how did he get out?</a:t>
            </a:r>
          </a:p>
          <a:p>
            <a:pPr marL="342900" indent="-342900">
              <a:buAutoNum type="arabicPeriod"/>
            </a:pPr>
            <a:r>
              <a:rPr lang="en-US" dirty="0" smtClean="0"/>
              <a:t> Did the walls of Jerusalem come tumbling down as Jeremiah tried to tell them?</a:t>
            </a:r>
          </a:p>
          <a:p>
            <a:pPr marL="342900" indent="-342900">
              <a:buAutoNum type="arabicPeriod"/>
            </a:pPr>
            <a:r>
              <a:rPr lang="en-US" dirty="0" smtClean="0"/>
              <a:t>What did Nebuchadnezzar do with King Zedekiah?</a:t>
            </a:r>
          </a:p>
          <a:p>
            <a:pPr marL="342900" indent="-342900">
              <a:buAutoNum type="arabicPeriod"/>
            </a:pPr>
            <a:r>
              <a:rPr lang="en-US" dirty="0" smtClean="0"/>
              <a:t>Where did the enemies of the king of Babylon take Jeremiah?</a:t>
            </a:r>
          </a:p>
          <a:p>
            <a:pPr marL="342900" indent="-342900">
              <a:buAutoNum type="arabicPeriod"/>
            </a:pPr>
            <a:r>
              <a:rPr lang="en-US" dirty="0" smtClean="0"/>
              <a:t>Did he </a:t>
            </a:r>
            <a:r>
              <a:rPr lang="en-US" smtClean="0"/>
              <a:t>die there?</a:t>
            </a:r>
            <a:endParaRPr lang="en-US" dirty="0" smtClean="0"/>
          </a:p>
          <a:p>
            <a:pPr marL="342900" indent="-342900">
              <a:buAutoNum type="arabicPeriod"/>
            </a:pPr>
            <a:endParaRPr lang="en-US" dirty="0"/>
          </a:p>
        </p:txBody>
      </p:sp>
    </p:spTree>
    <p:extLst>
      <p:ext uri="{BB962C8B-B14F-4D97-AF65-F5344CB8AC3E}">
        <p14:creationId xmlns:p14="http://schemas.microsoft.com/office/powerpoint/2010/main" val="572876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00432" y="271849"/>
            <a:ext cx="9910119" cy="523220"/>
          </a:xfrm>
          <a:prstGeom prst="rect">
            <a:avLst/>
          </a:prstGeom>
          <a:noFill/>
        </p:spPr>
        <p:txBody>
          <a:bodyPr wrap="square" rtlCol="0">
            <a:spAutoFit/>
          </a:bodyPr>
          <a:lstStyle/>
          <a:p>
            <a:r>
              <a:rPr lang="en-US" sz="2800" b="1" dirty="0" smtClean="0"/>
              <a:t>         NAME THE FIVE BOOKS OF THE MAJOR PROPHETS</a:t>
            </a:r>
            <a:endParaRPr lang="en-US" sz="2800" b="1" dirty="0"/>
          </a:p>
        </p:txBody>
      </p:sp>
      <p:sp>
        <p:nvSpPr>
          <p:cNvPr id="5" name="TextBox 4"/>
          <p:cNvSpPr txBox="1"/>
          <p:nvPr/>
        </p:nvSpPr>
        <p:spPr>
          <a:xfrm>
            <a:off x="486032" y="1169773"/>
            <a:ext cx="11434119" cy="4401205"/>
          </a:xfrm>
          <a:prstGeom prst="rect">
            <a:avLst/>
          </a:prstGeom>
          <a:noFill/>
        </p:spPr>
        <p:txBody>
          <a:bodyPr wrap="square" rtlCol="0">
            <a:spAutoFit/>
          </a:bodyPr>
          <a:lstStyle/>
          <a:p>
            <a:endParaRPr lang="en-US" sz="2800" dirty="0" smtClean="0"/>
          </a:p>
          <a:p>
            <a:r>
              <a:rPr lang="en-US" sz="2800" dirty="0" smtClean="0"/>
              <a:t>I_______________</a:t>
            </a:r>
          </a:p>
          <a:p>
            <a:endParaRPr lang="en-US" sz="2800" dirty="0"/>
          </a:p>
          <a:p>
            <a:r>
              <a:rPr lang="en-US" sz="2800" dirty="0" smtClean="0"/>
              <a:t>J_______________</a:t>
            </a:r>
          </a:p>
          <a:p>
            <a:endParaRPr lang="en-US" sz="2800" dirty="0"/>
          </a:p>
          <a:p>
            <a:r>
              <a:rPr lang="en-US" sz="2800" dirty="0" smtClean="0"/>
              <a:t>L_______________</a:t>
            </a:r>
          </a:p>
          <a:p>
            <a:endParaRPr lang="en-US" sz="2800" dirty="0"/>
          </a:p>
          <a:p>
            <a:r>
              <a:rPr lang="en-US" sz="2800" dirty="0" smtClean="0"/>
              <a:t>E_______________</a:t>
            </a:r>
          </a:p>
          <a:p>
            <a:endParaRPr lang="en-US" sz="2800" dirty="0"/>
          </a:p>
          <a:p>
            <a:r>
              <a:rPr lang="en-US" sz="2800" dirty="0" smtClean="0"/>
              <a:t>D_______________</a:t>
            </a:r>
            <a:endParaRPr lang="en-US" sz="2800" dirty="0"/>
          </a:p>
        </p:txBody>
      </p:sp>
    </p:spTree>
    <p:extLst>
      <p:ext uri="{BB962C8B-B14F-4D97-AF65-F5344CB8AC3E}">
        <p14:creationId xmlns:p14="http://schemas.microsoft.com/office/powerpoint/2010/main" val="1543641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05232" y="288324"/>
            <a:ext cx="8295503" cy="584775"/>
          </a:xfrm>
          <a:prstGeom prst="rect">
            <a:avLst/>
          </a:prstGeom>
          <a:noFill/>
        </p:spPr>
        <p:txBody>
          <a:bodyPr wrap="square" rtlCol="0">
            <a:spAutoFit/>
          </a:bodyPr>
          <a:lstStyle/>
          <a:p>
            <a:r>
              <a:rPr lang="en-US" sz="3200" b="1" dirty="0" smtClean="0"/>
              <a:t>                              WROTE ISAIAH</a:t>
            </a:r>
            <a:endParaRPr lang="en-US" sz="3200"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184" y="972889"/>
            <a:ext cx="3970638" cy="5452265"/>
          </a:xfrm>
          <a:prstGeom prst="rect">
            <a:avLst/>
          </a:prstGeom>
        </p:spPr>
      </p:pic>
      <p:sp>
        <p:nvSpPr>
          <p:cNvPr id="6" name="TextBox 5"/>
          <p:cNvSpPr txBox="1"/>
          <p:nvPr/>
        </p:nvSpPr>
        <p:spPr>
          <a:xfrm>
            <a:off x="4514335" y="972889"/>
            <a:ext cx="7562335" cy="5632311"/>
          </a:xfrm>
          <a:prstGeom prst="rect">
            <a:avLst/>
          </a:prstGeom>
          <a:noFill/>
        </p:spPr>
        <p:txBody>
          <a:bodyPr wrap="square" rtlCol="0">
            <a:spAutoFit/>
          </a:bodyPr>
          <a:lstStyle/>
          <a:p>
            <a:r>
              <a:rPr lang="en-US" dirty="0" smtClean="0"/>
              <a:t>     Isaiah was one of the foremost of the Hebrew prophets.  He was born into the royal family of Judah.  His father was the younger son of King </a:t>
            </a:r>
            <a:r>
              <a:rPr lang="en-US" dirty="0" err="1" smtClean="0"/>
              <a:t>Joash</a:t>
            </a:r>
            <a:r>
              <a:rPr lang="en-US" dirty="0" smtClean="0"/>
              <a:t>.  Isaiah probably grew up in the palace and received a good education.</a:t>
            </a:r>
          </a:p>
          <a:p>
            <a:r>
              <a:rPr lang="en-US" dirty="0"/>
              <a:t> </a:t>
            </a:r>
            <a:r>
              <a:rPr lang="en-US" dirty="0" smtClean="0"/>
              <a:t>    Isaiah was called to be a prophet by God (6:2) when he was about twenty years old, and he began his ministry as a chief prophet in Judah in the year that King </a:t>
            </a:r>
            <a:r>
              <a:rPr lang="en-US" dirty="0" err="1" smtClean="0"/>
              <a:t>Uzziah</a:t>
            </a:r>
            <a:r>
              <a:rPr lang="en-US" dirty="0" smtClean="0"/>
              <a:t> died” (734BC).  Aside from the fact that he was married to a woman called the “prophetess”, little is known of the personal history of Isaiah.  Isaiah had two sons.  He named his first child Maher-</a:t>
            </a:r>
            <a:r>
              <a:rPr lang="en-US" dirty="0" err="1" smtClean="0"/>
              <a:t>Shalal</a:t>
            </a:r>
            <a:r>
              <a:rPr lang="en-US" dirty="0" smtClean="0"/>
              <a:t>-Hash-Bas, which means “there will soon be looting and stealing.”  This let the people know that Judah would be defeated in battle.  The second son had a hopeful name, Shear-</a:t>
            </a:r>
            <a:r>
              <a:rPr lang="en-US" dirty="0" err="1" smtClean="0"/>
              <a:t>Jashub</a:t>
            </a:r>
            <a:r>
              <a:rPr lang="en-US" dirty="0" smtClean="0"/>
              <a:t>, “a small group shall return.”  This name promised that even though the nation would be captured, the Jews would someday regain their land.</a:t>
            </a:r>
          </a:p>
          <a:p>
            <a:r>
              <a:rPr lang="en-US" dirty="0"/>
              <a:t> </a:t>
            </a:r>
            <a:r>
              <a:rPr lang="en-US" dirty="0" smtClean="0"/>
              <a:t>    Isaiah outlasted four kings, but he finally offended one beyond repair.  King Manasseh (notorious for practicing infant sacrifice) found Isaiah’s strong words too much to bear.  Tradition records that he had Isaiah killed by fastening him between two planks of wood and sawing his body in half.</a:t>
            </a:r>
          </a:p>
          <a:p>
            <a:r>
              <a:rPr lang="en-US" dirty="0"/>
              <a:t> </a:t>
            </a:r>
            <a:r>
              <a:rPr lang="en-US" dirty="0" smtClean="0"/>
              <a:t>    Manasseh had long since disappeared into obscurity.  But Isaiah, though this book, endures as one of the great authors of all time.  Sometimes the pen is mightier than the sword.</a:t>
            </a:r>
            <a:endParaRPr lang="en-US" dirty="0"/>
          </a:p>
        </p:txBody>
      </p:sp>
    </p:spTree>
    <p:extLst>
      <p:ext uri="{BB962C8B-B14F-4D97-AF65-F5344CB8AC3E}">
        <p14:creationId xmlns:p14="http://schemas.microsoft.com/office/powerpoint/2010/main" val="2000054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73427" y="370703"/>
            <a:ext cx="8880389" cy="584775"/>
          </a:xfrm>
          <a:prstGeom prst="rect">
            <a:avLst/>
          </a:prstGeom>
          <a:noFill/>
        </p:spPr>
        <p:txBody>
          <a:bodyPr wrap="square" rtlCol="0">
            <a:spAutoFit/>
          </a:bodyPr>
          <a:lstStyle/>
          <a:p>
            <a:r>
              <a:rPr lang="en-US" sz="3200" b="1" dirty="0" smtClean="0"/>
              <a:t>                             WROTE ISAIAH</a:t>
            </a:r>
            <a:endParaRPr lang="en-US" sz="3200" b="1" dirty="0"/>
          </a:p>
        </p:txBody>
      </p:sp>
      <p:sp>
        <p:nvSpPr>
          <p:cNvPr id="5" name="TextBox 4"/>
          <p:cNvSpPr txBox="1"/>
          <p:nvPr/>
        </p:nvSpPr>
        <p:spPr>
          <a:xfrm>
            <a:off x="436605" y="1202724"/>
            <a:ext cx="11327027" cy="5355312"/>
          </a:xfrm>
          <a:prstGeom prst="rect">
            <a:avLst/>
          </a:prstGeom>
          <a:noFill/>
        </p:spPr>
        <p:txBody>
          <a:bodyPr wrap="square" rtlCol="0">
            <a:spAutoFit/>
          </a:bodyPr>
          <a:lstStyle/>
          <a:p>
            <a:r>
              <a:rPr lang="en-US" dirty="0"/>
              <a:t> </a:t>
            </a:r>
            <a:r>
              <a:rPr lang="en-US" dirty="0" smtClean="0"/>
              <a:t>                                                                       A.  Isaiah</a:t>
            </a:r>
          </a:p>
          <a:p>
            <a:r>
              <a:rPr lang="en-US" dirty="0"/>
              <a:t> </a:t>
            </a:r>
            <a:r>
              <a:rPr lang="en-US" dirty="0" smtClean="0"/>
              <a:t>                                                                       B.  Jeremiah</a:t>
            </a:r>
          </a:p>
          <a:p>
            <a:r>
              <a:rPr lang="en-US" dirty="0"/>
              <a:t> </a:t>
            </a:r>
            <a:r>
              <a:rPr lang="en-US" dirty="0" smtClean="0"/>
              <a:t>                                                                       C.  Ezekiel</a:t>
            </a:r>
          </a:p>
          <a:p>
            <a:endParaRPr lang="en-US" dirty="0"/>
          </a:p>
          <a:p>
            <a:pPr marL="342900" indent="-342900">
              <a:buAutoNum type="arabicPeriod"/>
            </a:pPr>
            <a:r>
              <a:rPr lang="en-US" dirty="0" smtClean="0"/>
              <a:t>Isaiah was born into the royal family of J____________?</a:t>
            </a:r>
          </a:p>
          <a:p>
            <a:pPr marL="342900" indent="-342900">
              <a:buAutoNum type="arabicPeriod"/>
            </a:pPr>
            <a:r>
              <a:rPr lang="en-US" dirty="0" smtClean="0"/>
              <a:t>His father was the younger son of King J___________?</a:t>
            </a:r>
          </a:p>
          <a:p>
            <a:pPr marL="342900" indent="-342900">
              <a:buAutoNum type="arabicPeriod"/>
            </a:pPr>
            <a:r>
              <a:rPr lang="en-US" dirty="0" smtClean="0"/>
              <a:t>Isaiah probable grew up in the palace and received a good education?     True or False</a:t>
            </a:r>
          </a:p>
          <a:p>
            <a:pPr marL="342900" indent="-342900">
              <a:buAutoNum type="arabicPeriod"/>
            </a:pPr>
            <a:r>
              <a:rPr lang="en-US" dirty="0" smtClean="0"/>
              <a:t>Isaiah was called to be a prophet by G___________?</a:t>
            </a:r>
          </a:p>
          <a:p>
            <a:pPr marL="342900" indent="-342900">
              <a:buAutoNum type="arabicPeriod"/>
            </a:pPr>
            <a:r>
              <a:rPr lang="en-US" dirty="0" smtClean="0"/>
              <a:t>This happened when he was about twenty years old?    True or False</a:t>
            </a:r>
          </a:p>
          <a:p>
            <a:pPr marL="342900" indent="-342900">
              <a:buAutoNum type="arabicPeriod"/>
            </a:pPr>
            <a:r>
              <a:rPr lang="en-US" dirty="0" smtClean="0"/>
              <a:t>He began his ministry before King </a:t>
            </a:r>
            <a:r>
              <a:rPr lang="en-US" dirty="0" err="1" smtClean="0"/>
              <a:t>Uzziah</a:t>
            </a:r>
            <a:r>
              <a:rPr lang="en-US" dirty="0" smtClean="0"/>
              <a:t> died?   True or False</a:t>
            </a:r>
          </a:p>
          <a:p>
            <a:pPr marL="342900" indent="-342900">
              <a:buAutoNum type="arabicPeriod"/>
            </a:pPr>
            <a:r>
              <a:rPr lang="en-US" dirty="0" smtClean="0"/>
              <a:t>Do we know much about Isaiah’s personal history ?</a:t>
            </a:r>
          </a:p>
          <a:p>
            <a:pPr marL="342900" indent="-342900">
              <a:buAutoNum type="arabicPeriod"/>
            </a:pPr>
            <a:r>
              <a:rPr lang="en-US" dirty="0" smtClean="0"/>
              <a:t>Was he married?  If so what was his wife called?</a:t>
            </a:r>
          </a:p>
          <a:p>
            <a:pPr marL="342900" indent="-342900">
              <a:buAutoNum type="arabicPeriod"/>
            </a:pPr>
            <a:r>
              <a:rPr lang="en-US" dirty="0" smtClean="0"/>
              <a:t>How many sons did he have?</a:t>
            </a:r>
          </a:p>
          <a:p>
            <a:pPr marL="342900" indent="-342900">
              <a:buAutoNum type="arabicPeriod"/>
            </a:pPr>
            <a:r>
              <a:rPr lang="en-US" dirty="0" smtClean="0"/>
              <a:t>Isaiah outlasted 4 kings?   True or False</a:t>
            </a:r>
          </a:p>
          <a:p>
            <a:pPr marL="342900" indent="-342900">
              <a:buAutoNum type="arabicPeriod"/>
            </a:pPr>
            <a:r>
              <a:rPr lang="en-US" dirty="0" smtClean="0"/>
              <a:t>Who was the king he offended beyond repair?</a:t>
            </a:r>
          </a:p>
          <a:p>
            <a:pPr marL="342900" indent="-342900">
              <a:buAutoNum type="arabicPeriod"/>
            </a:pPr>
            <a:r>
              <a:rPr lang="en-US" dirty="0" smtClean="0"/>
              <a:t>What did that king do to him?</a:t>
            </a:r>
          </a:p>
          <a:p>
            <a:pPr marL="342900" indent="-342900">
              <a:buAutoNum type="arabicPeriod"/>
            </a:pPr>
            <a:r>
              <a:rPr lang="en-US" dirty="0" smtClean="0"/>
              <a:t>Did that king disappeared into obscurity?</a:t>
            </a:r>
          </a:p>
          <a:p>
            <a:pPr marL="342900" indent="-342900">
              <a:buAutoNum type="arabicPeriod"/>
            </a:pPr>
            <a:r>
              <a:rPr lang="en-US" dirty="0" smtClean="0"/>
              <a:t>Isaiah through this book, endures as one of the great authors of all time?  True or False</a:t>
            </a:r>
          </a:p>
          <a:p>
            <a:pPr marL="342900" indent="-342900">
              <a:buAutoNum type="arabicPeriod"/>
            </a:pPr>
            <a:r>
              <a:rPr lang="en-US" dirty="0" smtClean="0"/>
              <a:t>Does this prove sometimes the pen is mightier than the sword? </a:t>
            </a:r>
            <a:endParaRPr lang="en-US" dirty="0"/>
          </a:p>
        </p:txBody>
      </p:sp>
    </p:spTree>
    <p:extLst>
      <p:ext uri="{BB962C8B-B14F-4D97-AF65-F5344CB8AC3E}">
        <p14:creationId xmlns:p14="http://schemas.microsoft.com/office/powerpoint/2010/main" val="511417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91265" y="378941"/>
            <a:ext cx="7479957" cy="584775"/>
          </a:xfrm>
          <a:prstGeom prst="rect">
            <a:avLst/>
          </a:prstGeom>
          <a:noFill/>
        </p:spPr>
        <p:txBody>
          <a:bodyPr wrap="square" rtlCol="0">
            <a:spAutoFit/>
          </a:bodyPr>
          <a:lstStyle/>
          <a:p>
            <a:r>
              <a:rPr lang="en-US" sz="3200" b="1" dirty="0" smtClean="0"/>
              <a:t>                    MESSIANIC CHAPTER</a:t>
            </a:r>
            <a:endParaRPr lang="en-US" sz="3200"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12692" y="1181261"/>
            <a:ext cx="4888551" cy="5215419"/>
          </a:xfrm>
          <a:prstGeom prst="rect">
            <a:avLst/>
          </a:prstGeom>
        </p:spPr>
      </p:pic>
      <p:sp>
        <p:nvSpPr>
          <p:cNvPr id="6" name="TextBox 5"/>
          <p:cNvSpPr txBox="1"/>
          <p:nvPr/>
        </p:nvSpPr>
        <p:spPr>
          <a:xfrm>
            <a:off x="518985" y="1112108"/>
            <a:ext cx="6071286" cy="5109091"/>
          </a:xfrm>
          <a:prstGeom prst="rect">
            <a:avLst/>
          </a:prstGeom>
          <a:noFill/>
        </p:spPr>
        <p:txBody>
          <a:bodyPr wrap="square" rtlCol="0">
            <a:spAutoFit/>
          </a:bodyPr>
          <a:lstStyle/>
          <a:p>
            <a:r>
              <a:rPr lang="en-US" sz="2000" b="1" dirty="0" smtClean="0"/>
              <a:t>MESSIANIC CHAPER=ISAIAH 53</a:t>
            </a:r>
          </a:p>
          <a:p>
            <a:r>
              <a:rPr lang="en-US" dirty="0"/>
              <a:t> </a:t>
            </a:r>
            <a:r>
              <a:rPr lang="en-US" dirty="0" smtClean="0"/>
              <a:t>    </a:t>
            </a:r>
          </a:p>
          <a:p>
            <a:r>
              <a:rPr lang="en-US" dirty="0"/>
              <a:t> </a:t>
            </a:r>
            <a:r>
              <a:rPr lang="en-US" dirty="0" smtClean="0"/>
              <a:t>    A prophet is a person called by God to deliver His message to the people.  In the Old Testament, prophets told about the future, they served as leaders and advised the kings.  Some prophets performed miracles and others wrote down God’s words.  Several books of the Bible were written by prophets.  The prophets not only spoke God’s words, they lived them out in their own lives.</a:t>
            </a:r>
          </a:p>
          <a:p>
            <a:r>
              <a:rPr lang="en-US" dirty="0"/>
              <a:t> </a:t>
            </a:r>
            <a:r>
              <a:rPr lang="en-US" dirty="0" smtClean="0"/>
              <a:t>    The Old Testament is full of messages from prophets, but where are the prophets today?  Some people think that there were prophets only in that time because that was the only way God could talk to His people.  Today, we have God’s written word, the Bible, and each of us can read His messages for ourselves.</a:t>
            </a:r>
          </a:p>
          <a:p>
            <a:r>
              <a:rPr lang="en-US" dirty="0"/>
              <a:t> </a:t>
            </a:r>
            <a:r>
              <a:rPr lang="en-US" dirty="0" smtClean="0"/>
              <a:t>    Isaiah Chapter 53 had words of hope about final deliverance through the “suffering servant”, (Jesus).  It tells of a “suffering servant” who will come from Israel to bring light to all nations.</a:t>
            </a:r>
            <a:endParaRPr lang="en-US" dirty="0"/>
          </a:p>
        </p:txBody>
      </p:sp>
    </p:spTree>
    <p:extLst>
      <p:ext uri="{BB962C8B-B14F-4D97-AF65-F5344CB8AC3E}">
        <p14:creationId xmlns:p14="http://schemas.microsoft.com/office/powerpoint/2010/main" val="3213705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19416" y="387178"/>
            <a:ext cx="8171935" cy="523220"/>
          </a:xfrm>
          <a:prstGeom prst="rect">
            <a:avLst/>
          </a:prstGeom>
          <a:noFill/>
        </p:spPr>
        <p:txBody>
          <a:bodyPr wrap="square" rtlCol="0">
            <a:spAutoFit/>
          </a:bodyPr>
          <a:lstStyle/>
          <a:p>
            <a:r>
              <a:rPr lang="en-US" sz="2800" b="1" dirty="0" smtClean="0"/>
              <a:t>                           MESSIANIC CHAPTER </a:t>
            </a:r>
            <a:endParaRPr lang="en-US" sz="2800" b="1" dirty="0"/>
          </a:p>
        </p:txBody>
      </p:sp>
      <p:sp>
        <p:nvSpPr>
          <p:cNvPr id="5" name="TextBox 4"/>
          <p:cNvSpPr txBox="1"/>
          <p:nvPr/>
        </p:nvSpPr>
        <p:spPr>
          <a:xfrm>
            <a:off x="354227" y="1276865"/>
            <a:ext cx="11532973" cy="4801314"/>
          </a:xfrm>
          <a:prstGeom prst="rect">
            <a:avLst/>
          </a:prstGeom>
          <a:noFill/>
        </p:spPr>
        <p:txBody>
          <a:bodyPr wrap="square" rtlCol="0">
            <a:spAutoFit/>
          </a:bodyPr>
          <a:lstStyle/>
          <a:p>
            <a:r>
              <a:rPr lang="en-US" dirty="0" smtClean="0"/>
              <a:t>                                                                         A.  Isaiah 52</a:t>
            </a:r>
          </a:p>
          <a:p>
            <a:r>
              <a:rPr lang="en-US" dirty="0"/>
              <a:t> </a:t>
            </a:r>
            <a:r>
              <a:rPr lang="en-US" dirty="0" smtClean="0"/>
              <a:t>                                                                        B.  Isaiah 53</a:t>
            </a:r>
          </a:p>
          <a:p>
            <a:r>
              <a:rPr lang="en-US" dirty="0"/>
              <a:t> </a:t>
            </a:r>
            <a:r>
              <a:rPr lang="en-US" dirty="0" smtClean="0"/>
              <a:t>                                                                        C.  Isaiah 54</a:t>
            </a:r>
          </a:p>
          <a:p>
            <a:endParaRPr lang="en-US" dirty="0"/>
          </a:p>
          <a:p>
            <a:pPr marL="342900" indent="-342900">
              <a:buAutoNum type="arabicPeriod"/>
            </a:pPr>
            <a:endParaRPr lang="en-US" dirty="0" smtClean="0"/>
          </a:p>
          <a:p>
            <a:pPr marL="342900" indent="-342900">
              <a:buAutoNum type="arabicPeriod"/>
            </a:pPr>
            <a:r>
              <a:rPr lang="en-US" dirty="0" smtClean="0"/>
              <a:t>A prophet is a person called by G________ to deliver His </a:t>
            </a:r>
            <a:r>
              <a:rPr lang="en-US" dirty="0" err="1" smtClean="0"/>
              <a:t>m____________to</a:t>
            </a:r>
            <a:r>
              <a:rPr lang="en-US" dirty="0" smtClean="0"/>
              <a:t> the p_____________?</a:t>
            </a:r>
          </a:p>
          <a:p>
            <a:pPr marL="342900" indent="-342900">
              <a:buAutoNum type="arabicPeriod"/>
            </a:pPr>
            <a:r>
              <a:rPr lang="en-US" dirty="0" smtClean="0"/>
              <a:t>In the Old Testament, prophets told about the f____________?</a:t>
            </a:r>
          </a:p>
          <a:p>
            <a:pPr marL="342900" indent="-342900">
              <a:buAutoNum type="arabicPeriod"/>
            </a:pPr>
            <a:r>
              <a:rPr lang="en-US" dirty="0" smtClean="0"/>
              <a:t>They also served as leaders and advised the kings?    True or False</a:t>
            </a:r>
          </a:p>
          <a:p>
            <a:pPr marL="342900" indent="-342900">
              <a:buAutoNum type="arabicPeriod"/>
            </a:pPr>
            <a:r>
              <a:rPr lang="en-US" dirty="0" smtClean="0"/>
              <a:t>Did some prophets perform miracles</a:t>
            </a:r>
          </a:p>
          <a:p>
            <a:pPr marL="342900" indent="-342900">
              <a:buAutoNum type="arabicPeriod"/>
            </a:pPr>
            <a:r>
              <a:rPr lang="en-US" dirty="0" smtClean="0"/>
              <a:t>Did some prophets write down God’s words?</a:t>
            </a:r>
          </a:p>
          <a:p>
            <a:pPr marL="342900" indent="-342900">
              <a:buAutoNum type="arabicPeriod"/>
            </a:pPr>
            <a:r>
              <a:rPr lang="en-US" dirty="0" smtClean="0"/>
              <a:t>Were several books of the Bible written by prophets?</a:t>
            </a:r>
          </a:p>
          <a:p>
            <a:pPr marL="342900" indent="-342900">
              <a:buAutoNum type="arabicPeriod"/>
            </a:pPr>
            <a:r>
              <a:rPr lang="en-US" dirty="0" smtClean="0"/>
              <a:t>Did the prophet who spoke God’s words also live them out in their own lives?</a:t>
            </a:r>
          </a:p>
          <a:p>
            <a:pPr marL="342900" indent="-342900">
              <a:buAutoNum type="arabicPeriod"/>
            </a:pPr>
            <a:r>
              <a:rPr lang="en-US" dirty="0" smtClean="0"/>
              <a:t>Is the Old Testament full of messages from prophets?</a:t>
            </a:r>
          </a:p>
          <a:p>
            <a:pPr marL="342900" indent="-342900">
              <a:buAutoNum type="arabicPeriod"/>
            </a:pPr>
            <a:r>
              <a:rPr lang="en-US" dirty="0" smtClean="0"/>
              <a:t>Was that the only way God could talk to His people?</a:t>
            </a:r>
          </a:p>
          <a:p>
            <a:pPr marL="342900" indent="-342900">
              <a:buAutoNum type="arabicPeriod"/>
            </a:pPr>
            <a:r>
              <a:rPr lang="en-US" dirty="0" smtClean="0"/>
              <a:t>Where are the prophets today?</a:t>
            </a:r>
            <a:endParaRPr lang="en-US" dirty="0"/>
          </a:p>
          <a:p>
            <a:pPr marL="342900" indent="-342900">
              <a:buAutoNum type="arabicPeriod"/>
            </a:pPr>
            <a:r>
              <a:rPr lang="en-US" dirty="0" smtClean="0"/>
              <a:t> Today we have what to read God’s messages for ourselves?</a:t>
            </a:r>
          </a:p>
          <a:p>
            <a:pPr marL="342900" indent="-342900">
              <a:buAutoNum type="arabicPeriod"/>
            </a:pPr>
            <a:r>
              <a:rPr lang="en-US" dirty="0" smtClean="0"/>
              <a:t>Isaiah Chapter 53 has words of hope about a “suffering servant”, who was he talking about? </a:t>
            </a:r>
            <a:endParaRPr lang="en-US" dirty="0"/>
          </a:p>
        </p:txBody>
      </p:sp>
    </p:spTree>
    <p:extLst>
      <p:ext uri="{BB962C8B-B14F-4D97-AF65-F5344CB8AC3E}">
        <p14:creationId xmlns:p14="http://schemas.microsoft.com/office/powerpoint/2010/main" val="1106202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36540" y="123567"/>
            <a:ext cx="7414055" cy="584775"/>
          </a:xfrm>
          <a:prstGeom prst="rect">
            <a:avLst/>
          </a:prstGeom>
          <a:noFill/>
        </p:spPr>
        <p:txBody>
          <a:bodyPr wrap="square" rtlCol="0">
            <a:spAutoFit/>
          </a:bodyPr>
          <a:lstStyle/>
          <a:p>
            <a:r>
              <a:rPr lang="en-US" sz="3200" b="1" dirty="0" smtClean="0"/>
              <a:t>                </a:t>
            </a:r>
            <a:r>
              <a:rPr lang="en-US" sz="2400" b="1" dirty="0" smtClean="0"/>
              <a:t>EVENTS PROPHESIED IN ISAIAH</a:t>
            </a:r>
            <a:endParaRPr lang="en-US" sz="2400" b="1"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7178" y="510745"/>
            <a:ext cx="3376484" cy="4051781"/>
          </a:xfrm>
          <a:prstGeom prst="rect">
            <a:avLst/>
          </a:prstGeom>
        </p:spPr>
      </p:pic>
      <p:sp>
        <p:nvSpPr>
          <p:cNvPr id="7" name="TextBox 6"/>
          <p:cNvSpPr txBox="1"/>
          <p:nvPr/>
        </p:nvSpPr>
        <p:spPr>
          <a:xfrm>
            <a:off x="4044777" y="786601"/>
            <a:ext cx="7949514" cy="3785652"/>
          </a:xfrm>
          <a:prstGeom prst="rect">
            <a:avLst/>
          </a:prstGeom>
          <a:noFill/>
        </p:spPr>
        <p:txBody>
          <a:bodyPr wrap="square" rtlCol="0">
            <a:spAutoFit/>
          </a:bodyPr>
          <a:lstStyle/>
          <a:p>
            <a:r>
              <a:rPr lang="en-US" sz="1600" b="1" dirty="0" smtClean="0"/>
              <a:t>FALL OF NATIONS:</a:t>
            </a:r>
          </a:p>
          <a:p>
            <a:r>
              <a:rPr lang="en-US" sz="1600" b="1" dirty="0"/>
              <a:t> </a:t>
            </a:r>
            <a:r>
              <a:rPr lang="en-US" sz="1600" b="1" dirty="0" smtClean="0"/>
              <a:t>    </a:t>
            </a:r>
            <a:r>
              <a:rPr lang="en-US" sz="1600" dirty="0" smtClean="0"/>
              <a:t>What can a small nation do when facing a military giant?  Judah found itself in that predicament early in Isaiah’s career.  When two neighboring nations invaded, the tiny kingdom suffered heavy losses.  King Ahaz and the people of Judah were shaken, “as the trees of the forest are shaken by the wind” (7:2).  Panicked, Ahaz sought Isaiah’s advice.  King Ahaz </a:t>
            </a:r>
            <a:r>
              <a:rPr lang="en-US" sz="1600" dirty="0" smtClean="0"/>
              <a:t>knew </a:t>
            </a:r>
            <a:r>
              <a:rPr lang="en-US" sz="1600" dirty="0" smtClean="0"/>
              <a:t>Isaiah would deliver a message straight from God, no matter how unpopular.  Still. Ahaz was hardly prepared for what Isaiah said:  Stay clam, don’t worry, simply trust God.</a:t>
            </a:r>
          </a:p>
          <a:p>
            <a:r>
              <a:rPr lang="en-US" sz="1600" b="1" dirty="0"/>
              <a:t> </a:t>
            </a:r>
            <a:r>
              <a:rPr lang="en-US" sz="1600" b="1" dirty="0" smtClean="0"/>
              <a:t>    </a:t>
            </a:r>
            <a:r>
              <a:rPr lang="en-US" sz="1600" dirty="0" smtClean="0"/>
              <a:t>The attacking kings were mere “smoldering stubs of firewood,” Isaiah declared (7:4).  Whatever happens, don’t seek help from an empire like Assyria; if you do, you will invite in the very army that will one day destroy you.</a:t>
            </a:r>
          </a:p>
          <a:p>
            <a:r>
              <a:rPr lang="en-US" sz="1600" b="1" dirty="0"/>
              <a:t> </a:t>
            </a:r>
            <a:r>
              <a:rPr lang="en-US" sz="1600" b="1" dirty="0" smtClean="0"/>
              <a:t>    </a:t>
            </a:r>
            <a:r>
              <a:rPr lang="en-US" sz="1600" dirty="0" smtClean="0"/>
              <a:t>But Ahaz, reeling from the invasion, wanted quick relief.  Ignoring Isaiah’s warning, he negotiated a treaty with mighty Assyria, using a </a:t>
            </a:r>
            <a:r>
              <a:rPr lang="en-US" sz="1600" dirty="0" smtClean="0"/>
              <a:t>bribe </a:t>
            </a:r>
            <a:r>
              <a:rPr lang="en-US" sz="1600" dirty="0" smtClean="0"/>
              <a:t>the treasury of the temple in Jerusalem.</a:t>
            </a:r>
          </a:p>
          <a:p>
            <a:r>
              <a:rPr lang="en-US" sz="1600" b="1" dirty="0"/>
              <a:t> </a:t>
            </a:r>
            <a:r>
              <a:rPr lang="en-US" sz="1600" b="1" dirty="0" smtClean="0"/>
              <a:t>    </a:t>
            </a:r>
            <a:r>
              <a:rPr lang="en-US" sz="1600" dirty="0" smtClean="0"/>
              <a:t>The prophet Isaiah was furious.  He had grown up in a boom time in Judah, under a good king.  Suddenly he </a:t>
            </a:r>
            <a:r>
              <a:rPr lang="en-US" sz="1600" dirty="0"/>
              <a:t>s</a:t>
            </a:r>
            <a:r>
              <a:rPr lang="en-US" sz="1600" dirty="0" smtClean="0"/>
              <a:t>aw his country become a mere pawn of Assyria, trading away even its great religious heritage.</a:t>
            </a:r>
            <a:endParaRPr lang="en-US" sz="1600" b="1" dirty="0"/>
          </a:p>
        </p:txBody>
      </p:sp>
      <p:sp>
        <p:nvSpPr>
          <p:cNvPr id="2" name="TextBox 1"/>
          <p:cNvSpPr txBox="1"/>
          <p:nvPr/>
        </p:nvSpPr>
        <p:spPr>
          <a:xfrm>
            <a:off x="387178" y="4650513"/>
            <a:ext cx="11640065" cy="2031325"/>
          </a:xfrm>
          <a:prstGeom prst="rect">
            <a:avLst/>
          </a:prstGeom>
          <a:noFill/>
        </p:spPr>
        <p:txBody>
          <a:bodyPr wrap="square" rtlCol="0">
            <a:spAutoFit/>
          </a:bodyPr>
          <a:lstStyle/>
          <a:p>
            <a:r>
              <a:rPr lang="en-US" sz="1400" b="1" dirty="0" smtClean="0"/>
              <a:t>CAPTIVITY AND RETURN OF JUDAH</a:t>
            </a:r>
          </a:p>
          <a:p>
            <a:r>
              <a:rPr lang="en-US" sz="1400" b="1" dirty="0"/>
              <a:t> </a:t>
            </a:r>
            <a:r>
              <a:rPr lang="en-US" sz="1400" b="1" dirty="0" smtClean="0"/>
              <a:t>    </a:t>
            </a:r>
            <a:r>
              <a:rPr lang="en-US" sz="1400" dirty="0" smtClean="0"/>
              <a:t>There is one easy way to picture the Middle East of Isaiah’s day:  simply follow today’s newspaper headlines and project backward in time.  Then, as now, one nation would invade it neighbor, leveling cities and devastating the land and its people.  The prophet Isaiah longed for an end to the cycle, much as modern-day residents of Lebanon or Israel do today.  Isaiah looked at the world with a kind of split vision.  Around him, he saw spiritual decay and the dreary cycle of war and death.  Yet God had given a clear vision of what his nation could one day become:  a pure people, faithful to God, living in peace with “war no more”.  Isaiah said that Judah had to endure pain and suffering in order to be purified.  He counseled against making political alliance to forestall the punishment.  God’s people had to go through the fire, and from the trials a </a:t>
            </a:r>
            <a:r>
              <a:rPr lang="en-US" sz="1400" i="1" dirty="0" smtClean="0"/>
              <a:t>remnant –</a:t>
            </a:r>
            <a:r>
              <a:rPr lang="en-US" sz="1400" dirty="0" smtClean="0"/>
              <a:t>a small remaining number of person—would emerge that God could then use to accomplish His work.  Isaiah went so far as to name his own son “a remnant will return” as a walking object lesson of his message to Judah. </a:t>
            </a:r>
          </a:p>
          <a:p>
            <a:r>
              <a:rPr lang="en-US" sz="1400" dirty="0"/>
              <a:t> </a:t>
            </a:r>
            <a:r>
              <a:rPr lang="en-US" sz="1400" dirty="0" smtClean="0"/>
              <a:t>                                                                                                                                                                                       (continued on next slide)  </a:t>
            </a:r>
            <a:endParaRPr lang="en-US" sz="1400" b="1" dirty="0"/>
          </a:p>
        </p:txBody>
      </p:sp>
    </p:spTree>
    <p:extLst>
      <p:ext uri="{BB962C8B-B14F-4D97-AF65-F5344CB8AC3E}">
        <p14:creationId xmlns:p14="http://schemas.microsoft.com/office/powerpoint/2010/main" val="2663387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18414" y="164756"/>
            <a:ext cx="3306462" cy="4015946"/>
          </a:xfrm>
          <a:prstGeom prst="rect">
            <a:avLst/>
          </a:prstGeom>
        </p:spPr>
      </p:pic>
      <p:pic>
        <p:nvPicPr>
          <p:cNvPr id="2" name="Picture 1"/>
          <p:cNvPicPr>
            <a:picLocks noChangeAspect="1"/>
          </p:cNvPicPr>
          <p:nvPr/>
        </p:nvPicPr>
        <p:blipFill>
          <a:blip r:embed="rId3"/>
          <a:stretch>
            <a:fillRect/>
          </a:stretch>
        </p:blipFill>
        <p:spPr>
          <a:xfrm>
            <a:off x="8718414" y="4357816"/>
            <a:ext cx="3306462" cy="2100650"/>
          </a:xfrm>
          <a:prstGeom prst="rect">
            <a:avLst/>
          </a:prstGeom>
        </p:spPr>
      </p:pic>
      <p:sp>
        <p:nvSpPr>
          <p:cNvPr id="3" name="TextBox 2"/>
          <p:cNvSpPr txBox="1"/>
          <p:nvPr/>
        </p:nvSpPr>
        <p:spPr>
          <a:xfrm>
            <a:off x="263611" y="222423"/>
            <a:ext cx="8056605" cy="6507892"/>
          </a:xfrm>
          <a:prstGeom prst="rect">
            <a:avLst/>
          </a:prstGeom>
          <a:noFill/>
        </p:spPr>
        <p:txBody>
          <a:bodyPr wrap="square" rtlCol="0">
            <a:spAutoFit/>
          </a:bodyPr>
          <a:lstStyle/>
          <a:p>
            <a:r>
              <a:rPr lang="en-US" sz="1600" b="1" dirty="0" smtClean="0"/>
              <a:t>COMING OF CHRIST</a:t>
            </a:r>
            <a:r>
              <a:rPr lang="en-US" sz="1600" dirty="0" smtClean="0"/>
              <a:t>   </a:t>
            </a:r>
          </a:p>
          <a:p>
            <a:r>
              <a:rPr lang="en-US" sz="1600" dirty="0"/>
              <a:t> </a:t>
            </a:r>
            <a:r>
              <a:rPr lang="en-US" sz="1600" dirty="0" smtClean="0"/>
              <a:t>    Chapters 49-55 of Isaiah tell of a “suffer servant” who will come from Israel to bring light to all nations.  Isaiah presents the servant as the deliverer of all humankind.  And yet it portrays him more as a tragic figure than as a hero:  “He had no beauty or majesty to attract us to him…He was oppressed and afflicted, yet he did not open his mouth; he was led like a lamb to the slaughter” (53:2,7).  Some Jewish scholar’s guessed the prophet was describing himself or another prophet, such as Jeremiah.  Still others focused their hopes on a Messiah to come.  They expected a king from very humble origins, whose power would depend not on swords, but on the spirits of people committed to him.</a:t>
            </a:r>
          </a:p>
          <a:p>
            <a:r>
              <a:rPr lang="en-US" sz="1600" b="1" dirty="0" smtClean="0"/>
              <a:t>AN ANSWER FROM THE NEW TESTAMENT  </a:t>
            </a:r>
            <a:r>
              <a:rPr lang="en-US" sz="1600" dirty="0" smtClean="0"/>
              <a:t>The idea of the suffering servant did not really catch among the Jewish nation.  They longed for a victorious Messiah, not a suffering one.  The image of the suffering servant went underground, as it were, lying dormant for centuries.  Then, in a very dramatic scene early in his ministry, Jesus quoted from one of the servant passages in Isaiah (Luke 4:18-19).  “Then he rolled up the scroll, gave it back to the attendant and sat down.  The eyes of everyone in the synagogue were fastened on him, and he began by saying to them, “Today this scripture is fulfilled in your hearing”  (</a:t>
            </a:r>
            <a:r>
              <a:rPr lang="en-US" sz="1600" dirty="0"/>
              <a:t>L</a:t>
            </a:r>
            <a:r>
              <a:rPr lang="en-US" sz="1600" dirty="0" smtClean="0"/>
              <a:t>uke 4:20-21).  </a:t>
            </a:r>
            <a:endParaRPr lang="en-US" sz="1600" dirty="0" smtClean="0"/>
          </a:p>
          <a:p>
            <a:r>
              <a:rPr lang="en-US" sz="1600" dirty="0"/>
              <a:t> </a:t>
            </a:r>
            <a:r>
              <a:rPr lang="en-US" sz="1600" dirty="0" smtClean="0"/>
              <a:t>    </a:t>
            </a:r>
            <a:r>
              <a:rPr lang="en-US" sz="1600" dirty="0" smtClean="0"/>
              <a:t>Following </a:t>
            </a:r>
            <a:r>
              <a:rPr lang="en-US" sz="1600" dirty="0" smtClean="0"/>
              <a:t>his example the New Testament writers named Jesus as the servant, at least ten times. </a:t>
            </a:r>
            <a:endParaRPr lang="en-US" sz="1600" dirty="0" smtClean="0"/>
          </a:p>
          <a:p>
            <a:r>
              <a:rPr lang="en-US" sz="1600" dirty="0"/>
              <a:t> </a:t>
            </a:r>
            <a:r>
              <a:rPr lang="en-US" sz="1600" dirty="0" smtClean="0"/>
              <a:t>    Isaiah 49-55 includes vivid scenes of the servant’s sufferings, prediction that found their fulfillment in Jesus’ death on the cross.   Written like an eye witness account, they were actually composed centuries before Christ’s death.</a:t>
            </a:r>
          </a:p>
          <a:p>
            <a:r>
              <a:rPr lang="en-US" sz="1600" dirty="0"/>
              <a:t> </a:t>
            </a:r>
            <a:r>
              <a:rPr lang="en-US" sz="1600" dirty="0" smtClean="0"/>
              <a:t>    According to Isaiah, the servant died for a very specific purpose:  “He was pierced for our transgressions” (53:5).  Through his wounds, the </a:t>
            </a:r>
            <a:r>
              <a:rPr lang="en-US" sz="1600" dirty="0"/>
              <a:t>s</a:t>
            </a:r>
            <a:r>
              <a:rPr lang="en-US" sz="1600" dirty="0" smtClean="0"/>
              <a:t>uffering servant won a great victory.  His death made possible a future when all that is wrong on earth will be set right.  Significantly, the book of Isaiah does not end with the suffering servant image.  It goes on to describe a wonderful life in a new heaven and new earth made possible the servant’s death.</a:t>
            </a:r>
            <a:endParaRPr lang="en-US" sz="1600" dirty="0"/>
          </a:p>
        </p:txBody>
      </p:sp>
    </p:spTree>
    <p:extLst>
      <p:ext uri="{BB962C8B-B14F-4D97-AF65-F5344CB8AC3E}">
        <p14:creationId xmlns:p14="http://schemas.microsoft.com/office/powerpoint/2010/main" val="3257615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39330" y="378941"/>
            <a:ext cx="8880389" cy="523220"/>
          </a:xfrm>
          <a:prstGeom prst="rect">
            <a:avLst/>
          </a:prstGeom>
          <a:noFill/>
        </p:spPr>
        <p:txBody>
          <a:bodyPr wrap="square" rtlCol="0">
            <a:spAutoFit/>
          </a:bodyPr>
          <a:lstStyle/>
          <a:p>
            <a:r>
              <a:rPr lang="en-US" sz="2800" b="1" dirty="0" smtClean="0"/>
              <a:t>                           EVENTS PROPHESIED IN ISAIAH</a:t>
            </a:r>
            <a:endParaRPr lang="en-US" sz="2800" b="1" dirty="0"/>
          </a:p>
        </p:txBody>
      </p:sp>
      <p:sp>
        <p:nvSpPr>
          <p:cNvPr id="5" name="TextBox 4"/>
          <p:cNvSpPr txBox="1"/>
          <p:nvPr/>
        </p:nvSpPr>
        <p:spPr>
          <a:xfrm>
            <a:off x="510746" y="1359243"/>
            <a:ext cx="11285838" cy="5078313"/>
          </a:xfrm>
          <a:prstGeom prst="rect">
            <a:avLst/>
          </a:prstGeom>
          <a:noFill/>
        </p:spPr>
        <p:txBody>
          <a:bodyPr wrap="square" rtlCol="0">
            <a:spAutoFit/>
          </a:bodyPr>
          <a:lstStyle/>
          <a:p>
            <a:r>
              <a:rPr lang="en-US" dirty="0" smtClean="0"/>
              <a:t>                                                            A.  Fall of Nations</a:t>
            </a:r>
          </a:p>
          <a:p>
            <a:r>
              <a:rPr lang="en-US" dirty="0"/>
              <a:t> </a:t>
            </a:r>
            <a:r>
              <a:rPr lang="en-US" dirty="0" smtClean="0"/>
              <a:t>                                                           B.  Captivity and Return of Judah</a:t>
            </a:r>
          </a:p>
          <a:p>
            <a:r>
              <a:rPr lang="en-US" dirty="0"/>
              <a:t> </a:t>
            </a:r>
            <a:r>
              <a:rPr lang="en-US" dirty="0" smtClean="0"/>
              <a:t>                                                           C.  Coming of Christ</a:t>
            </a:r>
          </a:p>
          <a:p>
            <a:r>
              <a:rPr lang="en-US" dirty="0"/>
              <a:t> </a:t>
            </a:r>
            <a:r>
              <a:rPr lang="en-US" dirty="0" smtClean="0"/>
              <a:t>                                                           D.  All the above</a:t>
            </a:r>
          </a:p>
          <a:p>
            <a:endParaRPr lang="en-US" dirty="0"/>
          </a:p>
          <a:p>
            <a:pPr marL="342900" indent="-342900">
              <a:buAutoNum type="arabicPeriod"/>
            </a:pPr>
            <a:r>
              <a:rPr lang="en-US" dirty="0" smtClean="0"/>
              <a:t>Panicked by facing a military giant, King Ahaz sought Isaiah’s advice?   True or False</a:t>
            </a:r>
          </a:p>
          <a:p>
            <a:pPr marL="342900" indent="-342900">
              <a:buAutoNum type="arabicPeriod"/>
            </a:pPr>
            <a:r>
              <a:rPr lang="en-US" dirty="0" smtClean="0"/>
              <a:t>Did King Ahaz know Isaiah would deliver a message straight from God, no matter how unpopular?</a:t>
            </a:r>
          </a:p>
          <a:p>
            <a:pPr marL="342900" indent="-342900">
              <a:buAutoNum type="arabicPeriod"/>
            </a:pPr>
            <a:r>
              <a:rPr lang="en-US" dirty="0" smtClean="0"/>
              <a:t>Should we worry about being popular at school or worry more about doing what God wants us to do?</a:t>
            </a:r>
          </a:p>
          <a:p>
            <a:pPr marL="342900" indent="-342900">
              <a:buAutoNum type="arabicPeriod"/>
            </a:pPr>
            <a:r>
              <a:rPr lang="en-US" dirty="0" smtClean="0"/>
              <a:t>Isaiah told King Ahaz to stay calm, don’t worry, </a:t>
            </a:r>
            <a:r>
              <a:rPr lang="en-US" dirty="0" err="1" smtClean="0"/>
              <a:t>simpley</a:t>
            </a:r>
            <a:r>
              <a:rPr lang="en-US" dirty="0" smtClean="0"/>
              <a:t> trust God?   True or False</a:t>
            </a:r>
          </a:p>
          <a:p>
            <a:pPr marL="342900" indent="-342900">
              <a:buAutoNum type="arabicPeriod"/>
            </a:pPr>
            <a:r>
              <a:rPr lang="en-US" dirty="0" smtClean="0"/>
              <a:t>Is this good advice for us today?</a:t>
            </a:r>
          </a:p>
          <a:p>
            <a:pPr marL="342900" indent="-342900">
              <a:buAutoNum type="arabicPeriod"/>
            </a:pPr>
            <a:r>
              <a:rPr lang="en-US" dirty="0" smtClean="0"/>
              <a:t>Was Isaiah happy with the trade King Ahaz made with Assyria?</a:t>
            </a:r>
          </a:p>
          <a:p>
            <a:pPr marL="342900" indent="-342900">
              <a:buAutoNum type="arabicPeriod"/>
            </a:pPr>
            <a:r>
              <a:rPr lang="en-US" dirty="0" smtClean="0"/>
              <a:t>Is the Middle East of Isaiah’s day about the same as it is today?</a:t>
            </a:r>
          </a:p>
          <a:p>
            <a:pPr marL="342900" indent="-342900">
              <a:buAutoNum type="arabicPeriod"/>
            </a:pPr>
            <a:r>
              <a:rPr lang="en-US" dirty="0" smtClean="0"/>
              <a:t>Did Isaiah say that Judah had to endure pain and suffering in order to be purified?</a:t>
            </a:r>
          </a:p>
          <a:p>
            <a:pPr marL="342900" indent="-342900">
              <a:buAutoNum type="arabicPeriod"/>
            </a:pPr>
            <a:r>
              <a:rPr lang="en-US" dirty="0" smtClean="0"/>
              <a:t>After going through fire, and trials did God have a small number of persons to emerge that He could then use to accomplish His work?</a:t>
            </a:r>
          </a:p>
          <a:p>
            <a:pPr marL="342900" indent="-342900">
              <a:buAutoNum type="arabicPeriod"/>
            </a:pPr>
            <a:r>
              <a:rPr lang="en-US" dirty="0" smtClean="0"/>
              <a:t>Does Isaiah tell of the coming of Christ?</a:t>
            </a:r>
          </a:p>
          <a:p>
            <a:pPr marL="342900" indent="-342900">
              <a:buAutoNum type="arabicPeriod"/>
            </a:pPr>
            <a:r>
              <a:rPr lang="en-US" dirty="0" smtClean="0"/>
              <a:t>Did Jesus quoted from one of the servant passages in Isaiah?</a:t>
            </a:r>
          </a:p>
          <a:p>
            <a:pPr marL="342900" indent="-342900">
              <a:buAutoNum type="arabicPeriod"/>
            </a:pPr>
            <a:r>
              <a:rPr lang="en-US" dirty="0" smtClean="0"/>
              <a:t>Does Christ death as predicted by Isaiah make possible a future when all that is wrong on earth will be set right?</a:t>
            </a:r>
            <a:endParaRPr lang="en-US" dirty="0"/>
          </a:p>
        </p:txBody>
      </p:sp>
    </p:spTree>
    <p:extLst>
      <p:ext uri="{BB962C8B-B14F-4D97-AF65-F5344CB8AC3E}">
        <p14:creationId xmlns:p14="http://schemas.microsoft.com/office/powerpoint/2010/main" val="36830218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633</TotalTime>
  <Words>3948</Words>
  <Application>Microsoft Office PowerPoint</Application>
  <PresentationFormat>Widescreen</PresentationFormat>
  <Paragraphs>177</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Jean Qualls</dc:creator>
  <cp:lastModifiedBy>Jean Qualls</cp:lastModifiedBy>
  <cp:revision>47</cp:revision>
  <dcterms:created xsi:type="dcterms:W3CDTF">2018-02-07T17:09:32Z</dcterms:created>
  <dcterms:modified xsi:type="dcterms:W3CDTF">2018-02-19T21:06:07Z</dcterms:modified>
</cp:coreProperties>
</file>