
<file path=[Content_Types].xml><?xml version="1.0" encoding="utf-8"?>
<Types xmlns="http://schemas.openxmlformats.org/package/2006/content-types">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83C5587-CDAD-49E1-95F5-97BFA8B7E1FA}" type="datetimeFigureOut">
              <a:rPr lang="en-US" smtClean="0"/>
              <a:t>8/22/2018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860612-125C-43CB-89A3-58CCB181271B}" type="slidenum">
              <a:rPr lang="en-US" smtClean="0"/>
              <a:t>‹#›</a:t>
            </a:fld>
            <a:endParaRPr lang="en-US"/>
          </a:p>
        </p:txBody>
      </p:sp>
    </p:spTree>
    <p:extLst>
      <p:ext uri="{BB962C8B-B14F-4D97-AF65-F5344CB8AC3E}">
        <p14:creationId xmlns:p14="http://schemas.microsoft.com/office/powerpoint/2010/main" val="4387896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3C5587-CDAD-49E1-95F5-97BFA8B7E1FA}" type="datetimeFigureOut">
              <a:rPr lang="en-US" smtClean="0"/>
              <a:t>8/22/2018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860612-125C-43CB-89A3-58CCB181271B}" type="slidenum">
              <a:rPr lang="en-US" smtClean="0"/>
              <a:t>‹#›</a:t>
            </a:fld>
            <a:endParaRPr lang="en-US"/>
          </a:p>
        </p:txBody>
      </p:sp>
    </p:spTree>
    <p:extLst>
      <p:ext uri="{BB962C8B-B14F-4D97-AF65-F5344CB8AC3E}">
        <p14:creationId xmlns:p14="http://schemas.microsoft.com/office/powerpoint/2010/main" val="2716590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3C5587-CDAD-49E1-95F5-97BFA8B7E1FA}" type="datetimeFigureOut">
              <a:rPr lang="en-US" smtClean="0"/>
              <a:t>8/22/2018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860612-125C-43CB-89A3-58CCB181271B}" type="slidenum">
              <a:rPr lang="en-US" smtClean="0"/>
              <a:t>‹#›</a:t>
            </a:fld>
            <a:endParaRPr lang="en-US"/>
          </a:p>
        </p:txBody>
      </p:sp>
    </p:spTree>
    <p:extLst>
      <p:ext uri="{BB962C8B-B14F-4D97-AF65-F5344CB8AC3E}">
        <p14:creationId xmlns:p14="http://schemas.microsoft.com/office/powerpoint/2010/main" val="73191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3C5587-CDAD-49E1-95F5-97BFA8B7E1FA}" type="datetimeFigureOut">
              <a:rPr lang="en-US" smtClean="0"/>
              <a:t>8/22/2018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860612-125C-43CB-89A3-58CCB181271B}" type="slidenum">
              <a:rPr lang="en-US" smtClean="0"/>
              <a:t>‹#›</a:t>
            </a:fld>
            <a:endParaRPr lang="en-US"/>
          </a:p>
        </p:txBody>
      </p:sp>
    </p:spTree>
    <p:extLst>
      <p:ext uri="{BB962C8B-B14F-4D97-AF65-F5344CB8AC3E}">
        <p14:creationId xmlns:p14="http://schemas.microsoft.com/office/powerpoint/2010/main" val="1300821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83C5587-CDAD-49E1-95F5-97BFA8B7E1FA}" type="datetimeFigureOut">
              <a:rPr lang="en-US" smtClean="0"/>
              <a:t>8/22/2018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860612-125C-43CB-89A3-58CCB181271B}" type="slidenum">
              <a:rPr lang="en-US" smtClean="0"/>
              <a:t>‹#›</a:t>
            </a:fld>
            <a:endParaRPr lang="en-US"/>
          </a:p>
        </p:txBody>
      </p:sp>
    </p:spTree>
    <p:extLst>
      <p:ext uri="{BB962C8B-B14F-4D97-AF65-F5344CB8AC3E}">
        <p14:creationId xmlns:p14="http://schemas.microsoft.com/office/powerpoint/2010/main" val="643855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83C5587-CDAD-49E1-95F5-97BFA8B7E1FA}" type="datetimeFigureOut">
              <a:rPr lang="en-US" smtClean="0"/>
              <a:t>8/22/2018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860612-125C-43CB-89A3-58CCB181271B}" type="slidenum">
              <a:rPr lang="en-US" smtClean="0"/>
              <a:t>‹#›</a:t>
            </a:fld>
            <a:endParaRPr lang="en-US"/>
          </a:p>
        </p:txBody>
      </p:sp>
    </p:spTree>
    <p:extLst>
      <p:ext uri="{BB962C8B-B14F-4D97-AF65-F5344CB8AC3E}">
        <p14:creationId xmlns:p14="http://schemas.microsoft.com/office/powerpoint/2010/main" val="3377685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3C5587-CDAD-49E1-95F5-97BFA8B7E1FA}" type="datetimeFigureOut">
              <a:rPr lang="en-US" smtClean="0"/>
              <a:t>8/22/2018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860612-125C-43CB-89A3-58CCB181271B}" type="slidenum">
              <a:rPr lang="en-US" smtClean="0"/>
              <a:t>‹#›</a:t>
            </a:fld>
            <a:endParaRPr lang="en-US"/>
          </a:p>
        </p:txBody>
      </p:sp>
    </p:spTree>
    <p:extLst>
      <p:ext uri="{BB962C8B-B14F-4D97-AF65-F5344CB8AC3E}">
        <p14:creationId xmlns:p14="http://schemas.microsoft.com/office/powerpoint/2010/main" val="4151140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83C5587-CDAD-49E1-95F5-97BFA8B7E1FA}" type="datetimeFigureOut">
              <a:rPr lang="en-US" smtClean="0"/>
              <a:t>8/22/2018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860612-125C-43CB-89A3-58CCB181271B}" type="slidenum">
              <a:rPr lang="en-US" smtClean="0"/>
              <a:t>‹#›</a:t>
            </a:fld>
            <a:endParaRPr lang="en-US"/>
          </a:p>
        </p:txBody>
      </p:sp>
    </p:spTree>
    <p:extLst>
      <p:ext uri="{BB962C8B-B14F-4D97-AF65-F5344CB8AC3E}">
        <p14:creationId xmlns:p14="http://schemas.microsoft.com/office/powerpoint/2010/main" val="3861206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3C5587-CDAD-49E1-95F5-97BFA8B7E1FA}" type="datetimeFigureOut">
              <a:rPr lang="en-US" smtClean="0"/>
              <a:t>8/22/2018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860612-125C-43CB-89A3-58CCB181271B}" type="slidenum">
              <a:rPr lang="en-US" smtClean="0"/>
              <a:t>‹#›</a:t>
            </a:fld>
            <a:endParaRPr lang="en-US"/>
          </a:p>
        </p:txBody>
      </p:sp>
    </p:spTree>
    <p:extLst>
      <p:ext uri="{BB962C8B-B14F-4D97-AF65-F5344CB8AC3E}">
        <p14:creationId xmlns:p14="http://schemas.microsoft.com/office/powerpoint/2010/main" val="19555235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3C5587-CDAD-49E1-95F5-97BFA8B7E1FA}" type="datetimeFigureOut">
              <a:rPr lang="en-US" smtClean="0"/>
              <a:t>8/22/2018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860612-125C-43CB-89A3-58CCB181271B}" type="slidenum">
              <a:rPr lang="en-US" smtClean="0"/>
              <a:t>‹#›</a:t>
            </a:fld>
            <a:endParaRPr lang="en-US"/>
          </a:p>
        </p:txBody>
      </p:sp>
    </p:spTree>
    <p:extLst>
      <p:ext uri="{BB962C8B-B14F-4D97-AF65-F5344CB8AC3E}">
        <p14:creationId xmlns:p14="http://schemas.microsoft.com/office/powerpoint/2010/main" val="1543882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3C5587-CDAD-49E1-95F5-97BFA8B7E1FA}" type="datetimeFigureOut">
              <a:rPr lang="en-US" smtClean="0"/>
              <a:t>8/22/2018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860612-125C-43CB-89A3-58CCB181271B}" type="slidenum">
              <a:rPr lang="en-US" smtClean="0"/>
              <a:t>‹#›</a:t>
            </a:fld>
            <a:endParaRPr lang="en-US"/>
          </a:p>
        </p:txBody>
      </p:sp>
    </p:spTree>
    <p:extLst>
      <p:ext uri="{BB962C8B-B14F-4D97-AF65-F5344CB8AC3E}">
        <p14:creationId xmlns:p14="http://schemas.microsoft.com/office/powerpoint/2010/main" val="16719656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3C5587-CDAD-49E1-95F5-97BFA8B7E1FA}" type="datetimeFigureOut">
              <a:rPr lang="en-US" smtClean="0"/>
              <a:t>8/22/2018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860612-125C-43CB-89A3-58CCB181271B}" type="slidenum">
              <a:rPr lang="en-US" smtClean="0"/>
              <a:t>‹#›</a:t>
            </a:fld>
            <a:endParaRPr lang="en-US"/>
          </a:p>
        </p:txBody>
      </p:sp>
    </p:spTree>
    <p:extLst>
      <p:ext uri="{BB962C8B-B14F-4D97-AF65-F5344CB8AC3E}">
        <p14:creationId xmlns:p14="http://schemas.microsoft.com/office/powerpoint/2010/main" val="19050900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2.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71849" y="205946"/>
            <a:ext cx="914400" cy="246221"/>
          </a:xfrm>
          <a:prstGeom prst="rect">
            <a:avLst/>
          </a:prstGeom>
          <a:noFill/>
        </p:spPr>
        <p:txBody>
          <a:bodyPr wrap="square" rtlCol="0">
            <a:spAutoFit/>
          </a:bodyPr>
          <a:lstStyle/>
          <a:p>
            <a:r>
              <a:rPr lang="en-US" sz="1000" dirty="0" smtClean="0"/>
              <a:t>Cards 86-91</a:t>
            </a:r>
            <a:endParaRPr lang="en-US" sz="1000" dirty="0"/>
          </a:p>
        </p:txBody>
      </p:sp>
      <p:sp>
        <p:nvSpPr>
          <p:cNvPr id="6" name="TextBox 5"/>
          <p:cNvSpPr txBox="1"/>
          <p:nvPr/>
        </p:nvSpPr>
        <p:spPr>
          <a:xfrm>
            <a:off x="1351006" y="370703"/>
            <a:ext cx="9770076" cy="646331"/>
          </a:xfrm>
          <a:prstGeom prst="rect">
            <a:avLst/>
          </a:prstGeom>
          <a:noFill/>
        </p:spPr>
        <p:txBody>
          <a:bodyPr wrap="square" rtlCol="0">
            <a:spAutoFit/>
          </a:bodyPr>
          <a:lstStyle/>
          <a:p>
            <a:pPr algn="ctr"/>
            <a:r>
              <a:rPr lang="en-US" sz="3600" b="1" dirty="0" smtClean="0"/>
              <a:t>WROTE EZEKIEL</a:t>
            </a:r>
            <a:endParaRPr lang="en-US" sz="3600" b="1"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3290" y="1193911"/>
            <a:ext cx="5180655" cy="4778521"/>
          </a:xfrm>
          <a:prstGeom prst="rect">
            <a:avLst/>
          </a:prstGeom>
        </p:spPr>
      </p:pic>
      <p:sp>
        <p:nvSpPr>
          <p:cNvPr id="8" name="TextBox 7"/>
          <p:cNvSpPr txBox="1"/>
          <p:nvPr/>
        </p:nvSpPr>
        <p:spPr>
          <a:xfrm>
            <a:off x="6087973" y="1193911"/>
            <a:ext cx="5923005" cy="4801314"/>
          </a:xfrm>
          <a:prstGeom prst="rect">
            <a:avLst/>
          </a:prstGeom>
          <a:noFill/>
        </p:spPr>
        <p:txBody>
          <a:bodyPr wrap="square" rtlCol="0">
            <a:spAutoFit/>
          </a:bodyPr>
          <a:lstStyle/>
          <a:p>
            <a:r>
              <a:rPr lang="en-US" dirty="0" smtClean="0"/>
              <a:t>   Ezekiel begins with a description so unearthly that some have suggested the prophet saw a UFO. Indeed, there are similarities: glowing lights, quick movements, inhuman figures shrouded with fire.  But at least one critical difference sets Ezekiel’s story apart.  UFO’s typically appear in remote places and then mysteriously zoom off, never to be heard from again.  The majestic being Ezekiel described was not rushing off to disappear.  He wanted to be known—by everyone.</a:t>
            </a:r>
          </a:p>
          <a:p>
            <a:r>
              <a:rPr lang="en-US" dirty="0"/>
              <a:t> </a:t>
            </a:r>
            <a:r>
              <a:rPr lang="en-US" dirty="0" smtClean="0"/>
              <a:t>    For Ezekiel was quite sure that he had seen and heard the God of the Bible.  While few have been privileged to see him as Ezekiel did, this God had been speaking plainly for generations.  His words were on record.</a:t>
            </a:r>
          </a:p>
          <a:p>
            <a:r>
              <a:rPr lang="en-US" dirty="0"/>
              <a:t> </a:t>
            </a:r>
            <a:r>
              <a:rPr lang="en-US" dirty="0" smtClean="0"/>
              <a:t>    Before such splendor Ezekiel felt utterly weak and inadequate, just as Isaiah had during a similar vision (Isaiah 6).  He fell on his face, repeatedly.  But God raised Ezekiel to his feet and gave them a message to deliver. </a:t>
            </a:r>
            <a:endParaRPr lang="en-US" dirty="0"/>
          </a:p>
        </p:txBody>
      </p:sp>
    </p:spTree>
    <p:extLst>
      <p:ext uri="{BB962C8B-B14F-4D97-AF65-F5344CB8AC3E}">
        <p14:creationId xmlns:p14="http://schemas.microsoft.com/office/powerpoint/2010/main" val="18709943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70205" y="313038"/>
            <a:ext cx="7117492" cy="461665"/>
          </a:xfrm>
          <a:prstGeom prst="rect">
            <a:avLst/>
          </a:prstGeom>
          <a:noFill/>
        </p:spPr>
        <p:txBody>
          <a:bodyPr wrap="square" rtlCol="0">
            <a:spAutoFit/>
          </a:bodyPr>
          <a:lstStyle/>
          <a:p>
            <a:pPr algn="ctr"/>
            <a:r>
              <a:rPr lang="en-US" sz="2400" b="1" dirty="0" smtClean="0"/>
              <a:t>MAIN EVENTS IN DANIEL</a:t>
            </a:r>
            <a:endParaRPr lang="en-US" sz="2400" b="1" dirty="0"/>
          </a:p>
        </p:txBody>
      </p:sp>
      <p:sp>
        <p:nvSpPr>
          <p:cNvPr id="5" name="TextBox 4"/>
          <p:cNvSpPr txBox="1"/>
          <p:nvPr/>
        </p:nvSpPr>
        <p:spPr>
          <a:xfrm>
            <a:off x="337751" y="1326292"/>
            <a:ext cx="11615352" cy="3970318"/>
          </a:xfrm>
          <a:prstGeom prst="rect">
            <a:avLst/>
          </a:prstGeom>
          <a:noFill/>
        </p:spPr>
        <p:txBody>
          <a:bodyPr wrap="square" rtlCol="0">
            <a:spAutoFit/>
          </a:bodyPr>
          <a:lstStyle/>
          <a:p>
            <a:r>
              <a:rPr lang="en-US" dirty="0" smtClean="0"/>
              <a:t>Finish the event:</a:t>
            </a:r>
          </a:p>
          <a:p>
            <a:endParaRPr lang="en-US" dirty="0" smtClean="0"/>
          </a:p>
          <a:p>
            <a:r>
              <a:rPr lang="en-US" dirty="0" smtClean="0"/>
              <a:t>Refuse the King’s F___________</a:t>
            </a:r>
          </a:p>
          <a:p>
            <a:endParaRPr lang="en-US" dirty="0" smtClean="0"/>
          </a:p>
          <a:p>
            <a:r>
              <a:rPr lang="en-US" dirty="0" smtClean="0"/>
              <a:t>Explained the King’s D________</a:t>
            </a:r>
          </a:p>
          <a:p>
            <a:endParaRPr lang="en-US" dirty="0"/>
          </a:p>
          <a:p>
            <a:r>
              <a:rPr lang="en-US" dirty="0" smtClean="0"/>
              <a:t>Fiery F______________</a:t>
            </a:r>
          </a:p>
          <a:p>
            <a:endParaRPr lang="en-US" dirty="0"/>
          </a:p>
          <a:p>
            <a:r>
              <a:rPr lang="en-US" dirty="0" smtClean="0"/>
              <a:t>Handwriting on the W_________</a:t>
            </a:r>
          </a:p>
          <a:p>
            <a:endParaRPr lang="en-US" dirty="0"/>
          </a:p>
          <a:p>
            <a:r>
              <a:rPr lang="en-US" dirty="0" smtClean="0"/>
              <a:t>Daniel in the L_________ D________</a:t>
            </a:r>
          </a:p>
          <a:p>
            <a:endParaRPr lang="en-US" dirty="0"/>
          </a:p>
          <a:p>
            <a:endParaRPr lang="en-US" dirty="0"/>
          </a:p>
          <a:p>
            <a:r>
              <a:rPr lang="en-US" dirty="0" smtClean="0"/>
              <a:t>  After all these events did the king respect and honor the God of Daniel??</a:t>
            </a:r>
            <a:endParaRPr lang="en-US" dirty="0"/>
          </a:p>
        </p:txBody>
      </p:sp>
    </p:spTree>
    <p:extLst>
      <p:ext uri="{BB962C8B-B14F-4D97-AF65-F5344CB8AC3E}">
        <p14:creationId xmlns:p14="http://schemas.microsoft.com/office/powerpoint/2010/main" val="40321724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41839" y="345989"/>
            <a:ext cx="7834184" cy="400110"/>
          </a:xfrm>
          <a:prstGeom prst="rect">
            <a:avLst/>
          </a:prstGeom>
          <a:noFill/>
        </p:spPr>
        <p:txBody>
          <a:bodyPr wrap="square" rtlCol="0">
            <a:spAutoFit/>
          </a:bodyPr>
          <a:lstStyle/>
          <a:p>
            <a:pPr algn="ctr"/>
            <a:r>
              <a:rPr lang="en-US" sz="2000" b="1" dirty="0" smtClean="0"/>
              <a:t>KINGDOMS SPOKEN OF BY DANIEL</a:t>
            </a:r>
            <a:endParaRPr lang="en-US" sz="2000" b="1" dirty="0"/>
          </a:p>
        </p:txBody>
      </p:sp>
      <p:pic>
        <p:nvPicPr>
          <p:cNvPr id="5" name="Picture 4"/>
          <p:cNvPicPr>
            <a:picLocks noChangeAspect="1"/>
          </p:cNvPicPr>
          <p:nvPr/>
        </p:nvPicPr>
        <p:blipFill>
          <a:blip r:embed="rId2"/>
          <a:stretch>
            <a:fillRect/>
          </a:stretch>
        </p:blipFill>
        <p:spPr>
          <a:xfrm>
            <a:off x="6787978" y="1046206"/>
            <a:ext cx="5027053" cy="5601730"/>
          </a:xfrm>
          <a:prstGeom prst="rect">
            <a:avLst/>
          </a:prstGeom>
        </p:spPr>
      </p:pic>
      <p:sp>
        <p:nvSpPr>
          <p:cNvPr id="6" name="TextBox 5"/>
          <p:cNvSpPr txBox="1"/>
          <p:nvPr/>
        </p:nvSpPr>
        <p:spPr>
          <a:xfrm>
            <a:off x="378941" y="1046205"/>
            <a:ext cx="6128951" cy="5755422"/>
          </a:xfrm>
          <a:prstGeom prst="rect">
            <a:avLst/>
          </a:prstGeom>
          <a:noFill/>
        </p:spPr>
        <p:txBody>
          <a:bodyPr wrap="square" rtlCol="0">
            <a:spAutoFit/>
          </a:bodyPr>
          <a:lstStyle/>
          <a:p>
            <a:r>
              <a:rPr lang="en-US" sz="1600" dirty="0" smtClean="0"/>
              <a:t>     The images of Nebuchadnezzar’s dream was a glimpse into the future, telling him about the different kingdoms that would rule the world after him.  What God told Nebuchadnezzar in that dream was a preview of what would take place, and we can see from history that it had come to pass just as the dream predicted.  King Nebuchadnezzar’s </a:t>
            </a:r>
            <a:r>
              <a:rPr lang="en-US" sz="1600" b="1" u="sng" dirty="0" smtClean="0"/>
              <a:t>Babylonian Empire,</a:t>
            </a:r>
            <a:r>
              <a:rPr lang="en-US" sz="1600" dirty="0" smtClean="0"/>
              <a:t> the head of gold, ruled the known world for more than 80 years.  Then </a:t>
            </a:r>
            <a:r>
              <a:rPr lang="en-US" sz="1600" b="1" u="sng" dirty="0" smtClean="0"/>
              <a:t>Medes and Persians</a:t>
            </a:r>
            <a:r>
              <a:rPr lang="en-US" sz="1600" dirty="0" smtClean="0"/>
              <a:t> (the silver breast and arms) overcame Babylon and became a world power for more than 80 years.  That kingdom was followed by the </a:t>
            </a:r>
            <a:r>
              <a:rPr lang="en-US" sz="1600" b="1" u="sng" dirty="0" smtClean="0"/>
              <a:t>Grecian Empire</a:t>
            </a:r>
            <a:r>
              <a:rPr lang="en-US" sz="1600" dirty="0" smtClean="0"/>
              <a:t>, represented by the iron legs.  The two legs represent the eastern and western divisions of the Roman Empire.  It was the Roman Empire that ruled the world when Jesus was here on earth.  Since the fall of the Roman Empire, no nation had ever ruled the whole world though many have tried to do so.</a:t>
            </a:r>
          </a:p>
          <a:p>
            <a:r>
              <a:rPr lang="en-US" sz="1600" dirty="0"/>
              <a:t> </a:t>
            </a:r>
            <a:r>
              <a:rPr lang="en-US" sz="1600" dirty="0" smtClean="0"/>
              <a:t>    The rest of Nebuchadnezzar’s dream had not yet come to pass; it is still future.  But as surely as the first part came to pass exactly as God predicted, so the latter part of the dream will also come to pass exactly as God said.  The toes of the stature represent a ten-nation confederation of the last days that will be reigning when the great Stone cut without hands, which is Jesus Christ, the Rock of ages, will come back to earth and take the righteous to live with him.  The planet Earth will be destroyed, but </a:t>
            </a:r>
            <a:r>
              <a:rPr lang="en-US" sz="1600" b="1" u="sng" dirty="0" smtClean="0"/>
              <a:t>God’s kingdom</a:t>
            </a:r>
            <a:r>
              <a:rPr lang="en-US" sz="1600" u="sng" dirty="0" smtClean="0"/>
              <a:t> </a:t>
            </a:r>
            <a:r>
              <a:rPr lang="en-US" sz="1600" dirty="0" smtClean="0"/>
              <a:t>will continue forever and ever</a:t>
            </a:r>
            <a:endParaRPr lang="en-US" sz="1600" dirty="0"/>
          </a:p>
        </p:txBody>
      </p:sp>
    </p:spTree>
    <p:extLst>
      <p:ext uri="{BB962C8B-B14F-4D97-AF65-F5344CB8AC3E}">
        <p14:creationId xmlns:p14="http://schemas.microsoft.com/office/powerpoint/2010/main" val="11832728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47784" y="461319"/>
            <a:ext cx="7455243" cy="461665"/>
          </a:xfrm>
          <a:prstGeom prst="rect">
            <a:avLst/>
          </a:prstGeom>
          <a:noFill/>
        </p:spPr>
        <p:txBody>
          <a:bodyPr wrap="square" rtlCol="0">
            <a:spAutoFit/>
          </a:bodyPr>
          <a:lstStyle/>
          <a:p>
            <a:pPr algn="ctr"/>
            <a:r>
              <a:rPr lang="en-US" sz="2400" b="1" dirty="0" smtClean="0"/>
              <a:t>KINGDOMS SPOKEN OF DANIEL</a:t>
            </a:r>
            <a:endParaRPr lang="en-US" sz="2400" b="1" dirty="0"/>
          </a:p>
        </p:txBody>
      </p:sp>
      <p:sp>
        <p:nvSpPr>
          <p:cNvPr id="5" name="TextBox 4"/>
          <p:cNvSpPr txBox="1"/>
          <p:nvPr/>
        </p:nvSpPr>
        <p:spPr>
          <a:xfrm>
            <a:off x="897924" y="1631092"/>
            <a:ext cx="10429103" cy="4524315"/>
          </a:xfrm>
          <a:prstGeom prst="rect">
            <a:avLst/>
          </a:prstGeom>
          <a:noFill/>
        </p:spPr>
        <p:txBody>
          <a:bodyPr wrap="square" rtlCol="0">
            <a:spAutoFit/>
          </a:bodyPr>
          <a:lstStyle/>
          <a:p>
            <a:r>
              <a:rPr lang="en-US" dirty="0" smtClean="0"/>
              <a:t>Name the kingdoms:</a:t>
            </a:r>
          </a:p>
          <a:p>
            <a:endParaRPr lang="en-US" dirty="0"/>
          </a:p>
          <a:p>
            <a:r>
              <a:rPr lang="en-US" dirty="0" smtClean="0"/>
              <a:t>B__________________</a:t>
            </a:r>
          </a:p>
          <a:p>
            <a:pPr marL="342900" indent="-342900">
              <a:buAutoNum type="arabicPeriod"/>
            </a:pPr>
            <a:endParaRPr lang="en-US" dirty="0"/>
          </a:p>
          <a:p>
            <a:r>
              <a:rPr lang="en-US" dirty="0" err="1" smtClean="0"/>
              <a:t>M____________and</a:t>
            </a:r>
            <a:r>
              <a:rPr lang="en-US" dirty="0" smtClean="0"/>
              <a:t> P______________</a:t>
            </a:r>
          </a:p>
          <a:p>
            <a:pPr marL="342900" indent="-342900">
              <a:buAutoNum type="arabicPeriod"/>
            </a:pPr>
            <a:endParaRPr lang="en-US" dirty="0"/>
          </a:p>
          <a:p>
            <a:r>
              <a:rPr lang="en-US" dirty="0" smtClean="0"/>
              <a:t>G_____________</a:t>
            </a:r>
          </a:p>
          <a:p>
            <a:pPr marL="342900" indent="-342900">
              <a:buAutoNum type="arabicPeriod"/>
            </a:pPr>
            <a:endParaRPr lang="en-US" dirty="0"/>
          </a:p>
          <a:p>
            <a:r>
              <a:rPr lang="en-US" dirty="0" smtClean="0"/>
              <a:t>R______________</a:t>
            </a:r>
          </a:p>
          <a:p>
            <a:pPr marL="342900" indent="-342900">
              <a:buAutoNum type="arabicPeriod"/>
            </a:pPr>
            <a:endParaRPr lang="en-US" dirty="0"/>
          </a:p>
          <a:p>
            <a:r>
              <a:rPr lang="en-US" dirty="0" smtClean="0"/>
              <a:t>G______________</a:t>
            </a:r>
          </a:p>
          <a:p>
            <a:endParaRPr lang="en-US" dirty="0"/>
          </a:p>
          <a:p>
            <a:pPr marL="342900" indent="-342900">
              <a:buAutoNum type="arabicPeriod"/>
            </a:pPr>
            <a:r>
              <a:rPr lang="en-US" dirty="0" smtClean="0"/>
              <a:t>Has the last kingdom come yet?</a:t>
            </a:r>
          </a:p>
          <a:p>
            <a:pPr marL="342900" indent="-342900">
              <a:buAutoNum type="arabicPeriod"/>
            </a:pPr>
            <a:r>
              <a:rPr lang="en-US" dirty="0" smtClean="0"/>
              <a:t>Will this kingdom continue forever and ever?</a:t>
            </a:r>
          </a:p>
          <a:p>
            <a:pPr marL="342900" indent="-342900">
              <a:buAutoNum type="arabicPeriod"/>
            </a:pPr>
            <a:endParaRPr lang="en-US" dirty="0"/>
          </a:p>
          <a:p>
            <a:endParaRPr lang="en-US" dirty="0"/>
          </a:p>
        </p:txBody>
      </p:sp>
    </p:spTree>
    <p:extLst>
      <p:ext uri="{BB962C8B-B14F-4D97-AF65-F5344CB8AC3E}">
        <p14:creationId xmlns:p14="http://schemas.microsoft.com/office/powerpoint/2010/main" val="17020695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82097" y="395416"/>
            <a:ext cx="5964195" cy="646331"/>
          </a:xfrm>
          <a:prstGeom prst="rect">
            <a:avLst/>
          </a:prstGeom>
          <a:noFill/>
        </p:spPr>
        <p:txBody>
          <a:bodyPr wrap="square" rtlCol="0">
            <a:spAutoFit/>
          </a:bodyPr>
          <a:lstStyle/>
          <a:p>
            <a:pPr algn="ctr"/>
            <a:r>
              <a:rPr lang="en-US" sz="3600" b="1" dirty="0" smtClean="0"/>
              <a:t>WROTE EZEKIEL </a:t>
            </a:r>
            <a:endParaRPr lang="en-US" sz="3600" b="1" dirty="0"/>
          </a:p>
        </p:txBody>
      </p:sp>
      <p:sp>
        <p:nvSpPr>
          <p:cNvPr id="5" name="TextBox 4"/>
          <p:cNvSpPr txBox="1"/>
          <p:nvPr/>
        </p:nvSpPr>
        <p:spPr>
          <a:xfrm>
            <a:off x="576649" y="1400432"/>
            <a:ext cx="11178746" cy="3139321"/>
          </a:xfrm>
          <a:prstGeom prst="rect">
            <a:avLst/>
          </a:prstGeom>
          <a:noFill/>
        </p:spPr>
        <p:txBody>
          <a:bodyPr wrap="square" rtlCol="0">
            <a:spAutoFit/>
          </a:bodyPr>
          <a:lstStyle/>
          <a:p>
            <a:r>
              <a:rPr lang="en-US" dirty="0" smtClean="0"/>
              <a:t>                                                                      A.  Jeremiah</a:t>
            </a:r>
          </a:p>
          <a:p>
            <a:r>
              <a:rPr lang="en-US" dirty="0"/>
              <a:t> </a:t>
            </a:r>
            <a:r>
              <a:rPr lang="en-US" dirty="0" smtClean="0"/>
              <a:t>                                                                     B.  Daniel</a:t>
            </a:r>
          </a:p>
          <a:p>
            <a:r>
              <a:rPr lang="en-US" dirty="0"/>
              <a:t> </a:t>
            </a:r>
            <a:r>
              <a:rPr lang="en-US" dirty="0" smtClean="0"/>
              <a:t>                                                                     C.  Ezekiel</a:t>
            </a:r>
          </a:p>
          <a:p>
            <a:endParaRPr lang="en-US" dirty="0"/>
          </a:p>
          <a:p>
            <a:pPr marL="342900" indent="-342900">
              <a:buAutoNum type="arabicPeriod"/>
            </a:pPr>
            <a:endParaRPr lang="en-US" dirty="0" smtClean="0"/>
          </a:p>
          <a:p>
            <a:pPr marL="342900" indent="-342900">
              <a:buAutoNum type="arabicPeriod"/>
            </a:pPr>
            <a:endParaRPr lang="en-US" dirty="0"/>
          </a:p>
          <a:p>
            <a:pPr marL="342900" indent="-342900">
              <a:buAutoNum type="arabicPeriod"/>
            </a:pPr>
            <a:r>
              <a:rPr lang="en-US" dirty="0" smtClean="0"/>
              <a:t>Was Ezekiel’s description of his vision similar to a UPO?</a:t>
            </a:r>
          </a:p>
          <a:p>
            <a:pPr marL="342900" indent="-342900">
              <a:buAutoNum type="arabicPeriod"/>
            </a:pPr>
            <a:r>
              <a:rPr lang="en-US" dirty="0" smtClean="0"/>
              <a:t>Was Ezekiel quite sure he had seen and heard God?</a:t>
            </a:r>
          </a:p>
          <a:p>
            <a:pPr marL="342900" indent="-342900">
              <a:buAutoNum type="arabicPeriod"/>
            </a:pPr>
            <a:r>
              <a:rPr lang="en-US" dirty="0" smtClean="0"/>
              <a:t>Even though we have not seen God as Ezekiel did, God still speaks to us today how?</a:t>
            </a:r>
          </a:p>
          <a:p>
            <a:pPr marL="342900" indent="-342900">
              <a:buAutoNum type="arabicPeriod"/>
            </a:pPr>
            <a:r>
              <a:rPr lang="en-US" dirty="0" smtClean="0"/>
              <a:t>Is God’s word our guide on how to live?</a:t>
            </a:r>
          </a:p>
          <a:p>
            <a:pPr marL="342900" indent="-342900">
              <a:buAutoNum type="arabicPeriod"/>
            </a:pPr>
            <a:r>
              <a:rPr lang="en-US" dirty="0" smtClean="0"/>
              <a:t>God raised Ezekiel up and gave him a message to deliver?   True or False</a:t>
            </a:r>
            <a:endParaRPr lang="en-US" dirty="0"/>
          </a:p>
        </p:txBody>
      </p:sp>
    </p:spTree>
    <p:extLst>
      <p:ext uri="{BB962C8B-B14F-4D97-AF65-F5344CB8AC3E}">
        <p14:creationId xmlns:p14="http://schemas.microsoft.com/office/powerpoint/2010/main" val="21129979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68281" y="1120346"/>
            <a:ext cx="3996466" cy="5026097"/>
          </a:xfrm>
          <a:prstGeom prst="rect">
            <a:avLst/>
          </a:prstGeom>
        </p:spPr>
      </p:pic>
      <p:sp>
        <p:nvSpPr>
          <p:cNvPr id="5" name="TextBox 4"/>
          <p:cNvSpPr txBox="1"/>
          <p:nvPr/>
        </p:nvSpPr>
        <p:spPr>
          <a:xfrm>
            <a:off x="477796" y="395416"/>
            <a:ext cx="5997146" cy="646331"/>
          </a:xfrm>
          <a:prstGeom prst="rect">
            <a:avLst/>
          </a:prstGeom>
          <a:noFill/>
        </p:spPr>
        <p:txBody>
          <a:bodyPr wrap="square" rtlCol="0">
            <a:spAutoFit/>
          </a:bodyPr>
          <a:lstStyle/>
          <a:p>
            <a:pPr algn="ctr"/>
            <a:r>
              <a:rPr lang="en-US" sz="3600" b="1" dirty="0" smtClean="0"/>
              <a:t>QUOTE EZEKIEL 18:20</a:t>
            </a:r>
            <a:endParaRPr lang="en-US" sz="3600" b="1" dirty="0"/>
          </a:p>
        </p:txBody>
      </p:sp>
      <p:sp>
        <p:nvSpPr>
          <p:cNvPr id="6" name="TextBox 5"/>
          <p:cNvSpPr txBox="1"/>
          <p:nvPr/>
        </p:nvSpPr>
        <p:spPr>
          <a:xfrm>
            <a:off x="378941" y="1219200"/>
            <a:ext cx="7166918" cy="5078313"/>
          </a:xfrm>
          <a:prstGeom prst="rect">
            <a:avLst/>
          </a:prstGeom>
          <a:noFill/>
        </p:spPr>
        <p:txBody>
          <a:bodyPr wrap="square" rtlCol="0">
            <a:spAutoFit/>
          </a:bodyPr>
          <a:lstStyle/>
          <a:p>
            <a:r>
              <a:rPr lang="en-US" b="1" dirty="0" smtClean="0"/>
              <a:t>“THE SOUL THAT SINNETH, IT SHALL DIE….”</a:t>
            </a:r>
          </a:p>
          <a:p>
            <a:r>
              <a:rPr lang="en-US" dirty="0"/>
              <a:t> </a:t>
            </a:r>
            <a:r>
              <a:rPr lang="en-US" dirty="0" smtClean="0"/>
              <a:t>    The fundamental principle of how God deals with man is stated here.  The son, Ezekiel argued, is not affected by the evil deeds of his father.  This eliminated the doctrine of inherited sin</a:t>
            </a:r>
            <a:r>
              <a:rPr lang="en-US" dirty="0" smtClean="0"/>
              <a:t>.  Only </a:t>
            </a:r>
            <a:r>
              <a:rPr lang="en-US" b="1" dirty="0" smtClean="0"/>
              <a:t>the person who sins will die.</a:t>
            </a:r>
            <a:endParaRPr lang="en-US" dirty="0" smtClean="0"/>
          </a:p>
          <a:p>
            <a:r>
              <a:rPr lang="en-US" dirty="0" smtClean="0"/>
              <a:t>There is no need, nor is there any biblical teaching, for infants to be baptized for the forgiveness of sin.  A child has no sin and therefore has no need for the forgiveness that baptism provided (Acts 2:38; 22:16; I Pet 3;21; Mk 16:15; Mt 28:18-20).  This is why every biblical example of conversion involves adults who were ca </a:t>
            </a:r>
            <a:r>
              <a:rPr lang="en-US" dirty="0" err="1" smtClean="0"/>
              <a:t>pable</a:t>
            </a:r>
            <a:r>
              <a:rPr lang="en-US" dirty="0" smtClean="0"/>
              <a:t> of believing, repenting, and making a conscious choice to be baptized.  An infant, who has no sin, is incapable of believing or repenting.  Babies cannot make the mental choice to declare Jesus as Lord and to be immersed in the water of baptism.</a:t>
            </a:r>
          </a:p>
          <a:p>
            <a:r>
              <a:rPr lang="en-US" dirty="0"/>
              <a:t> </a:t>
            </a:r>
            <a:r>
              <a:rPr lang="en-US" dirty="0" smtClean="0"/>
              <a:t>    Further, the doctrine unconditional election is proven false by these verses.  If God predetermined one’s eternal destiny, then the discussion in these verses would be a waste of time.  Ezekiel showed that the person who sins will die, while the righteous person will live.  If such choices were scripted for them by God, without their being able to decide on either course, then this entire chapter would be unnecessary.</a:t>
            </a:r>
            <a:endParaRPr lang="en-US" dirty="0"/>
          </a:p>
        </p:txBody>
      </p:sp>
    </p:spTree>
    <p:extLst>
      <p:ext uri="{BB962C8B-B14F-4D97-AF65-F5344CB8AC3E}">
        <p14:creationId xmlns:p14="http://schemas.microsoft.com/office/powerpoint/2010/main" val="20158676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61968" y="469557"/>
            <a:ext cx="7257535" cy="584775"/>
          </a:xfrm>
          <a:prstGeom prst="rect">
            <a:avLst/>
          </a:prstGeom>
          <a:noFill/>
        </p:spPr>
        <p:txBody>
          <a:bodyPr wrap="square" rtlCol="0">
            <a:spAutoFit/>
          </a:bodyPr>
          <a:lstStyle/>
          <a:p>
            <a:pPr algn="ctr"/>
            <a:r>
              <a:rPr lang="en-US" sz="3200" b="1" dirty="0" smtClean="0"/>
              <a:t>QUOTE EZEKIEL 18:20 </a:t>
            </a:r>
            <a:endParaRPr lang="en-US" sz="3200" b="1" dirty="0"/>
          </a:p>
        </p:txBody>
      </p:sp>
      <p:sp>
        <p:nvSpPr>
          <p:cNvPr id="5" name="TextBox 4"/>
          <p:cNvSpPr txBox="1"/>
          <p:nvPr/>
        </p:nvSpPr>
        <p:spPr>
          <a:xfrm>
            <a:off x="617838" y="1441622"/>
            <a:ext cx="11178746" cy="3139321"/>
          </a:xfrm>
          <a:prstGeom prst="rect">
            <a:avLst/>
          </a:prstGeom>
          <a:noFill/>
        </p:spPr>
        <p:txBody>
          <a:bodyPr wrap="square" rtlCol="0">
            <a:spAutoFit/>
          </a:bodyPr>
          <a:lstStyle/>
          <a:p>
            <a:r>
              <a:rPr lang="en-US" dirty="0" smtClean="0"/>
              <a:t>  Finish the verse  “ The _____________that ____________, it shall ____________.</a:t>
            </a:r>
          </a:p>
          <a:p>
            <a:endParaRPr lang="en-US" dirty="0"/>
          </a:p>
          <a:p>
            <a:endParaRPr lang="en-US" dirty="0" smtClean="0"/>
          </a:p>
          <a:p>
            <a:pPr marL="342900" indent="-342900">
              <a:buAutoNum type="arabicPeriod"/>
            </a:pPr>
            <a:endParaRPr lang="en-US" dirty="0" smtClean="0"/>
          </a:p>
          <a:p>
            <a:pPr marL="342900" indent="-342900">
              <a:buAutoNum type="arabicPeriod"/>
            </a:pPr>
            <a:r>
              <a:rPr lang="en-US" dirty="0" smtClean="0"/>
              <a:t>Is a son or daughter affected by the evil deeds of their father or mother?</a:t>
            </a:r>
          </a:p>
          <a:p>
            <a:pPr marL="342900" indent="-342900">
              <a:buAutoNum type="arabicPeriod"/>
            </a:pPr>
            <a:r>
              <a:rPr lang="en-US" dirty="0" smtClean="0"/>
              <a:t>Is there any Biblical teaching for infants to be baptized for the forgiveness of sin?</a:t>
            </a:r>
          </a:p>
          <a:p>
            <a:pPr marL="342900" indent="-342900">
              <a:buAutoNum type="arabicPeriod"/>
            </a:pPr>
            <a:r>
              <a:rPr lang="en-US" dirty="0" smtClean="0"/>
              <a:t>Does a baby have any sins?</a:t>
            </a:r>
          </a:p>
          <a:p>
            <a:pPr marL="342900" indent="-342900">
              <a:buAutoNum type="arabicPeriod"/>
            </a:pPr>
            <a:r>
              <a:rPr lang="en-US" dirty="0" smtClean="0"/>
              <a:t>What are the steps of salvation:  </a:t>
            </a:r>
            <a:r>
              <a:rPr lang="en-US" dirty="0" err="1" smtClean="0"/>
              <a:t>H________B__________R__________C__________and</a:t>
            </a:r>
            <a:r>
              <a:rPr lang="en-US" dirty="0" smtClean="0"/>
              <a:t> be B____________.</a:t>
            </a:r>
          </a:p>
          <a:p>
            <a:pPr marL="342900" indent="-342900">
              <a:buAutoNum type="arabicPeriod"/>
            </a:pPr>
            <a:r>
              <a:rPr lang="en-US" dirty="0" smtClean="0"/>
              <a:t>Can babies do those?</a:t>
            </a:r>
          </a:p>
          <a:p>
            <a:pPr marL="342900" indent="-342900">
              <a:buAutoNum type="arabicPeriod"/>
            </a:pPr>
            <a:r>
              <a:rPr lang="en-US" dirty="0" err="1" smtClean="0"/>
              <a:t>Ezeliel</a:t>
            </a:r>
            <a:r>
              <a:rPr lang="en-US" dirty="0" smtClean="0"/>
              <a:t> showed that the person who sins will die, while the righteous person will live.   True or False</a:t>
            </a:r>
          </a:p>
          <a:p>
            <a:pPr marL="342900" indent="-342900">
              <a:buAutoNum type="arabicPeriod"/>
            </a:pPr>
            <a:endParaRPr lang="en-US" dirty="0"/>
          </a:p>
        </p:txBody>
      </p:sp>
    </p:spTree>
    <p:extLst>
      <p:ext uri="{BB962C8B-B14F-4D97-AF65-F5344CB8AC3E}">
        <p14:creationId xmlns:p14="http://schemas.microsoft.com/office/powerpoint/2010/main" val="25979943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38616" y="238897"/>
            <a:ext cx="5832389" cy="400110"/>
          </a:xfrm>
          <a:prstGeom prst="rect">
            <a:avLst/>
          </a:prstGeom>
          <a:noFill/>
        </p:spPr>
        <p:txBody>
          <a:bodyPr wrap="square" rtlCol="0">
            <a:spAutoFit/>
          </a:bodyPr>
          <a:lstStyle/>
          <a:p>
            <a:pPr algn="ctr"/>
            <a:r>
              <a:rPr lang="en-US" sz="2000" b="1" dirty="0" smtClean="0"/>
              <a:t>NAME THE V’S IN EZEKIEL</a:t>
            </a:r>
            <a:endParaRPr lang="en-US" sz="20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5851" y="3192376"/>
            <a:ext cx="2319116" cy="2967682"/>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58184" y="129960"/>
            <a:ext cx="2654451" cy="2321322"/>
          </a:xfrm>
          <a:prstGeom prst="rect">
            <a:avLst/>
          </a:prstGeom>
        </p:spPr>
      </p:pic>
      <p:pic>
        <p:nvPicPr>
          <p:cNvPr id="10" name="Picture 9"/>
          <p:cNvPicPr>
            <a:picLocks noChangeAspect="1"/>
          </p:cNvPicPr>
          <p:nvPr/>
        </p:nvPicPr>
        <p:blipFill>
          <a:blip r:embed="rId4"/>
          <a:stretch>
            <a:fillRect/>
          </a:stretch>
        </p:blipFill>
        <p:spPr>
          <a:xfrm>
            <a:off x="393549" y="378102"/>
            <a:ext cx="2654451" cy="4498698"/>
          </a:xfrm>
          <a:prstGeom prst="rect">
            <a:avLst/>
          </a:prstGeom>
        </p:spPr>
      </p:pic>
      <p:sp>
        <p:nvSpPr>
          <p:cNvPr id="12" name="TextBox 11"/>
          <p:cNvSpPr txBox="1"/>
          <p:nvPr/>
        </p:nvSpPr>
        <p:spPr>
          <a:xfrm>
            <a:off x="280087" y="5066270"/>
            <a:ext cx="2652584" cy="307777"/>
          </a:xfrm>
          <a:prstGeom prst="rect">
            <a:avLst/>
          </a:prstGeom>
          <a:noFill/>
        </p:spPr>
        <p:txBody>
          <a:bodyPr wrap="square" rtlCol="0">
            <a:spAutoFit/>
          </a:bodyPr>
          <a:lstStyle/>
          <a:p>
            <a:r>
              <a:rPr lang="en-US" sz="1400" dirty="0" smtClean="0"/>
              <a:t>Vision of the Valley of “Dry Bones</a:t>
            </a:r>
            <a:endParaRPr lang="en-US" sz="1400" dirty="0"/>
          </a:p>
        </p:txBody>
      </p:sp>
      <p:sp>
        <p:nvSpPr>
          <p:cNvPr id="13" name="TextBox 12"/>
          <p:cNvSpPr txBox="1"/>
          <p:nvPr/>
        </p:nvSpPr>
        <p:spPr>
          <a:xfrm>
            <a:off x="9308755" y="2560219"/>
            <a:ext cx="2654451" cy="523220"/>
          </a:xfrm>
          <a:prstGeom prst="rect">
            <a:avLst/>
          </a:prstGeom>
          <a:noFill/>
        </p:spPr>
        <p:txBody>
          <a:bodyPr wrap="square" rtlCol="0">
            <a:spAutoFit/>
          </a:bodyPr>
          <a:lstStyle/>
          <a:p>
            <a:r>
              <a:rPr lang="en-US" sz="1400" dirty="0" smtClean="0"/>
              <a:t>Vision of God’s Glory Leaving the Temple</a:t>
            </a:r>
            <a:endParaRPr lang="en-US" sz="1400" dirty="0"/>
          </a:p>
        </p:txBody>
      </p:sp>
      <p:sp>
        <p:nvSpPr>
          <p:cNvPr id="15" name="TextBox 14"/>
          <p:cNvSpPr txBox="1"/>
          <p:nvPr/>
        </p:nvSpPr>
        <p:spPr>
          <a:xfrm>
            <a:off x="9512286" y="6268995"/>
            <a:ext cx="2586681" cy="523220"/>
          </a:xfrm>
          <a:prstGeom prst="rect">
            <a:avLst/>
          </a:prstGeom>
          <a:noFill/>
        </p:spPr>
        <p:txBody>
          <a:bodyPr wrap="square" rtlCol="0">
            <a:spAutoFit/>
          </a:bodyPr>
          <a:lstStyle/>
          <a:p>
            <a:r>
              <a:rPr lang="en-US" sz="1400" dirty="0" smtClean="0"/>
              <a:t>Vision of God’s Glory Returning to the Temple</a:t>
            </a:r>
            <a:endParaRPr lang="en-US" sz="1400" dirty="0"/>
          </a:p>
        </p:txBody>
      </p:sp>
      <p:sp>
        <p:nvSpPr>
          <p:cNvPr id="17" name="TextBox 16"/>
          <p:cNvSpPr txBox="1"/>
          <p:nvPr/>
        </p:nvSpPr>
        <p:spPr>
          <a:xfrm>
            <a:off x="3138617" y="1008338"/>
            <a:ext cx="6021858" cy="5262979"/>
          </a:xfrm>
          <a:prstGeom prst="rect">
            <a:avLst/>
          </a:prstGeom>
          <a:noFill/>
        </p:spPr>
        <p:txBody>
          <a:bodyPr wrap="square" rtlCol="0">
            <a:spAutoFit/>
          </a:bodyPr>
          <a:lstStyle/>
          <a:p>
            <a:r>
              <a:rPr lang="en-US" sz="1400" dirty="0" smtClean="0"/>
              <a:t>      The special difficulty in reading Ezekiel is the dizzying variety of forms he used to get his message across.  The book is like a multimedia package---mix of visions, messages, dramas, poems.  But three remarkable visions of God bracket the package.</a:t>
            </a:r>
            <a:endParaRPr lang="en-US" sz="1400" u="sng" dirty="0" smtClean="0"/>
          </a:p>
          <a:p>
            <a:r>
              <a:rPr lang="en-US" sz="1400" u="sng" dirty="0"/>
              <a:t> </a:t>
            </a:r>
            <a:r>
              <a:rPr lang="en-US" sz="1400" u="sng" dirty="0" smtClean="0"/>
              <a:t>    </a:t>
            </a:r>
            <a:r>
              <a:rPr lang="en-US" sz="1400" b="1" u="sng" dirty="0" smtClean="0"/>
              <a:t>Vision of God’s Glory Leaving the Temple</a:t>
            </a:r>
            <a:r>
              <a:rPr lang="en-US" sz="1400" b="1" dirty="0" smtClean="0"/>
              <a:t>:  </a:t>
            </a:r>
            <a:r>
              <a:rPr lang="en-US" sz="1400" dirty="0" smtClean="0"/>
              <a:t>Ezekiel’s people tempted fate for generations, ignoring God’s messengers like Isaiah the prophet, who warned that if they didn’t listen to God, they would be destroyed along with their temple.  Since Judah had ignored God’s repeated warning, God would use another means to get their attention:  suffering.</a:t>
            </a:r>
          </a:p>
          <a:p>
            <a:r>
              <a:rPr lang="en-US" sz="1400" u="sng" dirty="0"/>
              <a:t> </a:t>
            </a:r>
            <a:r>
              <a:rPr lang="en-US" sz="1400" u="sng" dirty="0" smtClean="0"/>
              <a:t>    </a:t>
            </a:r>
            <a:r>
              <a:rPr lang="en-US" sz="1400" b="1" u="sng" dirty="0" smtClean="0"/>
              <a:t>Vision of the Valley of Dry Bones</a:t>
            </a:r>
            <a:r>
              <a:rPr lang="en-US" sz="1400" b="1" dirty="0" smtClean="0"/>
              <a:t>:  </a:t>
            </a:r>
            <a:r>
              <a:rPr lang="en-US" sz="1400" dirty="0" smtClean="0"/>
              <a:t>Once in a vision, Ezekiel was carried away into a wide valley; and when he looked around, he found there were men’s bones scattered all around.  (See card for more on this story)  God told Ezekiel that these bones represent the whole house of Israel.  They feel that there is no hope for them any longer, but, as life has come into these dead bones, I will bring life into the house of Israel again.  When Ezekiel told his people that wonderful message from God, they took courage and looked forward with joy to the day God would lead them home once more.</a:t>
            </a:r>
          </a:p>
          <a:p>
            <a:r>
              <a:rPr lang="en-US" sz="1400" u="sng" dirty="0"/>
              <a:t> </a:t>
            </a:r>
            <a:r>
              <a:rPr lang="en-US" sz="1400" u="sng" dirty="0" smtClean="0"/>
              <a:t>     </a:t>
            </a:r>
            <a:r>
              <a:rPr lang="en-US" sz="1400" b="1" u="sng" dirty="0" smtClean="0"/>
              <a:t>Vision of God’s Glory Returning to the Temple</a:t>
            </a:r>
            <a:r>
              <a:rPr lang="en-US" sz="1400" b="1" dirty="0" smtClean="0"/>
              <a:t>:</a:t>
            </a:r>
            <a:r>
              <a:rPr lang="en-US" sz="1400" dirty="0" smtClean="0"/>
              <a:t>  Ezekiel ends with hope.  The final chapters (40-48) show a new Jerusalem rising from the ruins of the old.  The renewed city would never die, for it would be built on an unshifting reality:  “They will know I am the Lord.”  These last nine chapters are a unit which describes a vision of the new temple and all of its buildings, walls and sacrificial implements, along with priestly allotments of the land.  This time, Ezekiel saw the Lord returning to dwell with His people.</a:t>
            </a:r>
            <a:endParaRPr lang="en-US" sz="1400" dirty="0"/>
          </a:p>
        </p:txBody>
      </p:sp>
    </p:spTree>
    <p:extLst>
      <p:ext uri="{BB962C8B-B14F-4D97-AF65-F5344CB8AC3E}">
        <p14:creationId xmlns:p14="http://schemas.microsoft.com/office/powerpoint/2010/main" val="13173912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22854" y="444843"/>
            <a:ext cx="8938054" cy="461665"/>
          </a:xfrm>
          <a:prstGeom prst="rect">
            <a:avLst/>
          </a:prstGeom>
          <a:noFill/>
        </p:spPr>
        <p:txBody>
          <a:bodyPr wrap="square" rtlCol="0">
            <a:spAutoFit/>
          </a:bodyPr>
          <a:lstStyle/>
          <a:p>
            <a:pPr algn="ctr"/>
            <a:r>
              <a:rPr lang="en-US" sz="2400" b="1" dirty="0" smtClean="0"/>
              <a:t>NAME V’S IN </a:t>
            </a:r>
            <a:r>
              <a:rPr lang="en-US" sz="2400" dirty="0" smtClean="0"/>
              <a:t>EZEKIEL</a:t>
            </a:r>
            <a:endParaRPr lang="en-US" sz="2400" dirty="0"/>
          </a:p>
        </p:txBody>
      </p:sp>
      <p:sp>
        <p:nvSpPr>
          <p:cNvPr id="5" name="TextBox 4"/>
          <p:cNvSpPr txBox="1"/>
          <p:nvPr/>
        </p:nvSpPr>
        <p:spPr>
          <a:xfrm>
            <a:off x="535459" y="1367481"/>
            <a:ext cx="11294076" cy="3693319"/>
          </a:xfrm>
          <a:prstGeom prst="rect">
            <a:avLst/>
          </a:prstGeom>
          <a:noFill/>
        </p:spPr>
        <p:txBody>
          <a:bodyPr wrap="square" rtlCol="0">
            <a:spAutoFit/>
          </a:bodyPr>
          <a:lstStyle/>
          <a:p>
            <a:r>
              <a:rPr lang="en-US" dirty="0" smtClean="0"/>
              <a:t>            Vision of God’s Glory L_____________ the T______________</a:t>
            </a:r>
          </a:p>
          <a:p>
            <a:r>
              <a:rPr lang="en-US" dirty="0"/>
              <a:t> </a:t>
            </a:r>
            <a:r>
              <a:rPr lang="en-US" dirty="0" smtClean="0"/>
              <a:t>            Vision of the </a:t>
            </a:r>
            <a:r>
              <a:rPr lang="en-US" dirty="0" err="1" smtClean="0"/>
              <a:t>V____________of</a:t>
            </a:r>
            <a:r>
              <a:rPr lang="en-US" dirty="0" smtClean="0"/>
              <a:t> Dry B___________</a:t>
            </a:r>
          </a:p>
          <a:p>
            <a:r>
              <a:rPr lang="en-US" dirty="0"/>
              <a:t> </a:t>
            </a:r>
            <a:r>
              <a:rPr lang="en-US" dirty="0" smtClean="0"/>
              <a:t>            Vision of God’s </a:t>
            </a:r>
            <a:r>
              <a:rPr lang="en-US" dirty="0" err="1" smtClean="0"/>
              <a:t>G____________Returning</a:t>
            </a:r>
            <a:r>
              <a:rPr lang="en-US" dirty="0" smtClean="0"/>
              <a:t> to the T____________</a:t>
            </a:r>
          </a:p>
          <a:p>
            <a:endParaRPr lang="en-US" dirty="0"/>
          </a:p>
          <a:p>
            <a:r>
              <a:rPr lang="en-US" dirty="0" smtClean="0"/>
              <a:t>  </a:t>
            </a:r>
          </a:p>
          <a:p>
            <a:endParaRPr lang="en-US" dirty="0"/>
          </a:p>
          <a:p>
            <a:pPr marL="342900" indent="-342900">
              <a:buAutoNum type="arabicPeriod"/>
            </a:pPr>
            <a:r>
              <a:rPr lang="en-US" dirty="0" smtClean="0"/>
              <a:t>Had God warned Judah for years that they, along with their temple would be destroyed if they did not listen to God?</a:t>
            </a:r>
          </a:p>
          <a:p>
            <a:pPr marL="342900" indent="-342900">
              <a:buAutoNum type="arabicPeriod"/>
            </a:pPr>
            <a:r>
              <a:rPr lang="en-US" dirty="0" smtClean="0"/>
              <a:t>Was Ezekiel also one of the weary band of prisoners in the land of Babylon after the Babylonian armies swept through Judah?</a:t>
            </a:r>
          </a:p>
          <a:p>
            <a:pPr marL="342900" indent="-342900">
              <a:buAutoNum type="arabicPeriod"/>
            </a:pPr>
            <a:r>
              <a:rPr lang="en-US" dirty="0" smtClean="0"/>
              <a:t>Tell the story of the Vision of the Valley of Dry Bones.  (See back of card)</a:t>
            </a:r>
          </a:p>
          <a:p>
            <a:pPr marL="342900" indent="-342900">
              <a:buAutoNum type="arabicPeriod"/>
            </a:pPr>
            <a:r>
              <a:rPr lang="en-US" dirty="0" smtClean="0"/>
              <a:t>Does Ezekiel end with hope?</a:t>
            </a:r>
          </a:p>
          <a:p>
            <a:pPr marL="342900" indent="-342900">
              <a:buAutoNum type="arabicPeriod"/>
            </a:pPr>
            <a:r>
              <a:rPr lang="en-US" dirty="0" smtClean="0"/>
              <a:t>Did Ezekiel see the Lord returning to dwell with His people?</a:t>
            </a:r>
            <a:endParaRPr lang="en-US" dirty="0"/>
          </a:p>
        </p:txBody>
      </p:sp>
    </p:spTree>
    <p:extLst>
      <p:ext uri="{BB962C8B-B14F-4D97-AF65-F5344CB8AC3E}">
        <p14:creationId xmlns:p14="http://schemas.microsoft.com/office/powerpoint/2010/main" val="18184906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27438" y="164757"/>
            <a:ext cx="8188411" cy="646331"/>
          </a:xfrm>
          <a:prstGeom prst="rect">
            <a:avLst/>
          </a:prstGeom>
          <a:noFill/>
        </p:spPr>
        <p:txBody>
          <a:bodyPr wrap="square" rtlCol="0">
            <a:spAutoFit/>
          </a:bodyPr>
          <a:lstStyle/>
          <a:p>
            <a:pPr algn="ctr"/>
            <a:r>
              <a:rPr lang="en-US" sz="3600" b="1" dirty="0" smtClean="0"/>
              <a:t>WROTE DANIEL</a:t>
            </a:r>
            <a:endParaRPr lang="en-US" sz="3600" b="1" dirty="0"/>
          </a:p>
        </p:txBody>
      </p:sp>
      <p:sp>
        <p:nvSpPr>
          <p:cNvPr id="5" name="TextBox 4"/>
          <p:cNvSpPr txBox="1"/>
          <p:nvPr/>
        </p:nvSpPr>
        <p:spPr>
          <a:xfrm>
            <a:off x="5181601" y="996778"/>
            <a:ext cx="6787978" cy="5293757"/>
          </a:xfrm>
          <a:prstGeom prst="rect">
            <a:avLst/>
          </a:prstGeom>
          <a:noFill/>
        </p:spPr>
        <p:txBody>
          <a:bodyPr wrap="square" rtlCol="0">
            <a:spAutoFit/>
          </a:bodyPr>
          <a:lstStyle/>
          <a:p>
            <a:r>
              <a:rPr lang="en-US" dirty="0" smtClean="0"/>
              <a:t>     </a:t>
            </a:r>
            <a:r>
              <a:rPr lang="en-US" sz="1600" dirty="0" smtClean="0"/>
              <a:t>Like Ezekiel, Daniel was one of the Jews who was taken to Babylon when Jerusalem was attacked, and the temple was destroyed.  As a young man, Daniel could have anticipated an outstanding future in Jerusalem.  He came from a prominent family, and he had a first-rate mind (1:4).  But, when the Babylonian army dragged him captive to a faraway country, they didn’t ask about his plans and dreams.</a:t>
            </a:r>
          </a:p>
          <a:p>
            <a:r>
              <a:rPr lang="en-US" sz="1600" dirty="0"/>
              <a:t> </a:t>
            </a:r>
            <a:r>
              <a:rPr lang="en-US" sz="1600" dirty="0" smtClean="0"/>
              <a:t>    While Ezekiel worked at hard physical labor, the Babylonians recognized Daniel’s potential and put him into a top civil service training program.  Daniel lived out his life in the palace, advising the Babylonian leaders.  But even the study material was distasteful to a Jew: it covered sorcery, magic, and a pagan, </a:t>
            </a:r>
            <a:r>
              <a:rPr lang="en-US" sz="1600" dirty="0" err="1" smtClean="0"/>
              <a:t>multigod</a:t>
            </a:r>
            <a:r>
              <a:rPr lang="en-US" sz="1600" dirty="0" smtClean="0"/>
              <a:t> religion.  After graduation Daniel was put to work for the Babylonian king, who continued to war against Daniel’s people for nearly 20 more years.</a:t>
            </a:r>
          </a:p>
          <a:p>
            <a:r>
              <a:rPr lang="en-US" sz="1600" dirty="0"/>
              <a:t> </a:t>
            </a:r>
            <a:r>
              <a:rPr lang="en-US" sz="1600" dirty="0" smtClean="0"/>
              <a:t>    Anyone far from home feels lonely.  But Daniel was one of those whose lives get lost in the shuffle of history—refugees, captives.  He was destined to spend his life as an alien in Babylon.  We have no record that he ever married or had family members nearby.</a:t>
            </a:r>
          </a:p>
          <a:p>
            <a:r>
              <a:rPr lang="en-US" sz="1600" dirty="0"/>
              <a:t> </a:t>
            </a:r>
            <a:r>
              <a:rPr lang="en-US" sz="1600" dirty="0" smtClean="0"/>
              <a:t>    He started out as a prisoner, but ended up second only to the king.  Even in a pagan place, Daniel remained true to the Lord.  Daniel never compromised his faith.  He would not bend, even when threatened with death.  The Bible offers no better model of how to live with and serve people who do not share or respect your beliefs.    </a:t>
            </a:r>
            <a:endParaRPr lang="en-US" sz="1600" dirty="0"/>
          </a:p>
        </p:txBody>
      </p:sp>
      <p:pic>
        <p:nvPicPr>
          <p:cNvPr id="6" name="Picture 5"/>
          <p:cNvPicPr>
            <a:picLocks noChangeAspect="1"/>
          </p:cNvPicPr>
          <p:nvPr/>
        </p:nvPicPr>
        <p:blipFill>
          <a:blip r:embed="rId2"/>
          <a:stretch>
            <a:fillRect/>
          </a:stretch>
        </p:blipFill>
        <p:spPr>
          <a:xfrm>
            <a:off x="313037" y="1070917"/>
            <a:ext cx="4613189" cy="5219617"/>
          </a:xfrm>
          <a:prstGeom prst="rect">
            <a:avLst/>
          </a:prstGeom>
        </p:spPr>
      </p:pic>
    </p:spTree>
    <p:extLst>
      <p:ext uri="{BB962C8B-B14F-4D97-AF65-F5344CB8AC3E}">
        <p14:creationId xmlns:p14="http://schemas.microsoft.com/office/powerpoint/2010/main" val="16241327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0562" y="362465"/>
            <a:ext cx="8773297" cy="584775"/>
          </a:xfrm>
          <a:prstGeom prst="rect">
            <a:avLst/>
          </a:prstGeom>
          <a:noFill/>
        </p:spPr>
        <p:txBody>
          <a:bodyPr wrap="square" rtlCol="0">
            <a:spAutoFit/>
          </a:bodyPr>
          <a:lstStyle/>
          <a:p>
            <a:pPr algn="ctr"/>
            <a:r>
              <a:rPr lang="en-US" sz="3200" b="1" dirty="0" smtClean="0"/>
              <a:t>WROTE DANIEL</a:t>
            </a:r>
            <a:endParaRPr lang="en-US" sz="3200" b="1" dirty="0"/>
          </a:p>
        </p:txBody>
      </p:sp>
      <p:sp>
        <p:nvSpPr>
          <p:cNvPr id="5" name="TextBox 4"/>
          <p:cNvSpPr txBox="1"/>
          <p:nvPr/>
        </p:nvSpPr>
        <p:spPr>
          <a:xfrm>
            <a:off x="593124" y="1416908"/>
            <a:ext cx="11104606" cy="4524315"/>
          </a:xfrm>
          <a:prstGeom prst="rect">
            <a:avLst/>
          </a:prstGeom>
          <a:noFill/>
        </p:spPr>
        <p:txBody>
          <a:bodyPr wrap="square" rtlCol="0">
            <a:spAutoFit/>
          </a:bodyPr>
          <a:lstStyle/>
          <a:p>
            <a:r>
              <a:rPr lang="en-US" dirty="0" smtClean="0"/>
              <a:t>                                                                              A.  Jeremiah</a:t>
            </a:r>
          </a:p>
          <a:p>
            <a:r>
              <a:rPr lang="en-US" dirty="0"/>
              <a:t> </a:t>
            </a:r>
            <a:r>
              <a:rPr lang="en-US" dirty="0" smtClean="0"/>
              <a:t>                                                                             B.  Daniel</a:t>
            </a:r>
          </a:p>
          <a:p>
            <a:r>
              <a:rPr lang="en-US" dirty="0"/>
              <a:t> </a:t>
            </a:r>
            <a:r>
              <a:rPr lang="en-US" dirty="0" smtClean="0"/>
              <a:t>                                                                             C.  Ezekiel</a:t>
            </a:r>
          </a:p>
          <a:p>
            <a:endParaRPr lang="en-US" dirty="0"/>
          </a:p>
          <a:p>
            <a:pPr marL="342900" indent="-342900">
              <a:buAutoNum type="arabicPeriod"/>
            </a:pPr>
            <a:endParaRPr lang="en-US" dirty="0" smtClean="0"/>
          </a:p>
          <a:p>
            <a:pPr marL="342900" indent="-342900">
              <a:buAutoNum type="arabicPeriod"/>
            </a:pPr>
            <a:endParaRPr lang="en-US" dirty="0"/>
          </a:p>
          <a:p>
            <a:pPr marL="342900" indent="-342900">
              <a:buAutoNum type="arabicPeriod"/>
            </a:pPr>
            <a:r>
              <a:rPr lang="en-US" dirty="0" smtClean="0"/>
              <a:t>Daniel was one of the Jews taken to Babylon when Jerusalem was attacked, and the temple was destroyed?</a:t>
            </a:r>
          </a:p>
          <a:p>
            <a:r>
              <a:rPr lang="en-US" dirty="0"/>
              <a:t> </a:t>
            </a:r>
            <a:r>
              <a:rPr lang="en-US" dirty="0" smtClean="0"/>
              <a:t>        True or False</a:t>
            </a:r>
          </a:p>
          <a:p>
            <a:pPr marL="342900" indent="-342900">
              <a:buAutoNum type="arabicPeriod" startAt="2"/>
            </a:pPr>
            <a:r>
              <a:rPr lang="en-US" dirty="0" smtClean="0"/>
              <a:t>Daniel did not come from a good family?   True or False</a:t>
            </a:r>
          </a:p>
          <a:p>
            <a:pPr marL="342900" indent="-342900">
              <a:buAutoNum type="arabicPeriod" startAt="2"/>
            </a:pPr>
            <a:r>
              <a:rPr lang="en-US" dirty="0" smtClean="0"/>
              <a:t>Daniel had a good mind?   True or False</a:t>
            </a:r>
          </a:p>
          <a:p>
            <a:pPr marL="342900" indent="-342900">
              <a:buAutoNum type="arabicPeriod" startAt="2"/>
            </a:pPr>
            <a:r>
              <a:rPr lang="en-US" dirty="0" smtClean="0"/>
              <a:t>Daniel was put into a top civil service training program?   True or False</a:t>
            </a:r>
          </a:p>
          <a:p>
            <a:pPr marL="342900" indent="-342900">
              <a:buAutoNum type="arabicPeriod" startAt="2"/>
            </a:pPr>
            <a:r>
              <a:rPr lang="en-US" dirty="0" smtClean="0"/>
              <a:t>Daniel lived out his life in the palace, advising the Babylonian leaders?   True or False</a:t>
            </a:r>
          </a:p>
          <a:p>
            <a:pPr marL="342900" indent="-342900">
              <a:buAutoNum type="arabicPeriod" startAt="2"/>
            </a:pPr>
            <a:r>
              <a:rPr lang="en-US" dirty="0" smtClean="0"/>
              <a:t>He started out as a prisoner, but ended up second only to the king?   True or False</a:t>
            </a:r>
          </a:p>
          <a:p>
            <a:pPr marL="342900" indent="-342900">
              <a:buAutoNum type="arabicPeriod" startAt="2"/>
            </a:pPr>
            <a:r>
              <a:rPr lang="en-US" dirty="0" smtClean="0"/>
              <a:t>When Daniel was threatened with death in the lions den, and the fiery furnace, he did not remain true to the Lord?   True or False</a:t>
            </a:r>
          </a:p>
          <a:p>
            <a:pPr marL="342900" indent="-342900">
              <a:buAutoNum type="arabicPeriod" startAt="2"/>
            </a:pPr>
            <a:r>
              <a:rPr lang="en-US" dirty="0" smtClean="0"/>
              <a:t>The Bible offers no better model of how to live with and serve people?   True or False</a:t>
            </a:r>
            <a:endParaRPr lang="en-US" dirty="0"/>
          </a:p>
        </p:txBody>
      </p:sp>
    </p:spTree>
    <p:extLst>
      <p:ext uri="{BB962C8B-B14F-4D97-AF65-F5344CB8AC3E}">
        <p14:creationId xmlns:p14="http://schemas.microsoft.com/office/powerpoint/2010/main" val="41195617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57383" y="214184"/>
            <a:ext cx="5338119" cy="461665"/>
          </a:xfrm>
          <a:prstGeom prst="rect">
            <a:avLst/>
          </a:prstGeom>
          <a:noFill/>
        </p:spPr>
        <p:txBody>
          <a:bodyPr wrap="square" rtlCol="0">
            <a:spAutoFit/>
          </a:bodyPr>
          <a:lstStyle/>
          <a:p>
            <a:pPr algn="ctr"/>
            <a:r>
              <a:rPr lang="en-US" sz="2400" b="1" dirty="0" smtClean="0"/>
              <a:t>MAIN EVENTS IN DANIEL</a:t>
            </a:r>
            <a:endParaRPr lang="en-US" sz="2400" b="1" dirty="0"/>
          </a:p>
        </p:txBody>
      </p:sp>
      <p:pic>
        <p:nvPicPr>
          <p:cNvPr id="5" name="Picture 4"/>
          <p:cNvPicPr>
            <a:picLocks noChangeAspect="1"/>
          </p:cNvPicPr>
          <p:nvPr/>
        </p:nvPicPr>
        <p:blipFill>
          <a:blip r:embed="rId2"/>
          <a:stretch>
            <a:fillRect/>
          </a:stretch>
        </p:blipFill>
        <p:spPr>
          <a:xfrm>
            <a:off x="413654" y="3266987"/>
            <a:ext cx="2883243" cy="3176546"/>
          </a:xfrm>
          <a:prstGeom prst="rect">
            <a:avLst/>
          </a:prstGeom>
        </p:spPr>
      </p:pic>
      <p:pic>
        <p:nvPicPr>
          <p:cNvPr id="6" name="Picture 5"/>
          <p:cNvPicPr>
            <a:picLocks noChangeAspect="1"/>
          </p:cNvPicPr>
          <p:nvPr/>
        </p:nvPicPr>
        <p:blipFill>
          <a:blip r:embed="rId3"/>
          <a:stretch>
            <a:fillRect/>
          </a:stretch>
        </p:blipFill>
        <p:spPr>
          <a:xfrm>
            <a:off x="9061622" y="3614695"/>
            <a:ext cx="2743200" cy="2827982"/>
          </a:xfrm>
          <a:prstGeom prst="rect">
            <a:avLst/>
          </a:prstGeom>
        </p:spPr>
      </p:pic>
      <p:pic>
        <p:nvPicPr>
          <p:cNvPr id="7" name="Picture 6"/>
          <p:cNvPicPr>
            <a:picLocks noChangeAspect="1"/>
          </p:cNvPicPr>
          <p:nvPr/>
        </p:nvPicPr>
        <p:blipFill>
          <a:blip r:embed="rId4"/>
          <a:stretch>
            <a:fillRect/>
          </a:stretch>
        </p:blipFill>
        <p:spPr>
          <a:xfrm rot="16200000">
            <a:off x="8631487" y="273598"/>
            <a:ext cx="3031541" cy="2813818"/>
          </a:xfrm>
          <a:prstGeom prst="rect">
            <a:avLst/>
          </a:prstGeom>
        </p:spPr>
      </p:pic>
      <p:pic>
        <p:nvPicPr>
          <p:cNvPr id="8" name="Picture 7"/>
          <p:cNvPicPr>
            <a:picLocks noChangeAspect="1"/>
          </p:cNvPicPr>
          <p:nvPr/>
        </p:nvPicPr>
        <p:blipFill>
          <a:blip r:embed="rId5"/>
          <a:stretch>
            <a:fillRect/>
          </a:stretch>
        </p:blipFill>
        <p:spPr>
          <a:xfrm rot="16200000">
            <a:off x="4680590" y="424286"/>
            <a:ext cx="2292957" cy="3251028"/>
          </a:xfrm>
          <a:prstGeom prst="rect">
            <a:avLst/>
          </a:prstGeom>
        </p:spPr>
      </p:pic>
      <p:pic>
        <p:nvPicPr>
          <p:cNvPr id="9" name="Picture 8"/>
          <p:cNvPicPr>
            <a:picLocks noChangeAspect="1"/>
          </p:cNvPicPr>
          <p:nvPr/>
        </p:nvPicPr>
        <p:blipFill>
          <a:blip r:embed="rId6"/>
          <a:stretch>
            <a:fillRect/>
          </a:stretch>
        </p:blipFill>
        <p:spPr>
          <a:xfrm>
            <a:off x="308322" y="118224"/>
            <a:ext cx="2360740" cy="2822684"/>
          </a:xfrm>
          <a:prstGeom prst="rect">
            <a:avLst/>
          </a:prstGeom>
        </p:spPr>
      </p:pic>
      <p:sp>
        <p:nvSpPr>
          <p:cNvPr id="10" name="TextBox 9"/>
          <p:cNvSpPr txBox="1"/>
          <p:nvPr/>
        </p:nvSpPr>
        <p:spPr>
          <a:xfrm>
            <a:off x="413654" y="2965448"/>
            <a:ext cx="2150076" cy="276999"/>
          </a:xfrm>
          <a:prstGeom prst="rect">
            <a:avLst/>
          </a:prstGeom>
          <a:noFill/>
        </p:spPr>
        <p:txBody>
          <a:bodyPr wrap="square" rtlCol="0">
            <a:spAutoFit/>
          </a:bodyPr>
          <a:lstStyle/>
          <a:p>
            <a:r>
              <a:rPr lang="en-US" sz="1200" dirty="0" smtClean="0"/>
              <a:t>Refused the King’s Food</a:t>
            </a:r>
            <a:endParaRPr lang="en-US" sz="1200" dirty="0"/>
          </a:p>
        </p:txBody>
      </p:sp>
      <p:sp>
        <p:nvSpPr>
          <p:cNvPr id="11" name="TextBox 10"/>
          <p:cNvSpPr txBox="1"/>
          <p:nvPr/>
        </p:nvSpPr>
        <p:spPr>
          <a:xfrm>
            <a:off x="9345230" y="3266987"/>
            <a:ext cx="2459592" cy="276999"/>
          </a:xfrm>
          <a:prstGeom prst="rect">
            <a:avLst/>
          </a:prstGeom>
          <a:noFill/>
        </p:spPr>
        <p:txBody>
          <a:bodyPr wrap="square" rtlCol="0">
            <a:spAutoFit/>
          </a:bodyPr>
          <a:lstStyle/>
          <a:p>
            <a:r>
              <a:rPr lang="en-US" sz="1200" dirty="0" smtClean="0"/>
              <a:t>Handwriting on the Wall</a:t>
            </a:r>
            <a:endParaRPr lang="en-US" sz="1200" dirty="0"/>
          </a:p>
        </p:txBody>
      </p:sp>
      <p:sp>
        <p:nvSpPr>
          <p:cNvPr id="12" name="TextBox 11"/>
          <p:cNvSpPr txBox="1"/>
          <p:nvPr/>
        </p:nvSpPr>
        <p:spPr>
          <a:xfrm>
            <a:off x="5118339" y="3266986"/>
            <a:ext cx="1202724" cy="276999"/>
          </a:xfrm>
          <a:prstGeom prst="rect">
            <a:avLst/>
          </a:prstGeom>
          <a:noFill/>
        </p:spPr>
        <p:txBody>
          <a:bodyPr wrap="square" rtlCol="0">
            <a:spAutoFit/>
          </a:bodyPr>
          <a:lstStyle/>
          <a:p>
            <a:r>
              <a:rPr lang="en-US" sz="1200" dirty="0" smtClean="0"/>
              <a:t>Fiery Furnace</a:t>
            </a:r>
            <a:endParaRPr lang="en-US" sz="1200" dirty="0"/>
          </a:p>
        </p:txBody>
      </p:sp>
      <p:sp>
        <p:nvSpPr>
          <p:cNvPr id="14" name="TextBox 13"/>
          <p:cNvSpPr txBox="1"/>
          <p:nvPr/>
        </p:nvSpPr>
        <p:spPr>
          <a:xfrm>
            <a:off x="664033" y="6443533"/>
            <a:ext cx="2382484" cy="276999"/>
          </a:xfrm>
          <a:prstGeom prst="rect">
            <a:avLst/>
          </a:prstGeom>
          <a:noFill/>
        </p:spPr>
        <p:txBody>
          <a:bodyPr wrap="square" rtlCol="0">
            <a:spAutoFit/>
          </a:bodyPr>
          <a:lstStyle/>
          <a:p>
            <a:r>
              <a:rPr lang="en-US" sz="1200" dirty="0" smtClean="0"/>
              <a:t>Explained the King’s Dream</a:t>
            </a:r>
            <a:endParaRPr lang="en-US" sz="1200" dirty="0"/>
          </a:p>
        </p:txBody>
      </p:sp>
      <p:sp>
        <p:nvSpPr>
          <p:cNvPr id="15" name="TextBox 14"/>
          <p:cNvSpPr txBox="1"/>
          <p:nvPr/>
        </p:nvSpPr>
        <p:spPr>
          <a:xfrm>
            <a:off x="9646508" y="6513386"/>
            <a:ext cx="2224217" cy="276999"/>
          </a:xfrm>
          <a:prstGeom prst="rect">
            <a:avLst/>
          </a:prstGeom>
          <a:noFill/>
        </p:spPr>
        <p:txBody>
          <a:bodyPr wrap="square" rtlCol="0">
            <a:spAutoFit/>
          </a:bodyPr>
          <a:lstStyle/>
          <a:p>
            <a:r>
              <a:rPr lang="en-US" sz="1200" dirty="0" smtClean="0"/>
              <a:t>Daniel in the Lion’s Den</a:t>
            </a:r>
            <a:endParaRPr lang="en-US" sz="1200" dirty="0"/>
          </a:p>
        </p:txBody>
      </p:sp>
      <p:sp>
        <p:nvSpPr>
          <p:cNvPr id="16" name="TextBox 15"/>
          <p:cNvSpPr txBox="1"/>
          <p:nvPr/>
        </p:nvSpPr>
        <p:spPr>
          <a:xfrm>
            <a:off x="4011827" y="4399005"/>
            <a:ext cx="4481384" cy="646331"/>
          </a:xfrm>
          <a:prstGeom prst="rect">
            <a:avLst/>
          </a:prstGeom>
          <a:noFill/>
        </p:spPr>
        <p:txBody>
          <a:bodyPr wrap="square" rtlCol="0">
            <a:spAutoFit/>
          </a:bodyPr>
          <a:lstStyle/>
          <a:p>
            <a:r>
              <a:rPr lang="en-US" dirty="0" smtClean="0"/>
              <a:t>     Can you tell the stories of the events in Daniel?   See back of card to review them.</a:t>
            </a:r>
            <a:endParaRPr lang="en-US" dirty="0"/>
          </a:p>
        </p:txBody>
      </p:sp>
    </p:spTree>
    <p:extLst>
      <p:ext uri="{BB962C8B-B14F-4D97-AF65-F5344CB8AC3E}">
        <p14:creationId xmlns:p14="http://schemas.microsoft.com/office/powerpoint/2010/main" val="12117520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261</TotalTime>
  <Words>1977</Words>
  <Application>Microsoft Office PowerPoint</Application>
  <PresentationFormat>Widescreen</PresentationFormat>
  <Paragraphs>114</Paragraphs>
  <Slides>12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Jean Qualls</dc:creator>
  <cp:lastModifiedBy>Jean Qualls</cp:lastModifiedBy>
  <cp:revision>23</cp:revision>
  <dcterms:created xsi:type="dcterms:W3CDTF">2018-08-21T19:18:02Z</dcterms:created>
  <dcterms:modified xsi:type="dcterms:W3CDTF">2018-08-22T17:42:26Z</dcterms:modified>
</cp:coreProperties>
</file>