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9BDE-CFB6-4B28-A1C6-86DB12ED6F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C615A-840B-4CE8-B3FC-2DDCCA785A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1A8BFA-8F61-4155-9765-D777704BAF26}"/>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92C452EB-64C3-4C5B-B22B-9669450530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2F2391-3146-4775-A566-67963B5D9225}"/>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405499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32F4-B724-4F5A-BD98-E7B0A7893C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274580-20AA-45CB-95F1-152BBEB41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7564C-4686-49F0-B190-D8E5A808710A}"/>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44B502CC-049E-4841-B5ED-5277204410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FE434E-3C52-48CD-BAF7-321D99F016F0}"/>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277959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F74915-CF06-4431-A529-99FDAE26C4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AC93FA-EB4E-4C48-B0B4-70E036D828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D6253-F5F4-487A-B3BA-EEBCA4513B97}"/>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D2E0A7A1-5B71-4E12-8724-27083E0E12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2EF134-2EA2-4FA9-AE9C-C90686B3C917}"/>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65950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0716-3BDE-42BC-9F34-42C03B63A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F5D4E-56A2-402C-8801-8F945DC6F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0EC2-E050-4908-A688-A52A58BBFBBD}"/>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69A3DFEA-9E9F-4666-9732-141E169C56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B1DA22-3C9D-47B9-BC09-F82F55DDB41C}"/>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401814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E230-A278-47BE-A49A-898C4FAF8B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C11117-5AF5-4BC9-93D8-89B9F1ADB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DEF03-A4F7-443F-8BBB-674788FF691A}"/>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127DF4B6-C7FC-435C-A8A4-EDC81448A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6827FE-255D-4C7C-81EC-D14F5E90E918}"/>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159761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261B-CEAB-43F3-A6BA-4C0B44AAF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DD36F-DD66-43D2-ABB9-0E995291F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9DD94-26CF-4154-B260-B3C9DB159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4B7AD4-D1EF-40C7-9B67-F9D9487DBFB9}"/>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6" name="Footer Placeholder 5">
            <a:extLst>
              <a:ext uri="{FF2B5EF4-FFF2-40B4-BE49-F238E27FC236}">
                <a16:creationId xmlns:a16="http://schemas.microsoft.com/office/drawing/2014/main" id="{10469C80-DFEA-4281-8C4B-2EA48A1DDD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EED956-0991-4FE8-8201-A4A1EC1A2134}"/>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355238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E702-147C-493C-A369-AD470F6393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D1778-26AC-46BD-9645-4954619E3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936817-F5F7-4494-82C6-24522E3FD9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AAF362-2757-4B02-9CC9-CDDCD00CB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DE0AF4-8C3B-48F4-8BD0-67F13FD74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B579C-92F8-4AB8-B6A9-A5060EBCDDA3}"/>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8" name="Footer Placeholder 7">
            <a:extLst>
              <a:ext uri="{FF2B5EF4-FFF2-40B4-BE49-F238E27FC236}">
                <a16:creationId xmlns:a16="http://schemas.microsoft.com/office/drawing/2014/main" id="{204A956D-7020-4A8D-9B22-311DDBBE7CC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C0DCA0F-AA02-4BDF-9261-3C58A304388E}"/>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131988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2E27-A040-42B5-9A64-27AC3EE539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BC884C-DB03-4D3C-8D75-CC4792C48EB6}"/>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4" name="Footer Placeholder 3">
            <a:extLst>
              <a:ext uri="{FF2B5EF4-FFF2-40B4-BE49-F238E27FC236}">
                <a16:creationId xmlns:a16="http://schemas.microsoft.com/office/drawing/2014/main" id="{8560AEF5-6A98-4998-9625-C8E2BB4E35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BC5E36-40EA-4919-8024-DF9CF4F0FF76}"/>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38549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98913-E6A1-4C1B-A883-3838B5366FB1}"/>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3" name="Footer Placeholder 2">
            <a:extLst>
              <a:ext uri="{FF2B5EF4-FFF2-40B4-BE49-F238E27FC236}">
                <a16:creationId xmlns:a16="http://schemas.microsoft.com/office/drawing/2014/main" id="{DEC6DFAE-DB26-4FF2-A185-84430B8EBC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E78515-ACB1-43A8-8FB6-ED77CF54A993}"/>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217869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6151-F7BF-44B6-8931-E1A5F5779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5DAD12-F0FE-44AC-BA33-43CF3D54F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3E1CA-5827-437D-BEFE-69303354E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D784D-D35B-4B63-A909-E1095AC5F8B7}"/>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6" name="Footer Placeholder 5">
            <a:extLst>
              <a:ext uri="{FF2B5EF4-FFF2-40B4-BE49-F238E27FC236}">
                <a16:creationId xmlns:a16="http://schemas.microsoft.com/office/drawing/2014/main" id="{81D19A4D-D391-4B5C-8FBC-05AECA09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28FBC4-C169-48DA-853E-98C33071EF15}"/>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2013096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6AE3-8EE4-46A5-9799-BC56F8921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D5B4D4-D8B7-4173-A693-F7FF49C4B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A3EE39E-AAC4-4E69-94B6-3821E1438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AE55-F567-4D6F-B3C4-75077D93A084}"/>
              </a:ext>
            </a:extLst>
          </p:cNvPr>
          <p:cNvSpPr>
            <a:spLocks noGrp="1"/>
          </p:cNvSpPr>
          <p:nvPr>
            <p:ph type="dt" sz="half" idx="10"/>
          </p:nvPr>
        </p:nvSpPr>
        <p:spPr/>
        <p:txBody>
          <a:bodyPr/>
          <a:lstStyle/>
          <a:p>
            <a:fld id="{7C588828-A4E3-44DF-B73A-D6425DDB8E8D}" type="datetimeFigureOut">
              <a:rPr lang="en-US" smtClean="0"/>
              <a:t>1/15/2020</a:t>
            </a:fld>
            <a:endParaRPr lang="en-US" dirty="0"/>
          </a:p>
        </p:txBody>
      </p:sp>
      <p:sp>
        <p:nvSpPr>
          <p:cNvPr id="6" name="Footer Placeholder 5">
            <a:extLst>
              <a:ext uri="{FF2B5EF4-FFF2-40B4-BE49-F238E27FC236}">
                <a16:creationId xmlns:a16="http://schemas.microsoft.com/office/drawing/2014/main" id="{61C47D19-80E2-4E25-86AD-44C5FA23F3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D73ED4-F672-46E1-834C-B0465239430C}"/>
              </a:ext>
            </a:extLst>
          </p:cNvPr>
          <p:cNvSpPr>
            <a:spLocks noGrp="1"/>
          </p:cNvSpPr>
          <p:nvPr>
            <p:ph type="sldNum" sz="quarter" idx="12"/>
          </p:nvPr>
        </p:nvSpPr>
        <p:spPr/>
        <p:txBody>
          <a:bodyPr/>
          <a:lstStyle/>
          <a:p>
            <a:fld id="{F778BB63-DB1F-4DDE-96BC-7E090BE37CF3}" type="slidenum">
              <a:rPr lang="en-US" smtClean="0"/>
              <a:t>‹#›</a:t>
            </a:fld>
            <a:endParaRPr lang="en-US" dirty="0"/>
          </a:p>
        </p:txBody>
      </p:sp>
    </p:spTree>
    <p:extLst>
      <p:ext uri="{BB962C8B-B14F-4D97-AF65-F5344CB8AC3E}">
        <p14:creationId xmlns:p14="http://schemas.microsoft.com/office/powerpoint/2010/main" val="413394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1B0B9-2DDF-41FD-9C0D-147EB88B4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504511-239A-45AA-B9F7-B4745C2AE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A5673-EE83-4258-A2CD-A8715E9F4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88828-A4E3-44DF-B73A-D6425DDB8E8D}" type="datetimeFigureOut">
              <a:rPr lang="en-US" smtClean="0"/>
              <a:t>1/15/2020</a:t>
            </a:fld>
            <a:endParaRPr lang="en-US" dirty="0"/>
          </a:p>
        </p:txBody>
      </p:sp>
      <p:sp>
        <p:nvSpPr>
          <p:cNvPr id="5" name="Footer Placeholder 4">
            <a:extLst>
              <a:ext uri="{FF2B5EF4-FFF2-40B4-BE49-F238E27FC236}">
                <a16:creationId xmlns:a16="http://schemas.microsoft.com/office/drawing/2014/main" id="{2CFC69F3-2218-4289-8614-FB945BF94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682817-C3EB-45D8-9C75-5902E017B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8BB63-DB1F-4DDE-96BC-7E090BE37CF3}" type="slidenum">
              <a:rPr lang="en-US" smtClean="0"/>
              <a:t>‹#›</a:t>
            </a:fld>
            <a:endParaRPr lang="en-US" dirty="0"/>
          </a:p>
        </p:txBody>
      </p:sp>
    </p:spTree>
    <p:extLst>
      <p:ext uri="{BB962C8B-B14F-4D97-AF65-F5344CB8AC3E}">
        <p14:creationId xmlns:p14="http://schemas.microsoft.com/office/powerpoint/2010/main" val="1123543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446098-8754-49F3-8EF0-F962B79A6087}"/>
              </a:ext>
            </a:extLst>
          </p:cNvPr>
          <p:cNvSpPr txBox="1"/>
          <p:nvPr/>
        </p:nvSpPr>
        <p:spPr>
          <a:xfrm>
            <a:off x="3648269" y="363894"/>
            <a:ext cx="6969968" cy="646331"/>
          </a:xfrm>
          <a:prstGeom prst="rect">
            <a:avLst/>
          </a:prstGeom>
          <a:noFill/>
        </p:spPr>
        <p:txBody>
          <a:bodyPr wrap="square" rtlCol="0">
            <a:spAutoFit/>
          </a:bodyPr>
          <a:lstStyle/>
          <a:p>
            <a:r>
              <a:rPr lang="en-US" sz="3600" b="1" dirty="0"/>
              <a:t>YEARS IN THE WILDERNESS</a:t>
            </a:r>
          </a:p>
        </p:txBody>
      </p:sp>
      <p:pic>
        <p:nvPicPr>
          <p:cNvPr id="6" name="Picture 5">
            <a:extLst>
              <a:ext uri="{FF2B5EF4-FFF2-40B4-BE49-F238E27FC236}">
                <a16:creationId xmlns:a16="http://schemas.microsoft.com/office/drawing/2014/main" id="{8734E461-887D-45CC-92BC-9DE716F84549}"/>
              </a:ext>
            </a:extLst>
          </p:cNvPr>
          <p:cNvPicPr>
            <a:picLocks noChangeAspect="1"/>
          </p:cNvPicPr>
          <p:nvPr/>
        </p:nvPicPr>
        <p:blipFill>
          <a:blip r:embed="rId2"/>
          <a:stretch>
            <a:fillRect/>
          </a:stretch>
        </p:blipFill>
        <p:spPr>
          <a:xfrm>
            <a:off x="322601" y="363895"/>
            <a:ext cx="3080994" cy="3564294"/>
          </a:xfrm>
          <a:prstGeom prst="rect">
            <a:avLst/>
          </a:prstGeom>
        </p:spPr>
      </p:pic>
      <p:sp>
        <p:nvSpPr>
          <p:cNvPr id="7" name="TextBox 6">
            <a:extLst>
              <a:ext uri="{FF2B5EF4-FFF2-40B4-BE49-F238E27FC236}">
                <a16:creationId xmlns:a16="http://schemas.microsoft.com/office/drawing/2014/main" id="{DD501E7B-2941-4D2E-A9DC-EAF171B687A1}"/>
              </a:ext>
            </a:extLst>
          </p:cNvPr>
          <p:cNvSpPr txBox="1"/>
          <p:nvPr/>
        </p:nvSpPr>
        <p:spPr>
          <a:xfrm>
            <a:off x="3648269" y="1010225"/>
            <a:ext cx="4805266" cy="2862322"/>
          </a:xfrm>
          <a:prstGeom prst="rect">
            <a:avLst/>
          </a:prstGeom>
          <a:noFill/>
        </p:spPr>
        <p:txBody>
          <a:bodyPr wrap="square" rtlCol="0">
            <a:spAutoFit/>
          </a:bodyPr>
          <a:lstStyle/>
          <a:p>
            <a:r>
              <a:rPr lang="en-US" sz="1200" b="1" dirty="0"/>
              <a:t>PEOPLE OBEY GOD</a:t>
            </a:r>
          </a:p>
          <a:p>
            <a:r>
              <a:rPr lang="en-US" sz="1200" dirty="0"/>
              <a:t>   The Bible tells us a story about some people who God told to move to a new home.  They did not know where their new home was to be, but God had said that He would show them.</a:t>
            </a:r>
          </a:p>
          <a:p>
            <a:r>
              <a:rPr lang="en-US" sz="1200" dirty="0"/>
              <a:t>   So Moses, their leader, called them all together one day, and the people began their long journey to their new home.</a:t>
            </a:r>
          </a:p>
          <a:p>
            <a:r>
              <a:rPr lang="en-US" sz="1200" dirty="0"/>
              <a:t>   “But, Moses, how shall we know where to go when we come to the wilderness where there are no roads?” they asked.</a:t>
            </a:r>
          </a:p>
          <a:p>
            <a:r>
              <a:rPr lang="en-US" sz="1200" dirty="0"/>
              <a:t>   “Do not question God,” answered Moses.  “He had told us to go, and He will show us the way.  He would not send us into this strange land if He were not going to help us.”</a:t>
            </a:r>
          </a:p>
          <a:p>
            <a:r>
              <a:rPr lang="en-US" sz="1200" dirty="0"/>
              <a:t>   And God did help them,  He put a big cloud in the sky during the day.  Wherever it went, the people followed.  When night came and it was too dark to see the white cloud any longer, the cloud turned to fire.  It was bright enough to light the way.   </a:t>
            </a:r>
          </a:p>
        </p:txBody>
      </p:sp>
      <p:sp>
        <p:nvSpPr>
          <p:cNvPr id="8" name="TextBox 7">
            <a:extLst>
              <a:ext uri="{FF2B5EF4-FFF2-40B4-BE49-F238E27FC236}">
                <a16:creationId xmlns:a16="http://schemas.microsoft.com/office/drawing/2014/main" id="{224B287C-6156-4187-B759-48EA2C25FD1F}"/>
              </a:ext>
            </a:extLst>
          </p:cNvPr>
          <p:cNvSpPr txBox="1"/>
          <p:nvPr/>
        </p:nvSpPr>
        <p:spPr>
          <a:xfrm>
            <a:off x="261257" y="3865392"/>
            <a:ext cx="8276253" cy="2585323"/>
          </a:xfrm>
          <a:prstGeom prst="rect">
            <a:avLst/>
          </a:prstGeom>
          <a:noFill/>
        </p:spPr>
        <p:txBody>
          <a:bodyPr wrap="square" rtlCol="0">
            <a:spAutoFit/>
          </a:bodyPr>
          <a:lstStyle/>
          <a:p>
            <a:r>
              <a:rPr lang="en-US" dirty="0"/>
              <a:t> </a:t>
            </a:r>
            <a:r>
              <a:rPr lang="en-US" sz="1200" dirty="0"/>
              <a:t>Wherever the cloud went, the people followed.  When it stopped, they set up their tents and rested.  When it started on again, they packed their things and followed it.  They knew that God was telling them where to go.  They were glad to obey Him.</a:t>
            </a:r>
          </a:p>
          <a:p>
            <a:r>
              <a:rPr lang="en-US" sz="1200" dirty="0"/>
              <a:t>   After wandering in the wilderness for almost forty years, the older generation of the Israelites were almost gone.  You would think that their sons and daughters and grandchildren would look forward to soon entering the Promised Land, but instead they were filled with fears and discouragement.  Rather than remembering God’s promises, they focused their thoughts on their problems and how impossible it was for them to solve them.</a:t>
            </a:r>
          </a:p>
          <a:p>
            <a:r>
              <a:rPr lang="en-US" sz="1200" b="1" dirty="0"/>
              <a:t>Review Map</a:t>
            </a:r>
            <a:endParaRPr lang="en-US" sz="1200" dirty="0"/>
          </a:p>
          <a:p>
            <a:r>
              <a:rPr lang="en-US" sz="1200" b="1" dirty="0"/>
              <a:t>   </a:t>
            </a:r>
            <a:r>
              <a:rPr lang="en-US" sz="1200" dirty="0"/>
              <a:t>The Edomites had refused to let them pass through the land of Edom, and so they detoured south toward Mount </a:t>
            </a:r>
            <a:r>
              <a:rPr lang="en-US" sz="1200" dirty="0" err="1"/>
              <a:t>Hor</a:t>
            </a:r>
            <a:r>
              <a:rPr lang="en-US" sz="1200" dirty="0"/>
              <a:t> to circle around the land of Edom.  At Mount </a:t>
            </a:r>
            <a:r>
              <a:rPr lang="en-US" sz="1200" dirty="0" err="1"/>
              <a:t>Hor</a:t>
            </a:r>
            <a:r>
              <a:rPr lang="en-US" sz="1200" dirty="0"/>
              <a:t>, Aaron died and was buried.  As they journeyed from Mount </a:t>
            </a:r>
            <a:r>
              <a:rPr lang="en-US" sz="1200" dirty="0" err="1"/>
              <a:t>Hor</a:t>
            </a:r>
            <a:r>
              <a:rPr lang="en-US" sz="1200" dirty="0"/>
              <a:t>, “the soul of the people was much discouraged because of the way.”</a:t>
            </a:r>
          </a:p>
          <a:p>
            <a:r>
              <a:rPr lang="en-US" sz="1200" b="1" dirty="0"/>
              <a:t>   </a:t>
            </a:r>
            <a:r>
              <a:rPr lang="en-US" sz="1200" dirty="0"/>
              <a:t>Discouragement is probably the most effective weapon Satan can use against God’s people.  When things don’t go our way, instead of having more faith in God, we are so apt to become discouraged, and discouragement is never of God.  Jesus said, “Let not your heart be trouble.”  Discouragement is always the opposite of faith, and it usually leads to the sin of murmuring.</a:t>
            </a:r>
            <a:endParaRPr lang="en-US" sz="1200" b="1" dirty="0"/>
          </a:p>
        </p:txBody>
      </p:sp>
      <p:pic>
        <p:nvPicPr>
          <p:cNvPr id="2" name="Picture 1">
            <a:extLst>
              <a:ext uri="{FF2B5EF4-FFF2-40B4-BE49-F238E27FC236}">
                <a16:creationId xmlns:a16="http://schemas.microsoft.com/office/drawing/2014/main" id="{12D80742-8F7A-4369-9B19-CEF2EAD9228C}"/>
              </a:ext>
            </a:extLst>
          </p:cNvPr>
          <p:cNvPicPr>
            <a:picLocks noChangeAspect="1"/>
          </p:cNvPicPr>
          <p:nvPr/>
        </p:nvPicPr>
        <p:blipFill>
          <a:blip r:embed="rId3"/>
          <a:stretch>
            <a:fillRect/>
          </a:stretch>
        </p:blipFill>
        <p:spPr>
          <a:xfrm>
            <a:off x="8615770" y="1010224"/>
            <a:ext cx="3415865" cy="5483881"/>
          </a:xfrm>
          <a:prstGeom prst="rect">
            <a:avLst/>
          </a:prstGeom>
        </p:spPr>
      </p:pic>
    </p:spTree>
    <p:extLst>
      <p:ext uri="{BB962C8B-B14F-4D97-AF65-F5344CB8AC3E}">
        <p14:creationId xmlns:p14="http://schemas.microsoft.com/office/powerpoint/2010/main" val="3589362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95F8DC-E5BB-47EF-9784-BDF0B8FCC3BB}"/>
              </a:ext>
            </a:extLst>
          </p:cNvPr>
          <p:cNvSpPr txBox="1"/>
          <p:nvPr/>
        </p:nvSpPr>
        <p:spPr>
          <a:xfrm>
            <a:off x="1352939" y="410547"/>
            <a:ext cx="8920065" cy="646331"/>
          </a:xfrm>
          <a:prstGeom prst="rect">
            <a:avLst/>
          </a:prstGeom>
          <a:noFill/>
        </p:spPr>
        <p:txBody>
          <a:bodyPr wrap="square" rtlCol="0">
            <a:spAutoFit/>
          </a:bodyPr>
          <a:lstStyle/>
          <a:p>
            <a:pPr algn="ctr"/>
            <a:r>
              <a:rPr lang="en-US" sz="3600" b="1" dirty="0"/>
              <a:t>YEARS IN THE WILDERNESS</a:t>
            </a:r>
          </a:p>
        </p:txBody>
      </p:sp>
      <p:sp>
        <p:nvSpPr>
          <p:cNvPr id="5" name="TextBox 4">
            <a:extLst>
              <a:ext uri="{FF2B5EF4-FFF2-40B4-BE49-F238E27FC236}">
                <a16:creationId xmlns:a16="http://schemas.microsoft.com/office/drawing/2014/main" id="{C2DD3457-06D7-411F-A943-5F1F1F4F97E1}"/>
              </a:ext>
            </a:extLst>
          </p:cNvPr>
          <p:cNvSpPr txBox="1"/>
          <p:nvPr/>
        </p:nvSpPr>
        <p:spPr>
          <a:xfrm>
            <a:off x="679509" y="1417739"/>
            <a:ext cx="10620550" cy="3970318"/>
          </a:xfrm>
          <a:prstGeom prst="rect">
            <a:avLst/>
          </a:prstGeom>
          <a:noFill/>
        </p:spPr>
        <p:txBody>
          <a:bodyPr wrap="square" rtlCol="0">
            <a:spAutoFit/>
          </a:bodyPr>
          <a:lstStyle/>
          <a:p>
            <a:r>
              <a:rPr lang="en-US" dirty="0"/>
              <a:t>                                                                                 A.  30</a:t>
            </a:r>
          </a:p>
          <a:p>
            <a:r>
              <a:rPr lang="en-US" dirty="0"/>
              <a:t>                                                                                 B.  40</a:t>
            </a:r>
          </a:p>
          <a:p>
            <a:r>
              <a:rPr lang="en-US" dirty="0"/>
              <a:t>                                                                                 C.  50</a:t>
            </a:r>
          </a:p>
          <a:p>
            <a:endParaRPr lang="en-US" dirty="0"/>
          </a:p>
          <a:p>
            <a:endParaRPr lang="en-US" dirty="0"/>
          </a:p>
          <a:p>
            <a:pPr marL="342900" indent="-342900">
              <a:buAutoNum type="arabicPeriod"/>
            </a:pPr>
            <a:endParaRPr lang="en-US"/>
          </a:p>
          <a:p>
            <a:pPr marL="342900" indent="-342900">
              <a:buAutoNum type="arabicPeriod"/>
            </a:pPr>
            <a:r>
              <a:rPr lang="en-US"/>
              <a:t>Did </a:t>
            </a:r>
            <a:r>
              <a:rPr lang="en-US" dirty="0"/>
              <a:t>the people of Israel know where they were going?</a:t>
            </a:r>
          </a:p>
          <a:p>
            <a:pPr marL="342900" indent="-342900">
              <a:buAutoNum type="arabicPeriod"/>
            </a:pPr>
            <a:r>
              <a:rPr lang="en-US" dirty="0"/>
              <a:t>Who was their leader?</a:t>
            </a:r>
          </a:p>
          <a:p>
            <a:pPr marL="342900" indent="-342900">
              <a:buAutoNum type="arabicPeriod"/>
            </a:pPr>
            <a:r>
              <a:rPr lang="en-US" dirty="0"/>
              <a:t>How did God show them the way?</a:t>
            </a:r>
          </a:p>
          <a:p>
            <a:pPr marL="342900" indent="-342900">
              <a:buAutoNum type="arabicPeriod"/>
            </a:pPr>
            <a:r>
              <a:rPr lang="en-US" dirty="0"/>
              <a:t>At night what did the cloud turn to?</a:t>
            </a:r>
          </a:p>
          <a:p>
            <a:pPr marL="342900" indent="-342900">
              <a:buAutoNum type="arabicPeriod"/>
            </a:pPr>
            <a:r>
              <a:rPr lang="en-US" dirty="0"/>
              <a:t>Did the people rest when the cloud stopped?</a:t>
            </a:r>
          </a:p>
          <a:p>
            <a:pPr marL="342900" indent="-342900">
              <a:buAutoNum type="arabicPeriod"/>
            </a:pPr>
            <a:r>
              <a:rPr lang="en-US" dirty="0"/>
              <a:t>Did they become discouraged?</a:t>
            </a:r>
          </a:p>
          <a:p>
            <a:pPr marL="342900" indent="-342900">
              <a:buAutoNum type="arabicPeriod"/>
            </a:pPr>
            <a:r>
              <a:rPr lang="en-US" dirty="0"/>
              <a:t>Is discouragement one of the most effective weapons Satan can use?</a:t>
            </a:r>
          </a:p>
          <a:p>
            <a:pPr marL="342900" indent="-342900">
              <a:buAutoNum type="arabicPeriod"/>
            </a:pPr>
            <a:r>
              <a:rPr lang="en-US" dirty="0"/>
              <a:t>Discouragement is always the opposite of faith, and it usually leads to the sin of murmuring?  True or False </a:t>
            </a:r>
          </a:p>
        </p:txBody>
      </p:sp>
    </p:spTree>
    <p:extLst>
      <p:ext uri="{BB962C8B-B14F-4D97-AF65-F5344CB8AC3E}">
        <p14:creationId xmlns:p14="http://schemas.microsoft.com/office/powerpoint/2010/main" val="271319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06F8-E94A-4DE9-BEC0-91158B6EDA29}"/>
              </a:ext>
            </a:extLst>
          </p:cNvPr>
          <p:cNvSpPr txBox="1"/>
          <p:nvPr/>
        </p:nvSpPr>
        <p:spPr>
          <a:xfrm>
            <a:off x="2139193" y="302004"/>
            <a:ext cx="8103765" cy="769441"/>
          </a:xfrm>
          <a:prstGeom prst="rect">
            <a:avLst/>
          </a:prstGeom>
          <a:noFill/>
        </p:spPr>
        <p:txBody>
          <a:bodyPr wrap="square" rtlCol="0">
            <a:spAutoFit/>
          </a:bodyPr>
          <a:lstStyle/>
          <a:p>
            <a:pPr algn="ctr"/>
            <a:r>
              <a:rPr lang="en-US" sz="4400" b="1" dirty="0"/>
              <a:t>THE FAITHFUL SPIES</a:t>
            </a:r>
          </a:p>
        </p:txBody>
      </p:sp>
      <p:pic>
        <p:nvPicPr>
          <p:cNvPr id="5" name="Picture 4">
            <a:extLst>
              <a:ext uri="{FF2B5EF4-FFF2-40B4-BE49-F238E27FC236}">
                <a16:creationId xmlns:a16="http://schemas.microsoft.com/office/drawing/2014/main" id="{A25F3018-44F6-43A9-8D24-DDC234764DBC}"/>
              </a:ext>
            </a:extLst>
          </p:cNvPr>
          <p:cNvPicPr>
            <a:picLocks noChangeAspect="1"/>
          </p:cNvPicPr>
          <p:nvPr/>
        </p:nvPicPr>
        <p:blipFill>
          <a:blip r:embed="rId2"/>
          <a:stretch>
            <a:fillRect/>
          </a:stretch>
        </p:blipFill>
        <p:spPr>
          <a:xfrm>
            <a:off x="369116" y="1071444"/>
            <a:ext cx="4773335" cy="5379689"/>
          </a:xfrm>
          <a:prstGeom prst="rect">
            <a:avLst/>
          </a:prstGeom>
        </p:spPr>
      </p:pic>
      <p:sp>
        <p:nvSpPr>
          <p:cNvPr id="6" name="TextBox 5">
            <a:extLst>
              <a:ext uri="{FF2B5EF4-FFF2-40B4-BE49-F238E27FC236}">
                <a16:creationId xmlns:a16="http://schemas.microsoft.com/office/drawing/2014/main" id="{4829A082-DEEC-485B-AA7C-F93CF51B1555}"/>
              </a:ext>
            </a:extLst>
          </p:cNvPr>
          <p:cNvSpPr txBox="1"/>
          <p:nvPr/>
        </p:nvSpPr>
        <p:spPr>
          <a:xfrm>
            <a:off x="5394121" y="1166070"/>
            <a:ext cx="6585358" cy="5232202"/>
          </a:xfrm>
          <a:prstGeom prst="rect">
            <a:avLst/>
          </a:prstGeom>
          <a:noFill/>
        </p:spPr>
        <p:txBody>
          <a:bodyPr wrap="square" rtlCol="0">
            <a:spAutoFit/>
          </a:bodyPr>
          <a:lstStyle/>
          <a:p>
            <a:r>
              <a:rPr lang="en-US" sz="1600" b="1" dirty="0"/>
              <a:t>JOSHUA AND CALEB  (NUM. 14:6-8)</a:t>
            </a:r>
            <a:endParaRPr lang="en-US" sz="1600" dirty="0"/>
          </a:p>
          <a:p>
            <a:r>
              <a:rPr lang="en-US" sz="1600" dirty="0"/>
              <a:t>   The Israelites were very close to the land God had promised to give to them.  God told Moses to send twelve men into Canaan to see what the land was like.  Moses selected a man from each of the twelve tribes to go see the land.  Moses told the twelve spied to find out if the people were strong or weak.  He said to find out how many people lived there.  Moses wanted to know about the cities where they lived.  He asked them to find out if the land produced much fruit and to bring back samples.</a:t>
            </a:r>
          </a:p>
          <a:p>
            <a:r>
              <a:rPr lang="en-US" sz="1600" dirty="0"/>
              <a:t>   The men went to look at the land.  For forty days the spies went here and there throughout the land.  When they returned from spying out the land, they reported to Moses and Aaron and all the people.  They showed them the fruit of the land.</a:t>
            </a:r>
          </a:p>
          <a:p>
            <a:r>
              <a:rPr lang="en-US" sz="1600" dirty="0"/>
              <a:t>   Ten of the spies said the land looked good and there was plenty of food, but the people were strong and their cities were large and well protected.  Caleb said they should take the land.  Caleb and Joshua had faith in God.  They believed God would help them take the land.  The other spies did not agree.  They frightened the people and told them that they could not take the land.</a:t>
            </a:r>
          </a:p>
          <a:p>
            <a:r>
              <a:rPr lang="en-US" sz="1600" dirty="0"/>
              <a:t>   The Lord was angry because the people did not trust Him.  God punished the Israelites by not letting them go into the promised land.  God sent all the Israelites into the wilderness to wander for forty years.</a:t>
            </a:r>
          </a:p>
          <a:p>
            <a:r>
              <a:rPr lang="en-US" sz="1400" dirty="0"/>
              <a:t>   </a:t>
            </a:r>
          </a:p>
        </p:txBody>
      </p:sp>
    </p:spTree>
    <p:extLst>
      <p:ext uri="{BB962C8B-B14F-4D97-AF65-F5344CB8AC3E}">
        <p14:creationId xmlns:p14="http://schemas.microsoft.com/office/powerpoint/2010/main" val="238819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3FA5E-CC6C-4A31-8657-3EFE315EF625}"/>
              </a:ext>
            </a:extLst>
          </p:cNvPr>
          <p:cNvSpPr txBox="1"/>
          <p:nvPr/>
        </p:nvSpPr>
        <p:spPr>
          <a:xfrm>
            <a:off x="1350628" y="511728"/>
            <a:ext cx="9085277" cy="707886"/>
          </a:xfrm>
          <a:prstGeom prst="rect">
            <a:avLst/>
          </a:prstGeom>
          <a:noFill/>
        </p:spPr>
        <p:txBody>
          <a:bodyPr wrap="square" rtlCol="0">
            <a:spAutoFit/>
          </a:bodyPr>
          <a:lstStyle/>
          <a:p>
            <a:pPr algn="ctr"/>
            <a:r>
              <a:rPr lang="en-US" sz="4000" b="1" dirty="0"/>
              <a:t>THE FAITHFUL SPIES</a:t>
            </a:r>
          </a:p>
        </p:txBody>
      </p:sp>
      <p:sp>
        <p:nvSpPr>
          <p:cNvPr id="5" name="TextBox 4">
            <a:extLst>
              <a:ext uri="{FF2B5EF4-FFF2-40B4-BE49-F238E27FC236}">
                <a16:creationId xmlns:a16="http://schemas.microsoft.com/office/drawing/2014/main" id="{B138719E-4A25-454B-91DA-6E5C15A7C789}"/>
              </a:ext>
            </a:extLst>
          </p:cNvPr>
          <p:cNvSpPr txBox="1"/>
          <p:nvPr/>
        </p:nvSpPr>
        <p:spPr>
          <a:xfrm>
            <a:off x="629174" y="1585519"/>
            <a:ext cx="11014745" cy="4247317"/>
          </a:xfrm>
          <a:prstGeom prst="rect">
            <a:avLst/>
          </a:prstGeom>
          <a:noFill/>
        </p:spPr>
        <p:txBody>
          <a:bodyPr wrap="square" rtlCol="0">
            <a:spAutoFit/>
          </a:bodyPr>
          <a:lstStyle/>
          <a:p>
            <a:r>
              <a:rPr lang="en-US" dirty="0"/>
              <a:t>                                                                    A. Joshua and Caleb</a:t>
            </a:r>
          </a:p>
          <a:p>
            <a:r>
              <a:rPr lang="en-US" dirty="0"/>
              <a:t>                                                                    B.  Moses and Aaron</a:t>
            </a:r>
          </a:p>
          <a:p>
            <a:r>
              <a:rPr lang="en-US" dirty="0"/>
              <a:t>                                                                    C.  Jacob and Esau</a:t>
            </a:r>
          </a:p>
          <a:p>
            <a:endParaRPr lang="en-US" dirty="0"/>
          </a:p>
          <a:p>
            <a:pPr marL="342900" indent="-342900">
              <a:buAutoNum type="arabicPeriod"/>
            </a:pPr>
            <a:endParaRPr lang="en-US" dirty="0"/>
          </a:p>
          <a:p>
            <a:pPr marL="342900" indent="-342900">
              <a:buAutoNum type="arabicPeriod"/>
            </a:pPr>
            <a:r>
              <a:rPr lang="en-US" dirty="0"/>
              <a:t>Did God tell Moses to send twelve men into Canaan?</a:t>
            </a:r>
          </a:p>
          <a:p>
            <a:pPr marL="342900" indent="-342900">
              <a:buAutoNum type="arabicPeriod"/>
            </a:pPr>
            <a:r>
              <a:rPr lang="en-US" dirty="0"/>
              <a:t>Was there one from each of the twelve tribes?</a:t>
            </a:r>
          </a:p>
          <a:p>
            <a:pPr marL="342900" indent="-342900">
              <a:buAutoNum type="arabicPeriod"/>
            </a:pPr>
            <a:r>
              <a:rPr lang="en-US" dirty="0"/>
              <a:t>What was their job in Canaan?</a:t>
            </a:r>
          </a:p>
          <a:p>
            <a:pPr marL="342900" indent="-342900">
              <a:buAutoNum type="arabicPeriod"/>
            </a:pPr>
            <a:r>
              <a:rPr lang="en-US" dirty="0"/>
              <a:t>When the men returned from spying out the land did they report to Moses and Aaron?</a:t>
            </a:r>
          </a:p>
          <a:p>
            <a:pPr marL="342900" indent="-342900">
              <a:buAutoNum type="arabicPeriod"/>
            </a:pPr>
            <a:r>
              <a:rPr lang="en-US" dirty="0"/>
              <a:t>What did 10 of the spies say about the people and their cities?</a:t>
            </a:r>
          </a:p>
          <a:p>
            <a:pPr marL="342900" indent="-342900">
              <a:buAutoNum type="arabicPeriod"/>
            </a:pPr>
            <a:r>
              <a:rPr lang="en-US" dirty="0"/>
              <a:t>Did Joshua and Caleb tell Moses they should take the land?</a:t>
            </a:r>
          </a:p>
          <a:p>
            <a:pPr marL="342900" indent="-342900">
              <a:buAutoNum type="arabicPeriod"/>
            </a:pPr>
            <a:r>
              <a:rPr lang="en-US" dirty="0"/>
              <a:t>Did the other 10 spies frighten the people and tell them that they could not take the land?</a:t>
            </a:r>
          </a:p>
          <a:p>
            <a:pPr marL="342900" indent="-342900">
              <a:buAutoNum type="arabicPeriod"/>
            </a:pPr>
            <a:r>
              <a:rPr lang="en-US" dirty="0"/>
              <a:t>Was the Lord angry?  Why?</a:t>
            </a:r>
          </a:p>
          <a:p>
            <a:pPr marL="342900" indent="-342900">
              <a:buAutoNum type="arabicPeriod"/>
            </a:pPr>
            <a:r>
              <a:rPr lang="en-US" dirty="0"/>
              <a:t>What was God punishment for the Israelites?</a:t>
            </a:r>
          </a:p>
          <a:p>
            <a:pPr marL="342900" indent="-342900">
              <a:buAutoNum type="arabicPeriod"/>
            </a:pPr>
            <a:r>
              <a:rPr lang="en-US" dirty="0"/>
              <a:t>Where did God send them?</a:t>
            </a:r>
          </a:p>
        </p:txBody>
      </p:sp>
    </p:spTree>
    <p:extLst>
      <p:ext uri="{BB962C8B-B14F-4D97-AF65-F5344CB8AC3E}">
        <p14:creationId xmlns:p14="http://schemas.microsoft.com/office/powerpoint/2010/main" val="85282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E1D6D8-6882-47B3-B334-3D87A61620FB}"/>
              </a:ext>
            </a:extLst>
          </p:cNvPr>
          <p:cNvSpPr txBox="1"/>
          <p:nvPr/>
        </p:nvSpPr>
        <p:spPr>
          <a:xfrm>
            <a:off x="3649211" y="151003"/>
            <a:ext cx="4689446" cy="369332"/>
          </a:xfrm>
          <a:prstGeom prst="rect">
            <a:avLst/>
          </a:prstGeom>
          <a:noFill/>
        </p:spPr>
        <p:txBody>
          <a:bodyPr wrap="square" rtlCol="0">
            <a:spAutoFit/>
          </a:bodyPr>
          <a:lstStyle/>
          <a:p>
            <a:pPr algn="ctr"/>
            <a:r>
              <a:rPr lang="en-US" b="1" dirty="0"/>
              <a:t>THE FALSE PROPHET</a:t>
            </a:r>
          </a:p>
        </p:txBody>
      </p:sp>
      <p:pic>
        <p:nvPicPr>
          <p:cNvPr id="5" name="Picture 4">
            <a:extLst>
              <a:ext uri="{FF2B5EF4-FFF2-40B4-BE49-F238E27FC236}">
                <a16:creationId xmlns:a16="http://schemas.microsoft.com/office/drawing/2014/main" id="{07F7F831-1C3F-4CC2-B6A0-A4C6DCBA560B}"/>
              </a:ext>
            </a:extLst>
          </p:cNvPr>
          <p:cNvPicPr>
            <a:picLocks noChangeAspect="1"/>
          </p:cNvPicPr>
          <p:nvPr/>
        </p:nvPicPr>
        <p:blipFill>
          <a:blip r:embed="rId2"/>
          <a:stretch>
            <a:fillRect/>
          </a:stretch>
        </p:blipFill>
        <p:spPr>
          <a:xfrm>
            <a:off x="9714450" y="243282"/>
            <a:ext cx="2091179" cy="2273416"/>
          </a:xfrm>
          <a:prstGeom prst="rect">
            <a:avLst/>
          </a:prstGeom>
        </p:spPr>
      </p:pic>
      <p:pic>
        <p:nvPicPr>
          <p:cNvPr id="6" name="Picture 5">
            <a:extLst>
              <a:ext uri="{FF2B5EF4-FFF2-40B4-BE49-F238E27FC236}">
                <a16:creationId xmlns:a16="http://schemas.microsoft.com/office/drawing/2014/main" id="{C8B75651-FDE1-4F4D-8761-D15D55E95215}"/>
              </a:ext>
            </a:extLst>
          </p:cNvPr>
          <p:cNvPicPr>
            <a:picLocks noChangeAspect="1"/>
          </p:cNvPicPr>
          <p:nvPr/>
        </p:nvPicPr>
        <p:blipFill>
          <a:blip r:embed="rId3"/>
          <a:stretch>
            <a:fillRect/>
          </a:stretch>
        </p:blipFill>
        <p:spPr>
          <a:xfrm>
            <a:off x="276838" y="243282"/>
            <a:ext cx="2592197" cy="2273415"/>
          </a:xfrm>
          <a:prstGeom prst="rect">
            <a:avLst/>
          </a:prstGeom>
        </p:spPr>
      </p:pic>
      <p:sp>
        <p:nvSpPr>
          <p:cNvPr id="7" name="TextBox 6">
            <a:extLst>
              <a:ext uri="{FF2B5EF4-FFF2-40B4-BE49-F238E27FC236}">
                <a16:creationId xmlns:a16="http://schemas.microsoft.com/office/drawing/2014/main" id="{C90261AE-9D11-4987-BFEA-D75F9AA11F92}"/>
              </a:ext>
            </a:extLst>
          </p:cNvPr>
          <p:cNvSpPr txBox="1"/>
          <p:nvPr/>
        </p:nvSpPr>
        <p:spPr>
          <a:xfrm>
            <a:off x="2869035" y="454865"/>
            <a:ext cx="6677636" cy="2246769"/>
          </a:xfrm>
          <a:prstGeom prst="rect">
            <a:avLst/>
          </a:prstGeom>
          <a:noFill/>
        </p:spPr>
        <p:txBody>
          <a:bodyPr wrap="square" rtlCol="0">
            <a:spAutoFit/>
          </a:bodyPr>
          <a:lstStyle/>
          <a:p>
            <a:r>
              <a:rPr lang="en-US" sz="1400" dirty="0"/>
              <a:t>                                                      </a:t>
            </a:r>
            <a:r>
              <a:rPr lang="en-US" sz="1400" b="1" dirty="0"/>
              <a:t>THE STORY OF BALAAM</a:t>
            </a:r>
            <a:endParaRPr lang="en-US" sz="1400" dirty="0"/>
          </a:p>
          <a:p>
            <a:r>
              <a:rPr lang="en-US" sz="1400" dirty="0"/>
              <a:t> The Israelites, arriving in the lowlands of Moab , set up their tents along the Jordan River.</a:t>
            </a:r>
          </a:p>
          <a:p>
            <a:r>
              <a:rPr lang="en-US" sz="1400" dirty="0"/>
              <a:t> </a:t>
            </a:r>
            <a:r>
              <a:rPr lang="en-US" sz="1400" dirty="0" err="1"/>
              <a:t>Balak</a:t>
            </a:r>
            <a:r>
              <a:rPr lang="en-US" sz="1400" dirty="0"/>
              <a:t>, the king of Moab, had heard how the Israelites were marching through the country conquering the land.  When he heard of their arrival he was terrified.  So he sent messengers to a man named Balaam.  Balaam had once been a good man who had loved and obey God.  One day, however, he began to love money more than God.</a:t>
            </a:r>
          </a:p>
          <a:p>
            <a:r>
              <a:rPr lang="en-US" sz="1400" dirty="0"/>
              <a:t>  The messengers found Balaam and delivered this message from </a:t>
            </a:r>
            <a:r>
              <a:rPr lang="en-US" sz="1400" dirty="0" err="1"/>
              <a:t>Balak</a:t>
            </a:r>
            <a:r>
              <a:rPr lang="en-US" sz="1400" dirty="0"/>
              <a:t>:  “The Israelites are threatening to take over the lands.  I want you to come and put a curse on them so that we can drive them away.”  The messengers had plenty of money to pay for Balaam’s services.  Balaam listened to the king’s messengers.  He wanted the money and gifts.</a:t>
            </a:r>
          </a:p>
        </p:txBody>
      </p:sp>
      <p:sp>
        <p:nvSpPr>
          <p:cNvPr id="8" name="TextBox 7">
            <a:extLst>
              <a:ext uri="{FF2B5EF4-FFF2-40B4-BE49-F238E27FC236}">
                <a16:creationId xmlns:a16="http://schemas.microsoft.com/office/drawing/2014/main" id="{1FE3EDE6-2DFA-4EB8-BC2F-DAA03F8FC3DE}"/>
              </a:ext>
            </a:extLst>
          </p:cNvPr>
          <p:cNvSpPr txBox="1"/>
          <p:nvPr/>
        </p:nvSpPr>
        <p:spPr>
          <a:xfrm>
            <a:off x="276838" y="2642532"/>
            <a:ext cx="11711030" cy="3970318"/>
          </a:xfrm>
          <a:prstGeom prst="rect">
            <a:avLst/>
          </a:prstGeom>
          <a:noFill/>
        </p:spPr>
        <p:txBody>
          <a:bodyPr wrap="square" rtlCol="0">
            <a:spAutoFit/>
          </a:bodyPr>
          <a:lstStyle/>
          <a:p>
            <a:r>
              <a:rPr lang="en-US" sz="1400" dirty="0"/>
              <a:t>   “Stay here overnight, Balaam said. “and I’ll give you my answer in the morning.”  God told Balaam not to curse the Israelites for He had blessed them.</a:t>
            </a:r>
          </a:p>
          <a:p>
            <a:r>
              <a:rPr lang="en-US" sz="1400" dirty="0"/>
              <a:t>   The next morning Balaam told the men,  “Go on home.  God won’t let me go with you.”</a:t>
            </a:r>
          </a:p>
          <a:p>
            <a:r>
              <a:rPr lang="en-US" sz="1400" dirty="0"/>
              <a:t>   When the messengers returned without Balaam, the king was very upset.  This time he sent a larger number of even more important men.  They came to Balaam and said, “King </a:t>
            </a:r>
            <a:r>
              <a:rPr lang="en-US" sz="1400" dirty="0" err="1"/>
              <a:t>Balack</a:t>
            </a:r>
            <a:r>
              <a:rPr lang="en-US" sz="1400" dirty="0"/>
              <a:t> pleads with you to come.  He promises you great honors plus any payment you ask.  Name your own price!”</a:t>
            </a:r>
          </a:p>
          <a:p>
            <a:r>
              <a:rPr lang="en-US" sz="1400" dirty="0"/>
              <a:t>   Again Balaam asked God if he could go.  This time God said,  “You may go, but be sure to say only what I tell you to.”  So the next morning Balaam saddled his donkey and started off to see the king.  While he was riding along his donkey did some strange things.   First she went way off the road into a field,  Balaam became angry and he beat her with a stick.  But he could not see what the donkey could see.  The Angel of the Lord stood barring the road ahead.</a:t>
            </a:r>
          </a:p>
          <a:p>
            <a:r>
              <a:rPr lang="en-US" sz="1400" dirty="0"/>
              <a:t>   As the angel moved, the donkey moved forward again.  Then the angel stopped and the donkey pressed against the side of the road to get out of the way,   crushing Balaam’s foot against the stone wall.  He was furious and beat the donkey again.</a:t>
            </a:r>
          </a:p>
          <a:p>
            <a:r>
              <a:rPr lang="en-US" sz="1400" dirty="0"/>
              <a:t>   They continued on their way.  But the angel moved to an even narrower stretch of the road, blocking it completely.  The donkey could see the angel standing in their way.  And the angel had a sword in his hand!  Frightened and bewildered, the donkey just gave up and lay down in the road.  And for a third time Balaam beat the donkey.</a:t>
            </a:r>
          </a:p>
          <a:p>
            <a:r>
              <a:rPr lang="en-US" sz="1400" dirty="0"/>
              <a:t>   Suddenly Balaam heard someone speaking to him.  It was God talking through the donkey!  The donkey said to Balaam,  “What have I done to you to make you hit me?”   Then God opened Balaam’s eyes in a special way so he could see the angel.  The angel told him that the donkey actually had saved his life.  Balaam bowed his head.  Then he asked, “Shall I go back home?”  The angel told him to go on.  But he would only be able to speak the words God would give him to say.  Balaam went and three times he tried to curse God’s people, but he could only bless them.  The king was very angry and told Balaam there would be no money for him.</a:t>
            </a:r>
          </a:p>
          <a:p>
            <a:r>
              <a:rPr lang="en-US" sz="1400" dirty="0"/>
              <a:t>   Sometimes we are like Balaam.  We want things that God knows is not for our good.  Let’s let God decide what is best.</a:t>
            </a:r>
          </a:p>
        </p:txBody>
      </p:sp>
    </p:spTree>
    <p:extLst>
      <p:ext uri="{BB962C8B-B14F-4D97-AF65-F5344CB8AC3E}">
        <p14:creationId xmlns:p14="http://schemas.microsoft.com/office/powerpoint/2010/main" val="221662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0CBC07-44F2-4945-A70E-58CB7D5882B5}"/>
              </a:ext>
            </a:extLst>
          </p:cNvPr>
          <p:cNvSpPr txBox="1"/>
          <p:nvPr/>
        </p:nvSpPr>
        <p:spPr>
          <a:xfrm>
            <a:off x="1375794" y="285226"/>
            <a:ext cx="8850386" cy="646331"/>
          </a:xfrm>
          <a:prstGeom prst="rect">
            <a:avLst/>
          </a:prstGeom>
          <a:noFill/>
        </p:spPr>
        <p:txBody>
          <a:bodyPr wrap="square" rtlCol="0">
            <a:spAutoFit/>
          </a:bodyPr>
          <a:lstStyle/>
          <a:p>
            <a:pPr algn="ctr"/>
            <a:r>
              <a:rPr lang="en-US" sz="3600" b="1" dirty="0"/>
              <a:t>THE FALSE PROPHET</a:t>
            </a:r>
          </a:p>
        </p:txBody>
      </p:sp>
      <p:sp>
        <p:nvSpPr>
          <p:cNvPr id="5" name="TextBox 4">
            <a:extLst>
              <a:ext uri="{FF2B5EF4-FFF2-40B4-BE49-F238E27FC236}">
                <a16:creationId xmlns:a16="http://schemas.microsoft.com/office/drawing/2014/main" id="{99773E3D-1826-4C61-966F-C551CCA6158A}"/>
              </a:ext>
            </a:extLst>
          </p:cNvPr>
          <p:cNvSpPr txBox="1"/>
          <p:nvPr/>
        </p:nvSpPr>
        <p:spPr>
          <a:xfrm>
            <a:off x="738231" y="1275127"/>
            <a:ext cx="10830187" cy="3693319"/>
          </a:xfrm>
          <a:prstGeom prst="rect">
            <a:avLst/>
          </a:prstGeom>
          <a:noFill/>
        </p:spPr>
        <p:txBody>
          <a:bodyPr wrap="square" rtlCol="0">
            <a:spAutoFit/>
          </a:bodyPr>
          <a:lstStyle/>
          <a:p>
            <a:r>
              <a:rPr lang="en-US" dirty="0"/>
              <a:t>                                                               A.  Balaam</a:t>
            </a:r>
          </a:p>
          <a:p>
            <a:r>
              <a:rPr lang="en-US" dirty="0"/>
              <a:t>                                                               B.  </a:t>
            </a:r>
            <a:r>
              <a:rPr lang="en-US" dirty="0" err="1"/>
              <a:t>Balak</a:t>
            </a:r>
            <a:endParaRPr lang="en-US" dirty="0"/>
          </a:p>
          <a:p>
            <a:r>
              <a:rPr lang="en-US" dirty="0"/>
              <a:t>                                                               C.  Caleb</a:t>
            </a:r>
          </a:p>
          <a:p>
            <a:endParaRPr lang="en-US" dirty="0"/>
          </a:p>
          <a:p>
            <a:pPr marL="342900" indent="-342900">
              <a:buAutoNum type="arabicPeriod"/>
            </a:pPr>
            <a:r>
              <a:rPr lang="en-US" dirty="0"/>
              <a:t>Did the Israelites finally arrive in Canaan?</a:t>
            </a:r>
          </a:p>
          <a:p>
            <a:pPr marL="342900" indent="-342900">
              <a:buAutoNum type="arabicPeriod"/>
            </a:pPr>
            <a:r>
              <a:rPr lang="en-US" dirty="0"/>
              <a:t>They set up their tents in lowlands of Moab along what river?</a:t>
            </a:r>
          </a:p>
          <a:p>
            <a:pPr marL="342900" indent="-342900">
              <a:buAutoNum type="arabicPeriod"/>
            </a:pPr>
            <a:r>
              <a:rPr lang="en-US" dirty="0"/>
              <a:t>Who was the king of Moab?</a:t>
            </a:r>
          </a:p>
          <a:p>
            <a:pPr marL="342900" indent="-342900">
              <a:buAutoNum type="arabicPeriod"/>
            </a:pPr>
            <a:r>
              <a:rPr lang="en-US" dirty="0"/>
              <a:t>What did King </a:t>
            </a:r>
            <a:r>
              <a:rPr lang="en-US" dirty="0" err="1"/>
              <a:t>Balak</a:t>
            </a:r>
            <a:r>
              <a:rPr lang="en-US" dirty="0"/>
              <a:t> want Balaam to do?</a:t>
            </a:r>
          </a:p>
          <a:p>
            <a:pPr marL="342900" indent="-342900">
              <a:buAutoNum type="arabicPeriod"/>
            </a:pPr>
            <a:r>
              <a:rPr lang="en-US" dirty="0"/>
              <a:t>God told Balaam he could go if he did what?</a:t>
            </a:r>
          </a:p>
          <a:p>
            <a:pPr marL="342900" indent="-342900">
              <a:buAutoNum type="arabicPeriod"/>
            </a:pPr>
            <a:r>
              <a:rPr lang="en-US" dirty="0"/>
              <a:t>What did the donkey do when Balaam was riding it?</a:t>
            </a:r>
          </a:p>
          <a:p>
            <a:pPr marL="342900" indent="-342900">
              <a:buAutoNum type="arabicPeriod"/>
            </a:pPr>
            <a:r>
              <a:rPr lang="en-US" dirty="0"/>
              <a:t>When God opened Balaam’s eyes what could he see?</a:t>
            </a:r>
          </a:p>
          <a:p>
            <a:pPr marL="342900" indent="-342900">
              <a:buAutoNum type="arabicPeriod"/>
            </a:pPr>
            <a:r>
              <a:rPr lang="en-US" dirty="0"/>
              <a:t>What had the donkey done for Balaam?</a:t>
            </a:r>
          </a:p>
          <a:p>
            <a:pPr marL="342900" indent="-342900">
              <a:buAutoNum type="arabicPeriod"/>
            </a:pPr>
            <a:r>
              <a:rPr lang="en-US" dirty="0"/>
              <a:t>Should we always let God decide what is best for us?</a:t>
            </a:r>
          </a:p>
        </p:txBody>
      </p:sp>
    </p:spTree>
    <p:extLst>
      <p:ext uri="{BB962C8B-B14F-4D97-AF65-F5344CB8AC3E}">
        <p14:creationId xmlns:p14="http://schemas.microsoft.com/office/powerpoint/2010/main" val="119702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E72766-0962-4B7F-AE21-2F80732639CC}"/>
              </a:ext>
            </a:extLst>
          </p:cNvPr>
          <p:cNvSpPr txBox="1"/>
          <p:nvPr/>
        </p:nvSpPr>
        <p:spPr>
          <a:xfrm>
            <a:off x="1459685" y="168814"/>
            <a:ext cx="4345497" cy="769441"/>
          </a:xfrm>
          <a:prstGeom prst="rect">
            <a:avLst/>
          </a:prstGeom>
          <a:noFill/>
        </p:spPr>
        <p:txBody>
          <a:bodyPr wrap="square" rtlCol="0">
            <a:spAutoFit/>
          </a:bodyPr>
          <a:lstStyle/>
          <a:p>
            <a:pPr algn="ctr"/>
            <a:r>
              <a:rPr lang="en-US" sz="4400" b="1" dirty="0"/>
              <a:t>BURIED MOSES</a:t>
            </a:r>
          </a:p>
        </p:txBody>
      </p:sp>
      <p:pic>
        <p:nvPicPr>
          <p:cNvPr id="5" name="Picture 4">
            <a:extLst>
              <a:ext uri="{FF2B5EF4-FFF2-40B4-BE49-F238E27FC236}">
                <a16:creationId xmlns:a16="http://schemas.microsoft.com/office/drawing/2014/main" id="{6EC90CBA-4414-4BB6-B0C5-3A5082CFDC9F}"/>
              </a:ext>
            </a:extLst>
          </p:cNvPr>
          <p:cNvPicPr>
            <a:picLocks noChangeAspect="1"/>
          </p:cNvPicPr>
          <p:nvPr/>
        </p:nvPicPr>
        <p:blipFill>
          <a:blip r:embed="rId2"/>
          <a:stretch>
            <a:fillRect/>
          </a:stretch>
        </p:blipFill>
        <p:spPr>
          <a:xfrm>
            <a:off x="7155809" y="827583"/>
            <a:ext cx="4762091" cy="5599983"/>
          </a:xfrm>
          <a:prstGeom prst="rect">
            <a:avLst/>
          </a:prstGeom>
        </p:spPr>
      </p:pic>
      <p:sp>
        <p:nvSpPr>
          <p:cNvPr id="7" name="TextBox 6">
            <a:extLst>
              <a:ext uri="{FF2B5EF4-FFF2-40B4-BE49-F238E27FC236}">
                <a16:creationId xmlns:a16="http://schemas.microsoft.com/office/drawing/2014/main" id="{C4D07228-6526-4262-A6A1-67BFDB3322D8}"/>
              </a:ext>
            </a:extLst>
          </p:cNvPr>
          <p:cNvSpPr txBox="1"/>
          <p:nvPr/>
        </p:nvSpPr>
        <p:spPr>
          <a:xfrm>
            <a:off x="494951" y="1121780"/>
            <a:ext cx="6274966" cy="5262979"/>
          </a:xfrm>
          <a:prstGeom prst="rect">
            <a:avLst/>
          </a:prstGeom>
          <a:noFill/>
        </p:spPr>
        <p:txBody>
          <a:bodyPr wrap="square" rtlCol="0">
            <a:spAutoFit/>
          </a:bodyPr>
          <a:lstStyle/>
          <a:p>
            <a:r>
              <a:rPr lang="en-US" sz="1600" b="1" dirty="0"/>
              <a:t>                               MOSES VIEWS THE PROMISED LAND</a:t>
            </a:r>
            <a:endParaRPr lang="en-US" sz="1600" dirty="0"/>
          </a:p>
          <a:p>
            <a:endParaRPr lang="en-US" sz="1600" b="1" dirty="0"/>
          </a:p>
          <a:p>
            <a:r>
              <a:rPr lang="en-US" sz="1600" dirty="0"/>
              <a:t>   One day, after wandering in the desert for forty years, Moses climbed to a mountain peak to talk to God.  As he looked as far as he could see, the Lord spoke, “This is the land I promised to Abraham, Isaac, and Jacob.”</a:t>
            </a:r>
          </a:p>
          <a:p>
            <a:r>
              <a:rPr lang="en-US" sz="1600" dirty="0"/>
              <a:t>   God let Moses see the land, but he was not allowed to enter.</a:t>
            </a:r>
          </a:p>
          <a:p>
            <a:r>
              <a:rPr lang="en-US" sz="1600" dirty="0"/>
              <a:t>   Slowly, through the darkening twilight, Moses climbed Mount Nebo to the “top of Pisgah” to meet the One he had served so long.  With the dawn, he looked down upon the camp of the people he had loved so much.  Then the Lord pointed out to him the Promised Land.  “There it is,” the Lord said.</a:t>
            </a:r>
          </a:p>
          <a:p>
            <a:r>
              <a:rPr lang="en-US" sz="1600" dirty="0"/>
              <a:t>   “What a beautiful country!”  Moses thought as he looked across its lovely wooded hills and green valleys.  He knew that his people would soon be in the land that God had promised them.  Yes, it was worth all the struggle, battles, toil, and waiting!</a:t>
            </a:r>
          </a:p>
          <a:p>
            <a:r>
              <a:rPr lang="en-US" sz="1600" dirty="0"/>
              <a:t>   So Moses, the servant of the Lord, died in the land of Moab as the Lord had said.  The Lord Himself buried him, and no one knows the exact place of his burial.  He was 120 years old.</a:t>
            </a:r>
          </a:p>
          <a:p>
            <a:r>
              <a:rPr lang="en-US" sz="1600" dirty="0"/>
              <a:t>   Some say, “What a pity that Moses was not allowed to go into the Promised Land.”  The truth is Moses </a:t>
            </a:r>
            <a:r>
              <a:rPr lang="en-US" sz="1600" i="1" dirty="0"/>
              <a:t>did</a:t>
            </a:r>
            <a:r>
              <a:rPr lang="en-US" sz="1600" dirty="0"/>
              <a:t> go into the Promised Land, but in a much better way than he could have planned</a:t>
            </a:r>
            <a:r>
              <a:rPr lang="en-US" sz="1400" dirty="0"/>
              <a:t>.</a:t>
            </a:r>
          </a:p>
        </p:txBody>
      </p:sp>
    </p:spTree>
    <p:extLst>
      <p:ext uri="{BB962C8B-B14F-4D97-AF65-F5344CB8AC3E}">
        <p14:creationId xmlns:p14="http://schemas.microsoft.com/office/powerpoint/2010/main" val="378991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122171-CE5F-49E8-9C39-5F93036E1B14}"/>
              </a:ext>
            </a:extLst>
          </p:cNvPr>
          <p:cNvSpPr txBox="1"/>
          <p:nvPr/>
        </p:nvSpPr>
        <p:spPr>
          <a:xfrm>
            <a:off x="1820411" y="352338"/>
            <a:ext cx="7877262" cy="646331"/>
          </a:xfrm>
          <a:prstGeom prst="rect">
            <a:avLst/>
          </a:prstGeom>
          <a:noFill/>
        </p:spPr>
        <p:txBody>
          <a:bodyPr wrap="square" rtlCol="0">
            <a:spAutoFit/>
          </a:bodyPr>
          <a:lstStyle/>
          <a:p>
            <a:pPr algn="ctr"/>
            <a:r>
              <a:rPr lang="en-US" sz="3600" b="1" dirty="0"/>
              <a:t>BURIED MOSES</a:t>
            </a:r>
          </a:p>
        </p:txBody>
      </p:sp>
      <p:sp>
        <p:nvSpPr>
          <p:cNvPr id="5" name="TextBox 4">
            <a:extLst>
              <a:ext uri="{FF2B5EF4-FFF2-40B4-BE49-F238E27FC236}">
                <a16:creationId xmlns:a16="http://schemas.microsoft.com/office/drawing/2014/main" id="{529D9082-04A6-46A5-A183-5D2EB2901F44}"/>
              </a:ext>
            </a:extLst>
          </p:cNvPr>
          <p:cNvSpPr txBox="1"/>
          <p:nvPr/>
        </p:nvSpPr>
        <p:spPr>
          <a:xfrm>
            <a:off x="998290" y="1375794"/>
            <a:ext cx="10326848" cy="3693319"/>
          </a:xfrm>
          <a:prstGeom prst="rect">
            <a:avLst/>
          </a:prstGeom>
          <a:noFill/>
        </p:spPr>
        <p:txBody>
          <a:bodyPr wrap="square" rtlCol="0">
            <a:spAutoFit/>
          </a:bodyPr>
          <a:lstStyle/>
          <a:p>
            <a:r>
              <a:rPr lang="en-US" dirty="0"/>
              <a:t>                                                                    A.  Joshua</a:t>
            </a:r>
          </a:p>
          <a:p>
            <a:r>
              <a:rPr lang="en-US" dirty="0"/>
              <a:t>                                                                    B.  Caleb</a:t>
            </a:r>
          </a:p>
          <a:p>
            <a:r>
              <a:rPr lang="en-US" dirty="0"/>
              <a:t>                                                                    C.  God</a:t>
            </a:r>
          </a:p>
          <a:p>
            <a:endParaRPr lang="en-US" dirty="0"/>
          </a:p>
          <a:p>
            <a:r>
              <a:rPr lang="en-US" dirty="0"/>
              <a:t>  </a:t>
            </a:r>
          </a:p>
          <a:p>
            <a:r>
              <a:rPr lang="en-US" dirty="0"/>
              <a:t>1.   How long did Moses and the Israelites wander in the wilderness?</a:t>
            </a:r>
          </a:p>
          <a:p>
            <a:pPr marL="342900" indent="-342900">
              <a:buAutoNum type="arabicPeriod" startAt="2"/>
            </a:pPr>
            <a:r>
              <a:rPr lang="en-US" dirty="0"/>
              <a:t>Why did Moses climb to a mountain peak?</a:t>
            </a:r>
          </a:p>
          <a:p>
            <a:pPr marL="342900" indent="-342900">
              <a:buAutoNum type="arabicPeriod" startAt="2"/>
            </a:pPr>
            <a:r>
              <a:rPr lang="en-US" dirty="0"/>
              <a:t>What did he see from the top?</a:t>
            </a:r>
          </a:p>
          <a:p>
            <a:pPr marL="342900" indent="-342900">
              <a:buAutoNum type="arabicPeriod" startAt="2"/>
            </a:pPr>
            <a:r>
              <a:rPr lang="en-US" dirty="0"/>
              <a:t>Who had God promised this land to?</a:t>
            </a:r>
          </a:p>
          <a:p>
            <a:pPr marL="342900" indent="-342900">
              <a:buAutoNum type="arabicPeriod" startAt="2"/>
            </a:pPr>
            <a:r>
              <a:rPr lang="en-US" dirty="0"/>
              <a:t>Was Moses allowed to inter the promise land?</a:t>
            </a:r>
          </a:p>
          <a:p>
            <a:pPr marL="342900" indent="-342900">
              <a:buAutoNum type="arabicPeriod" startAt="2"/>
            </a:pPr>
            <a:r>
              <a:rPr lang="en-US" dirty="0"/>
              <a:t>Does anyone know the exact place God buried Moses?</a:t>
            </a:r>
          </a:p>
          <a:p>
            <a:pPr marL="342900" indent="-342900">
              <a:buAutoNum type="arabicPeriod" startAt="2"/>
            </a:pPr>
            <a:r>
              <a:rPr lang="en-US" dirty="0"/>
              <a:t>How old was Moses at his death?</a:t>
            </a:r>
          </a:p>
          <a:p>
            <a:pPr marL="342900" indent="-342900">
              <a:buAutoNum type="arabicPeriod" startAt="2"/>
            </a:pPr>
            <a:r>
              <a:rPr lang="en-US" dirty="0"/>
              <a:t>Did Moses go into a Heavenly promise land?</a:t>
            </a:r>
          </a:p>
        </p:txBody>
      </p:sp>
    </p:spTree>
    <p:extLst>
      <p:ext uri="{BB962C8B-B14F-4D97-AF65-F5344CB8AC3E}">
        <p14:creationId xmlns:p14="http://schemas.microsoft.com/office/powerpoint/2010/main" val="1912259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2145</Words>
  <Application>Microsoft Office PowerPoint</Application>
  <PresentationFormat>Widescreen</PresentationFormat>
  <Paragraphs>100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centervillechurchofchrist.org</dc:creator>
  <cp:lastModifiedBy>jean centervillechurchofchrist.org</cp:lastModifiedBy>
  <cp:revision>21</cp:revision>
  <dcterms:created xsi:type="dcterms:W3CDTF">2020-01-14T17:57:04Z</dcterms:created>
  <dcterms:modified xsi:type="dcterms:W3CDTF">2020-01-15T19:34:02Z</dcterms:modified>
</cp:coreProperties>
</file>